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1" r:id="rId3"/>
    <p:sldId id="259" r:id="rId4"/>
    <p:sldId id="281" r:id="rId5"/>
    <p:sldId id="282" r:id="rId6"/>
    <p:sldId id="264" r:id="rId7"/>
    <p:sldId id="276" r:id="rId8"/>
    <p:sldId id="277" r:id="rId9"/>
    <p:sldId id="278" r:id="rId10"/>
    <p:sldId id="279" r:id="rId11"/>
    <p:sldId id="280" r:id="rId12"/>
    <p:sldId id="272" r:id="rId13"/>
    <p:sldId id="273" r:id="rId14"/>
    <p:sldId id="274" r:id="rId15"/>
    <p:sldId id="275" r:id="rId16"/>
    <p:sldId id="268" r:id="rId17"/>
    <p:sldId id="283" r:id="rId18"/>
    <p:sldId id="270" r:id="rId19"/>
    <p:sldId id="271" r:id="rId20"/>
    <p:sldId id="265" r:id="rId21"/>
    <p:sldId id="266" r:id="rId22"/>
    <p:sldId id="267" r:id="rId23"/>
    <p:sldId id="260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025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8" autoAdjust="0"/>
    <p:restoredTop sz="94908" autoAdjust="0"/>
  </p:normalViewPr>
  <p:slideViewPr>
    <p:cSldViewPr snapToGrid="0" showGuides="1">
      <p:cViewPr varScale="1">
        <p:scale>
          <a:sx n="104" d="100"/>
          <a:sy n="104" d="100"/>
        </p:scale>
        <p:origin x="690" y="156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.%20SIAU%202025\INFORMES\II%20TRIMESTRE\ENCUESTA%20DE%20SATISFACCION%20EPSI%20ABR%20-%20JUN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.%20SIAU%202025\INFORMES\II%20TRIMESTRE\ENCUESTA%20DE%20SATISFACCION%20EPSI%20ABR%20-%20JUN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sakawi\PENDIENTE\2025\COMUNICACIONES%20-%20MARIA%20JOSE\TRIMESTRE%202\COMUNICACIO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sakawi\PENDIENTE\2025\COMUNICACIONES%20-%20MARIA%20JOSE\TRIMESTRE%202\COMUNICACION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Hoja1!$E$24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Hoja1!$D$25:$D$30</c:f>
              <c:strCache>
                <c:ptCount val="6"/>
                <c:pt idx="0">
                  <c:v>ADOLESCENCIA</c:v>
                </c:pt>
                <c:pt idx="1">
                  <c:v>JUVENTUD</c:v>
                </c:pt>
                <c:pt idx="2">
                  <c:v>ADULTEZ</c:v>
                </c:pt>
                <c:pt idx="3">
                  <c:v>INFANCIA</c:v>
                </c:pt>
                <c:pt idx="4">
                  <c:v>VEJEZ</c:v>
                </c:pt>
                <c:pt idx="5">
                  <c:v>PRIMERA INFANCIA</c:v>
                </c:pt>
              </c:strCache>
            </c:strRef>
          </c:cat>
          <c:val>
            <c:numRef>
              <c:f>Hoja1!$E$25:$E$30</c:f>
              <c:numCache>
                <c:formatCode>#,##0</c:formatCode>
                <c:ptCount val="6"/>
                <c:pt idx="0">
                  <c:v>43446</c:v>
                </c:pt>
                <c:pt idx="1">
                  <c:v>52304</c:v>
                </c:pt>
                <c:pt idx="2">
                  <c:v>81038</c:v>
                </c:pt>
                <c:pt idx="3">
                  <c:v>48266</c:v>
                </c:pt>
                <c:pt idx="4">
                  <c:v>23469</c:v>
                </c:pt>
                <c:pt idx="5">
                  <c:v>42252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C-4952-8634-AD6823FCDD5D}"/>
            </c:ext>
          </c:extLst>
        </c:ser>
        <c:ser>
          <c:idx val="1"/>
          <c:order val="1"/>
          <c:tx>
            <c:strRef>
              <c:f>Hoja1!$F$24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Hoja1!$D$25:$D$30</c:f>
              <c:strCache>
                <c:ptCount val="6"/>
                <c:pt idx="0">
                  <c:v>ADOLESCENCIA</c:v>
                </c:pt>
                <c:pt idx="1">
                  <c:v>JUVENTUD</c:v>
                </c:pt>
                <c:pt idx="2">
                  <c:v>ADULTEZ</c:v>
                </c:pt>
                <c:pt idx="3">
                  <c:v>INFANCIA</c:v>
                </c:pt>
                <c:pt idx="4">
                  <c:v>VEJEZ</c:v>
                </c:pt>
                <c:pt idx="5">
                  <c:v>PRIMERA INFANCIA</c:v>
                </c:pt>
              </c:strCache>
            </c:strRef>
          </c:cat>
          <c:val>
            <c:numRef>
              <c:f>Hoja1!$F$25:$F$30</c:f>
              <c:numCache>
                <c:formatCode>#,##0</c:formatCode>
                <c:ptCount val="6"/>
                <c:pt idx="0">
                  <c:v>43581</c:v>
                </c:pt>
                <c:pt idx="1">
                  <c:v>52325</c:v>
                </c:pt>
                <c:pt idx="2">
                  <c:v>81294</c:v>
                </c:pt>
                <c:pt idx="3">
                  <c:v>48369</c:v>
                </c:pt>
                <c:pt idx="4">
                  <c:v>23649</c:v>
                </c:pt>
                <c:pt idx="5">
                  <c:v>42333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C-4952-8634-AD6823FCDD5D}"/>
            </c:ext>
          </c:extLst>
        </c:ser>
        <c:ser>
          <c:idx val="2"/>
          <c:order val="2"/>
          <c:tx>
            <c:strRef>
              <c:f>Hoja1!$G$24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Hoja1!$D$25:$D$30</c:f>
              <c:strCache>
                <c:ptCount val="6"/>
                <c:pt idx="0">
                  <c:v>ADOLESCENCIA</c:v>
                </c:pt>
                <c:pt idx="1">
                  <c:v>JUVENTUD</c:v>
                </c:pt>
                <c:pt idx="2">
                  <c:v>ADULTEZ</c:v>
                </c:pt>
                <c:pt idx="3">
                  <c:v>INFANCIA</c:v>
                </c:pt>
                <c:pt idx="4">
                  <c:v>VEJEZ</c:v>
                </c:pt>
                <c:pt idx="5">
                  <c:v>PRIMERA INFANCIA</c:v>
                </c:pt>
              </c:strCache>
            </c:strRef>
          </c:cat>
          <c:val>
            <c:numRef>
              <c:f>Hoja1!$G$25:$G$30</c:f>
              <c:numCache>
                <c:formatCode>#,##0</c:formatCode>
                <c:ptCount val="6"/>
                <c:pt idx="0">
                  <c:v>44053</c:v>
                </c:pt>
                <c:pt idx="1">
                  <c:v>52800</c:v>
                </c:pt>
                <c:pt idx="2">
                  <c:v>82196</c:v>
                </c:pt>
                <c:pt idx="3">
                  <c:v>48720</c:v>
                </c:pt>
                <c:pt idx="4">
                  <c:v>23926</c:v>
                </c:pt>
                <c:pt idx="5">
                  <c:v>42502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8C-4952-8634-AD6823FCD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5062768"/>
        <c:axId val="1855054608"/>
      </c:barChart>
      <c:catAx>
        <c:axId val="185506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5054608"/>
        <c:crosses val="autoZero"/>
        <c:auto val="1"/>
        <c:lblAlgn val="ctr"/>
        <c:lblOffset val="100"/>
        <c:noMultiLvlLbl val="0"/>
      </c:catAx>
      <c:valAx>
        <c:axId val="18550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5062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99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8C58D9-6052-46AA-9F5B-1604E9C476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E43A5AC-AC46-4DB5-8C6C-735EC0B348A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2AC-4119-B7E0-AFD7211E33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AA78D6-C5AE-4B1D-A067-5C200240A49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D48972-F504-47AB-B576-E65C5EDC43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2AC-4119-B7E0-AFD7211E33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2876A8-C718-40E0-89F7-B0652C80D02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3DB686-B1A5-448E-999A-D7503229687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2AC-4119-B7E0-AFD7211E33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77C02D-1E54-48C1-9B3A-2624AB57C3B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2AE30E-0524-41C5-B65B-E2C4E6B35D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2AC-4119-B7E0-AFD7211E338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EBAA131-5B23-40CF-A041-1B5AB013E08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A5711CF-2C09-4156-B1CC-0C6660C9CED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2AC-4119-B7E0-AFD7211E338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2312DE8-C4BB-4A5F-A85A-5F7F99DD242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79164C-9947-435F-B7DF-EB701B9BC2F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2AC-4119-B7E0-AFD7211E338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A239F4B-DC1E-49DB-BB91-64B321F7C83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70FEEB8-B498-495E-9956-02F54E46772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2AC-4119-B7E0-AFD7211E338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7FFE866-7BD0-4CA6-85E9-B348FCEA651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A5FF0D1-1FBB-4F94-BBA8-BF1E30620E3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2AC-4119-B7E0-AFD7211E338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9DAF52F-7E96-4D1F-B890-7452B99862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6398E3C-B460-444A-B23A-4898CC1B931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2AC-4119-B7E0-AFD7211E338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3AB3F80-FEC3-40EC-8A64-FDC21B3C362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9A4275B-F843-4698-887D-7B92B01511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2AC-4119-B7E0-AFD7211E338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454BC9D-95C4-4802-8C99-2B5B96483B2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EAAB96-96FA-43A7-A33F-0B75FE31D3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2AC-4119-B7E0-AFD7211E338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4B3FCD7-D8A5-4CFF-AFC6-108816AB6C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D404C6A-19CB-4488-BBE7-4C5118118A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2AC-4119-B7E0-AFD7211E338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C8FB638-EEDC-4A84-9932-3F4A992767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238A395-CDAD-46FC-B183-C25A7D7689F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2AC-4119-B7E0-AFD7211E338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A5F6CED-55C5-4CF3-AB40-8863D5A2C08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F13065-A6BA-4848-AF85-064FD0F4025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2AC-4119-B7E0-AFD7211E338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6087293-E496-4F45-9A98-BF2616F9D2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260960-1B9B-42FE-B279-F6E43CEA504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2AC-4119-B7E0-AFD7211E338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148C849-54F1-4F55-A06D-37B14ED8D55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4C3CEB-B45C-41F4-BBAB-AAB73C1E832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2AC-4119-B7E0-AFD7211E338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2741DA9-348D-4706-8148-33F111DE099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6DD0D4E-1586-4F4B-96A2-55CE6EBB71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2AC-4119-B7E0-AFD7211E338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AEF54A22-6205-45A2-B99F-C64ADFEA849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EF8084B-FC11-4EE8-BB92-376FC438AE7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2AC-4119-B7E0-AFD7211E338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6DB04C8-A814-42D1-9754-91F7E9AEBB9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1675089-C71E-4AE8-90E2-3F0B7A1EE7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2AC-4119-B7E0-AFD7211E338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E4F25E3F-EFB2-40FE-93AB-F5AC8D9B99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EA87410-D52C-4A87-93E8-53E730B7FD7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2AC-4119-B7E0-AFD7211E338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ADDFB741-00C9-47C5-9D27-96A0DEE815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773C01-C31B-4A1B-AE66-DE8B8F798F1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2AC-4119-B7E0-AFD7211E338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1616B72-247A-440F-A229-0E06E2CFF69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F53B4FF-ED23-41D7-8A87-E034F03835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2AC-4119-B7E0-AFD7211E3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'DPTO Y MUN'!$H$5:$H$26</c:f>
              <c:strCache>
                <c:ptCount val="22"/>
                <c:pt idx="0">
                  <c:v>AGUSTIN CODAZZI</c:v>
                </c:pt>
                <c:pt idx="1">
                  <c:v>PUEBLO BELLO</c:v>
                </c:pt>
                <c:pt idx="2">
                  <c:v>BARRANCAS</c:v>
                </c:pt>
                <c:pt idx="3">
                  <c:v>VALLEDUPAR</c:v>
                </c:pt>
                <c:pt idx="4">
                  <c:v>ALBANIA</c:v>
                </c:pt>
                <c:pt idx="5">
                  <c:v>URIBIA</c:v>
                </c:pt>
                <c:pt idx="6">
                  <c:v>RIOHACHA</c:v>
                </c:pt>
                <c:pt idx="7">
                  <c:v>MANAURE</c:v>
                </c:pt>
                <c:pt idx="8">
                  <c:v>SAN JUAN DEL CESAR</c:v>
                </c:pt>
                <c:pt idx="9">
                  <c:v>DISTRACCION</c:v>
                </c:pt>
                <c:pt idx="10">
                  <c:v>MAICAO</c:v>
                </c:pt>
                <c:pt idx="11">
                  <c:v>BECERRIL</c:v>
                </c:pt>
                <c:pt idx="12">
                  <c:v>DIBULLA</c:v>
                </c:pt>
                <c:pt idx="13">
                  <c:v>SANTA MARTA</c:v>
                </c:pt>
                <c:pt idx="14">
                  <c:v>FUNDACION</c:v>
                </c:pt>
                <c:pt idx="15">
                  <c:v>FONSECA</c:v>
                </c:pt>
                <c:pt idx="16">
                  <c:v>SABANAS DE SAN ANGEL</c:v>
                </c:pt>
                <c:pt idx="17">
                  <c:v>HATONUEVO</c:v>
                </c:pt>
                <c:pt idx="18">
                  <c:v>CHIMICHAGUA</c:v>
                </c:pt>
                <c:pt idx="19">
                  <c:v>LA PAZ</c:v>
                </c:pt>
                <c:pt idx="20">
                  <c:v>CIENAGA</c:v>
                </c:pt>
                <c:pt idx="21">
                  <c:v>ARACATACA</c:v>
                </c:pt>
              </c:strCache>
            </c:strRef>
          </c:cat>
          <c:val>
            <c:numRef>
              <c:f>'DPTO Y MUN'!$I$5:$I$26</c:f>
              <c:numCache>
                <c:formatCode>General</c:formatCode>
                <c:ptCount val="22"/>
                <c:pt idx="0">
                  <c:v>854</c:v>
                </c:pt>
                <c:pt idx="1">
                  <c:v>639</c:v>
                </c:pt>
                <c:pt idx="2">
                  <c:v>609</c:v>
                </c:pt>
                <c:pt idx="3">
                  <c:v>590</c:v>
                </c:pt>
                <c:pt idx="4">
                  <c:v>557</c:v>
                </c:pt>
                <c:pt idx="5">
                  <c:v>504</c:v>
                </c:pt>
                <c:pt idx="6">
                  <c:v>458</c:v>
                </c:pt>
                <c:pt idx="7">
                  <c:v>440</c:v>
                </c:pt>
                <c:pt idx="8">
                  <c:v>438</c:v>
                </c:pt>
                <c:pt idx="9">
                  <c:v>428</c:v>
                </c:pt>
                <c:pt idx="10">
                  <c:v>275</c:v>
                </c:pt>
                <c:pt idx="11">
                  <c:v>265</c:v>
                </c:pt>
                <c:pt idx="12">
                  <c:v>260</c:v>
                </c:pt>
                <c:pt idx="13">
                  <c:v>253</c:v>
                </c:pt>
                <c:pt idx="14">
                  <c:v>223</c:v>
                </c:pt>
                <c:pt idx="15">
                  <c:v>195</c:v>
                </c:pt>
                <c:pt idx="16">
                  <c:v>171</c:v>
                </c:pt>
                <c:pt idx="17">
                  <c:v>154</c:v>
                </c:pt>
                <c:pt idx="18">
                  <c:v>147</c:v>
                </c:pt>
                <c:pt idx="19">
                  <c:v>138</c:v>
                </c:pt>
                <c:pt idx="20">
                  <c:v>99</c:v>
                </c:pt>
                <c:pt idx="21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'DPTO Y MUN'!$J$5:$J$26</c15:f>
                <c15:dlblRangeCache>
                  <c:ptCount val="22"/>
                  <c:pt idx="0">
                    <c:v>11%</c:v>
                  </c:pt>
                  <c:pt idx="1">
                    <c:v>8%</c:v>
                  </c:pt>
                  <c:pt idx="2">
                    <c:v>8%</c:v>
                  </c:pt>
                  <c:pt idx="3">
                    <c:v>8%</c:v>
                  </c:pt>
                  <c:pt idx="4">
                    <c:v>7%</c:v>
                  </c:pt>
                  <c:pt idx="5">
                    <c:v>6%</c:v>
                  </c:pt>
                  <c:pt idx="6">
                    <c:v>6%</c:v>
                  </c:pt>
                  <c:pt idx="7">
                    <c:v>6%</c:v>
                  </c:pt>
                  <c:pt idx="8">
                    <c:v>6%</c:v>
                  </c:pt>
                  <c:pt idx="9">
                    <c:v>5%</c:v>
                  </c:pt>
                  <c:pt idx="10">
                    <c:v>4%</c:v>
                  </c:pt>
                  <c:pt idx="11">
                    <c:v>3%</c:v>
                  </c:pt>
                  <c:pt idx="12">
                    <c:v>3%</c:v>
                  </c:pt>
                  <c:pt idx="13">
                    <c:v>3%</c:v>
                  </c:pt>
                  <c:pt idx="14">
                    <c:v>3%</c:v>
                  </c:pt>
                  <c:pt idx="15">
                    <c:v>3%</c:v>
                  </c:pt>
                  <c:pt idx="16">
                    <c:v>2%</c:v>
                  </c:pt>
                  <c:pt idx="17">
                    <c:v>2%</c:v>
                  </c:pt>
                  <c:pt idx="18">
                    <c:v>2%</c:v>
                  </c:pt>
                  <c:pt idx="19">
                    <c:v>2%</c:v>
                  </c:pt>
                  <c:pt idx="20">
                    <c:v>1%</c:v>
                  </c:pt>
                  <c:pt idx="21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C2AC-4119-B7E0-AFD7211E33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6218047"/>
        <c:axId val="1936214687"/>
      </c:barChart>
      <c:catAx>
        <c:axId val="193621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214687"/>
        <c:crosses val="autoZero"/>
        <c:auto val="1"/>
        <c:lblAlgn val="ctr"/>
        <c:lblOffset val="100"/>
        <c:noMultiLvlLbl val="0"/>
      </c:catAx>
      <c:valAx>
        <c:axId val="193621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21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[ENCUESTA DE SATISFACCION EPSI ABR - JUN 2025.xlsx]SATISFACCION!TablaDinámica6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700" b="1" dirty="0">
                <a:solidFill>
                  <a:schemeClr val="tx1"/>
                </a:solidFill>
                <a:latin typeface="Poppins "/>
              </a:rPr>
              <a:t>PORCENTAJE DE SATISFACCIÓN</a:t>
            </a:r>
          </a:p>
          <a:p>
            <a:pPr>
              <a:defRPr sz="700"/>
            </a:pPr>
            <a:r>
              <a:rPr lang="es-MX" sz="700" b="1" dirty="0">
                <a:solidFill>
                  <a:schemeClr val="tx1"/>
                </a:solidFill>
                <a:latin typeface="Poppins "/>
              </a:rPr>
              <a:t>GLOBAL</a:t>
            </a:r>
            <a:endParaRPr lang="en-US" sz="700" b="1" dirty="0">
              <a:solidFill>
                <a:schemeClr val="tx1"/>
              </a:solidFill>
              <a:latin typeface="Poppins 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E9D3404-1C95-4204-9265-F622ECCAF020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D32D0857-727D-4758-8637-6963BDD3D86C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7585EC5-A34B-49DB-90A8-390A912DA675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613BFF53-90D7-4479-8BAF-44F8E0195626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143DA08-C714-4812-A22B-1A8E79DF49E3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65CDE646-860C-4905-8E01-608B8979045C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40354C8-9564-4C3A-8032-32AEE78BE30F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9911AF7F-7DD0-4BA5-A494-9B51A60310AD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60A74A3-73F6-4DAB-A194-F37F7FA4C596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3C068DF-77BF-4A33-A5D8-ADF582CF39B4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F9AC01B-E8DC-46E8-8728-DBF6E86640FA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F9421697-F34D-49F5-B25D-B529A0182939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6029BDC-E81D-49CA-84CB-78594B206FC8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DEED55D-F045-4B2C-AFF5-33348FE0A964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BBA8A17-1E9C-40BE-AEC6-FAF2535A97A1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F513C3CE-3434-472B-99CA-D3CCAB4D8D32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C2C6751-200A-49C8-AB2A-5A33FCF4E34C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4BA9C6C-D7B1-4336-A3F4-CF786AEFC566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9EFF461-8B5E-4024-89A4-545F359BD324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7A14D91B-F020-4EB9-B6E7-9A50EAA10B92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25AF6A6-D8EA-4CBF-8FEF-567AFD64877D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EAB6C9B4-DA91-47A6-84C9-07025A034513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B8C2866-5180-4705-90F1-D78128F7E7F2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C1CEB988-8809-4E85-A93A-041BD0688C39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SATISFACCION!$B$3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BA9885-C535-4621-8E90-50BF9201BC56}" type="CELLRANGE">
                      <a:rPr lang="en-US" smtClean="0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ACE-45D8-A15D-4FA416A104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8B6645-332F-4995-9A13-37851EC0DC6D}" type="CELLRANGE">
                      <a:rPr lang="en-US" smtClean="0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ACE-45D8-A15D-4FA416A104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730D0D-B905-49BA-B13C-5922855302FB}" type="CELLRANGE">
                      <a:rPr lang="en-US" smtClean="0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ACE-45D8-A15D-4FA416A104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1A6811-AF7B-4A6A-ADC1-D9ADE347AEFE}" type="CELLRANGE">
                      <a:rPr lang="en-US" smtClean="0"/>
                      <a:pPr/>
                      <a:t>[CELLRANGE]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ACE-45D8-A15D-4FA416A10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SATISFACCION!$C$4:$C$7</c:f>
              <c:strCache>
                <c:ptCount val="4"/>
                <c:pt idx="0">
                  <c:v>Buena</c:v>
                </c:pt>
                <c:pt idx="1">
                  <c:v>Muy buena</c:v>
                </c:pt>
                <c:pt idx="2">
                  <c:v>Regular</c:v>
                </c:pt>
                <c:pt idx="3">
                  <c:v>Mala</c:v>
                </c:pt>
              </c:strCache>
            </c:strRef>
          </c:cat>
          <c:val>
            <c:numRef>
              <c:f>SATISFACCION!$C$4:$C$7</c:f>
              <c:numCache>
                <c:formatCode>General</c:formatCode>
                <c:ptCount val="4"/>
                <c:pt idx="0">
                  <c:v>4019</c:v>
                </c:pt>
                <c:pt idx="1">
                  <c:v>3768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SATISFACCION!$C$4:$C$7</c15:f>
                <c15:dlblRangeCache>
                  <c:ptCount val="4"/>
                  <c:pt idx="0">
                    <c:v>52%</c:v>
                  </c:pt>
                  <c:pt idx="1">
                    <c:v>48%</c:v>
                  </c:pt>
                  <c:pt idx="2">
                    <c:v>0%</c:v>
                  </c:pt>
                  <c:pt idx="3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ACE-45D8-A15D-4FA416A10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6212287"/>
        <c:axId val="1936215167"/>
      </c:barChart>
      <c:catAx>
        <c:axId val="193621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215167"/>
        <c:crosses val="autoZero"/>
        <c:auto val="1"/>
        <c:lblAlgn val="ctr"/>
        <c:lblOffset val="100"/>
        <c:noMultiLvlLbl val="0"/>
      </c:catAx>
      <c:valAx>
        <c:axId val="193621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2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2'!$C$15</c:f>
              <c:strCache>
                <c:ptCount val="1"/>
                <c:pt idx="0">
                  <c:v>LEGALIZADOS</c:v>
                </c:pt>
              </c:strCache>
            </c:strRef>
          </c:tx>
          <c:spPr>
            <a:solidFill>
              <a:srgbClr val="2150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2'!$B$16:$B$18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2'!$C$16:$C$18</c:f>
              <c:numCache>
                <c:formatCode>General</c:formatCode>
                <c:ptCount val="3"/>
                <c:pt idx="0">
                  <c:v>169</c:v>
                </c:pt>
                <c:pt idx="1">
                  <c:v>112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F-46E4-AE31-228774C87F4E}"/>
            </c:ext>
          </c:extLst>
        </c:ser>
        <c:ser>
          <c:idx val="1"/>
          <c:order val="1"/>
          <c:tx>
            <c:strRef>
              <c:f>'GRAFICO 2'!$D$15</c:f>
              <c:strCache>
                <c:ptCount val="1"/>
                <c:pt idx="0">
                  <c:v>TOTAL CONTRATOS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2'!$B$16:$B$18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2'!$D$16:$D$18</c:f>
              <c:numCache>
                <c:formatCode>General</c:formatCode>
                <c:ptCount val="3"/>
                <c:pt idx="0">
                  <c:v>169</c:v>
                </c:pt>
                <c:pt idx="1">
                  <c:v>112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F-46E4-AE31-228774C87F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9011120"/>
        <c:axId val="699014400"/>
      </c:barChart>
      <c:catAx>
        <c:axId val="69901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9014400"/>
        <c:crosses val="autoZero"/>
        <c:auto val="1"/>
        <c:lblAlgn val="ctr"/>
        <c:lblOffset val="100"/>
        <c:noMultiLvlLbl val="0"/>
      </c:catAx>
      <c:valAx>
        <c:axId val="69901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901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59526012177212"/>
          <c:y val="0.32853689933968439"/>
          <c:w val="0.1303212440334354"/>
          <c:h val="0.26032628437798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'GRAFICO 3'!$C$13</c:f>
              <c:strCache>
                <c:ptCount val="1"/>
                <c:pt idx="0">
                  <c:v> LEGALIZADO </c:v>
                </c:pt>
              </c:strCache>
            </c:strRef>
          </c:tx>
          <c:dPt>
            <c:idx val="0"/>
            <c:bubble3D val="0"/>
            <c:spPr>
              <a:solidFill>
                <a:srgbClr val="2150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6-4FA6-B44F-1995ECDDD0A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6-4FA6-B44F-1995ECDDD0A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6-4FA6-B44F-1995ECDDD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'GRAFICO 3'!$B$14:$B$16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3'!$C$14:$C$16</c:f>
              <c:numCache>
                <c:formatCode>_-"$"\ * #,##0_-;\-"$"\ * #,##0_-;_-"$"\ * "-"??_-;_-@_-</c:formatCode>
                <c:ptCount val="3"/>
                <c:pt idx="0">
                  <c:v>140107278562.85999</c:v>
                </c:pt>
                <c:pt idx="1">
                  <c:v>138538446133.75</c:v>
                </c:pt>
                <c:pt idx="2">
                  <c:v>14583688674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86-4FA6-B44F-1995ECDDD0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A9B5B50-43CE-4D86-9566-D37034940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FC617C-1255-4B2B-8330-E3624676E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D3C6-5910-467D-A69F-63F5022EE520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A5E7FF-F652-49E0-BEAE-53E53AD81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973AD6-23D5-4E58-8597-B89AA33B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6FFA-FF71-45F8-8C28-6E24B5518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97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20F13-09C4-4F6F-B429-ECFD0F431A91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5AA3-3E17-4535-91CD-1625D762F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2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5AA3-3E17-4535-91CD-1625D762F83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0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5AA3-3E17-4535-91CD-1625D762F83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40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B860CF-8D51-4BD3-83FB-EF2F56B97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"/>
            <a:ext cx="12191999" cy="68797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492FB4-B9AD-4594-B314-12CC11066A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7441" y="1776527"/>
            <a:ext cx="6029864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669900"/>
                </a:solidFill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D1A501-4014-4549-A136-AB0EF71C3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7440" y="4311538"/>
            <a:ext cx="60298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150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9F51C-1B18-44FA-A751-5DB7310F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98099-2B56-4329-BF0C-319FCA31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5C9F2-A058-4D00-B945-E86F5F0E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426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971B1-A185-4716-8461-06B31CC2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25D952-5763-495F-921D-8202AE22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646E9C-12E2-4753-B9DE-C6614A11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07D44-3AE6-45FA-888C-81E5950F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705A28-9AB5-4EE8-AD26-611E3557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2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12A59B-4E7F-4B11-B7BF-A1020EEE0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8F818-C2E9-46AB-A795-C2A70925A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E0976-81A1-4EEE-B44A-390D9FA9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7C60E-3119-49B2-92A0-25ECF78B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7C036-E718-41DF-8792-250BDE3B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59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DC94C8A-B2C2-4024-A98A-1B5033060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4" y="-12940"/>
            <a:ext cx="12215003" cy="68709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38AB61-D3B3-490A-A17B-24BB045C6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7854"/>
            <a:ext cx="7315200" cy="1101365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Subtítulo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815F23-C4D0-4383-814C-9ADDEB25F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27839"/>
            <a:ext cx="7315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9F2B73-B7C5-44DD-AB37-2D5FF107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09F3B-922A-4404-A189-78878099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5697A-D9D1-4F0F-8ACB-8691507A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24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986BB5-1899-475A-ADE9-51A8612D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FC6198-5B62-4D15-9967-DBE3693E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5FF540-50A2-47A4-9C1D-64AB7C08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8C9A15-1756-4DCA-A5F9-360433E73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4" y="-33967"/>
            <a:ext cx="12252384" cy="68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0EA3-7F3F-4980-B471-72388BF4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913DF-3150-483D-903A-C4BF38823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2A4BD-4B0A-48A2-92DE-1AFC5595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DA40B4-7051-455F-BAD4-25E2284F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09FD68-D775-470B-BC34-B563717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7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53A41-C28C-47B4-8E65-9FB3941C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7A04A-AD9C-4A17-8F15-ECD99E733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CADA9C-B5A5-412F-9E2C-6FBC257DB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0BD329-530E-497E-8CDA-62FB6E2D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320EE4-CB95-4342-B8B5-1C8590D0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038ED-E2BB-4AFB-B033-0EBB22B1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083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2DFC0-D17D-4333-BFAC-C017D839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AF1D7-7CCA-45A7-8D4C-E08390813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FF85D-0550-4DE3-B3DD-23A129700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34D43E-86CC-4706-AB87-38AD74F3F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78343A-8713-4294-B312-5A9E73179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D6FE14-82A7-49D0-A893-6C7B93BC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724CFF-D048-4111-A14C-5D679C79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70095A-B875-415D-B176-15066609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81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8013D-9454-4DAE-B57E-21DE6F09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0D2359-3342-4F22-BBE6-3D860123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6F03AB-C410-4EAF-9321-598D86F7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12C2D2-E2C5-4EEC-AF85-E8A9336C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04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C0454-214B-4751-86BE-4D6CB3C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C8AA9-A82E-402C-8423-65B26C40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C1738B-4D15-485B-916F-C5C30E240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9205DD-93A9-4773-99E3-EC390EF6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283CA6-FE0C-4077-A18E-1FC461A9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7A6C9-6EAB-4048-BC9F-5506BB8B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0A2D6-30C7-4C71-865B-2C2F3CCD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07877-17CA-41F1-A6DC-B1B13D205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70C647-63FB-4079-BFF7-5BFD38AA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73B413-388D-4001-8D46-D991184E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5020C7-10A0-4CC2-91D6-D699AEF3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272846-4FC1-48C8-B724-CDFE657F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01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23C12D5-DF54-4F5F-915F-4BC3F27467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36A663-61D6-45E2-816C-1E460152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68" y="365125"/>
            <a:ext cx="9437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97A0DA-FAF1-4F9E-BA32-3A704721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8466" y="1825625"/>
            <a:ext cx="9437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4DDF2E-7F5F-4A12-A2BC-873DBD0EB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A996-A5E8-4CE1-952C-80FFFE3348EC}" type="datetimeFigureOut">
              <a:rPr lang="es-CO" smtClean="0"/>
              <a:t>8/08/2025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6DF664-7CB6-4CD1-8A35-57F1B9B67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52145-70D2-4E9B-89EC-1EA4FF2BE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5140-FBC3-4974-8F24-357B66F75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4" r:id="rId3"/>
    <p:sldLayoutId id="2147483679" r:id="rId4"/>
    <p:sldLayoutId id="2147483681" r:id="rId5"/>
    <p:sldLayoutId id="2147483682" r:id="rId6"/>
    <p:sldLayoutId id="2147483683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502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1502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502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502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502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502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BE43B-8F4B-41FC-B262-9366C4119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57" y="4169664"/>
            <a:ext cx="6029864" cy="1478612"/>
          </a:xfrm>
        </p:spPr>
        <p:txBody>
          <a:bodyPr>
            <a:normAutofit fontScale="90000"/>
          </a:bodyPr>
          <a:lstStyle/>
          <a:p>
            <a:br>
              <a:rPr lang="es-419" sz="60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br>
              <a:rPr lang="es-419" sz="60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br>
              <a:rPr lang="es-419" sz="88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2A9EB9-CA51-487B-B361-926393E2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0924" y="3499238"/>
            <a:ext cx="6029865" cy="496824"/>
          </a:xfrm>
        </p:spPr>
        <p:txBody>
          <a:bodyPr/>
          <a:lstStyle/>
          <a:p>
            <a:r>
              <a:rPr lang="es-419" sz="2400" dirty="0">
                <a:latin typeface="Poppins Medium"/>
                <a:ea typeface="Poppins Medium"/>
                <a:cs typeface="Poppins Medium"/>
                <a:sym typeface="Poppins Medium"/>
              </a:rPr>
              <a:t>II INFORME TRIMESTRAL  2025</a:t>
            </a:r>
          </a:p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FDA81F-EA9C-4B2B-8833-DE46865FF45E}"/>
              </a:ext>
            </a:extLst>
          </p:cNvPr>
          <p:cNvSpPr txBox="1"/>
          <p:nvPr/>
        </p:nvSpPr>
        <p:spPr>
          <a:xfrm>
            <a:off x="5224789" y="383509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RENDICIÓN DE CUENTAS </a:t>
            </a:r>
          </a:p>
        </p:txBody>
      </p:sp>
    </p:spTree>
    <p:extLst>
      <p:ext uri="{BB962C8B-B14F-4D97-AF65-F5344CB8AC3E}">
        <p14:creationId xmlns:p14="http://schemas.microsoft.com/office/powerpoint/2010/main" val="92140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8D51B-13D7-45DD-9240-85A705F9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551" y="-128017"/>
            <a:ext cx="9437298" cy="1325563"/>
          </a:xfrm>
        </p:spPr>
        <p:txBody>
          <a:bodyPr>
            <a:normAutofit/>
          </a:bodyPr>
          <a:lstStyle/>
          <a:p>
            <a:r>
              <a:rPr lang="es-ES" sz="3200" dirty="0"/>
              <a:t>I</a:t>
            </a:r>
            <a:r>
              <a:rPr lang="es-CO" sz="3200" dirty="0"/>
              <a:t>NDICADORES DE CALIDAD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A1BF81E-A244-4EB9-94E9-DBBEE5EF3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36844"/>
              </p:ext>
            </p:extLst>
          </p:nvPr>
        </p:nvGraphicFramePr>
        <p:xfrm>
          <a:off x="1377351" y="1325563"/>
          <a:ext cx="8782650" cy="515909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85693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590660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960092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707219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69493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69493">
                  <a:extLst>
                    <a:ext uri="{9D8B030D-6E8A-4147-A177-3AD203B41FA5}">
                      <a16:colId xmlns:a16="http://schemas.microsoft.com/office/drawing/2014/main" val="3401494135"/>
                    </a:ext>
                  </a:extLst>
                </a:gridCol>
              </a:tblGrid>
              <a:tr h="327813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INDICADORES DE CALIDAD II TRIMESTRE 2025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DOMINIO/ ATRIBUTO DE CALIDAD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DEL INDICADOR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 DE MEDIDA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SEGUNDO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9989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EFECTIVIDAD EN LA ATENCIÓN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para la solicitud de 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Realización de Cirugía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Realización de Cirugía General - Herniorrafia de Pared Abdominal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47460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Cirugía Oncológica Programada-Cáncer de Seno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Toma de Imágenes Diagnósticas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TAC  de Tórax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43231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TAC de Abdomen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3539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PIN de Resonancia Magnética  de Cráneo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39004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 espera para la Autorización PIN de Consultas Médicas Especializadas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 espera para la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Autorización PIN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Consultas Médicas Especializadas - Medicina Interna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9581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Consultas Médicas Especializadas - Cirugía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983FE-D1AA-4A2F-962D-123AD91C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15" y="-124835"/>
            <a:ext cx="9437298" cy="1325563"/>
          </a:xfrm>
        </p:spPr>
        <p:txBody>
          <a:bodyPr>
            <a:normAutofit/>
          </a:bodyPr>
          <a:lstStyle/>
          <a:p>
            <a:r>
              <a:rPr lang="es-ES" sz="3200" dirty="0"/>
              <a:t>I</a:t>
            </a:r>
            <a:r>
              <a:rPr lang="es-CO" sz="3200" dirty="0"/>
              <a:t>NDICADORES DE CALIDAD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42C54EB-AB57-4D06-BF59-566EFA84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88453"/>
              </p:ext>
            </p:extLst>
          </p:nvPr>
        </p:nvGraphicFramePr>
        <p:xfrm>
          <a:off x="1377351" y="1200728"/>
          <a:ext cx="8782649" cy="515909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85693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590660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1054755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612555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69493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69493">
                  <a:extLst>
                    <a:ext uri="{9D8B030D-6E8A-4147-A177-3AD203B41FA5}">
                      <a16:colId xmlns:a16="http://schemas.microsoft.com/office/drawing/2014/main" val="867601266"/>
                    </a:ext>
                  </a:extLst>
                </a:gridCol>
              </a:tblGrid>
              <a:tr h="327813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INDICADORES DE CALIDAD II TRIMESTRE 2025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DOMINIO/ ATRIBUTO DE CALIDAD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DEL INDICADOR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 DE MEDIDA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SEGUNDO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9989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EFECTIVIDAD EN LA ATENCIÓN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Consultas Médicas Especializadas - Ginecología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 espera para la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Autorización PIN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Consultas Médicas Especializadas - Oncología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47460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 espera para la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Autorización PIN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Referencia de pacientes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Horas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6 Horas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Cirugía Oftalmológica Programada-Cataratas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autorización PIN 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Cirugía Ortopédica Programada-Reemplazo de Cadera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43231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realización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Cirugía Oftalmológica Programada-Cataratas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≤21,2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3539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</a:t>
                      </a:r>
                      <a:r>
                        <a:rPr lang="es-E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realización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Cirugía Ortopédica - Remplazo de Cadera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39004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Oportunidad en la generacion de 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Autorizaciones PIN 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ambulatorias (global)</a:t>
                      </a:r>
                      <a:r>
                        <a:rPr lang="es-ES" sz="10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Oportunidad en la generacion de Autorizaciones PIN hospitalarias (global)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9581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Autorización PIN de Cirugía para revascularización miocárdica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4,2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46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C5562-746C-4F24-A8A8-32236B6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3. SATISFACCIÓN</a:t>
            </a:r>
            <a:br>
              <a:rPr lang="es-CO" dirty="0"/>
            </a:br>
            <a:r>
              <a:rPr lang="es-CO" dirty="0"/>
              <a:t> DE LOS USUARIOS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FB23C-25E5-4028-BA3C-0F03963D6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81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95127-580A-451E-A480-249BD22F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121" y="108511"/>
            <a:ext cx="9437298" cy="1325563"/>
          </a:xfrm>
        </p:spPr>
        <p:txBody>
          <a:bodyPr>
            <a:normAutofit/>
          </a:bodyPr>
          <a:lstStyle/>
          <a:p>
            <a:r>
              <a:rPr lang="es-CO" sz="3500" dirty="0"/>
              <a:t>SATISFACCIÓN DE LOS USUARIOS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E0740-1B37-4870-BEE7-BB6F4F4B9E01}"/>
              </a:ext>
            </a:extLst>
          </p:cNvPr>
          <p:cNvSpPr txBox="1"/>
          <p:nvPr/>
        </p:nvSpPr>
        <p:spPr>
          <a:xfrm>
            <a:off x="1337680" y="5569791"/>
            <a:ext cx="88728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Encuestas De Satisfacción: </a:t>
            </a:r>
            <a:r>
              <a:rPr lang="es-E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 el II trimestre 2025 se encuestaron un total de </a:t>
            </a:r>
            <a:r>
              <a:rPr lang="es-ES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7.795 </a:t>
            </a:r>
            <a:r>
              <a:rPr lang="es-E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usuarios, como resultado se obtuvo una tasa de satisfacción de aproximadamente el </a:t>
            </a:r>
            <a:r>
              <a:rPr lang="es-ES" sz="1400" b="1" dirty="0"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s-ES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s-CO" sz="14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34E0424-E039-47E5-AB39-670EB4BB6134}"/>
              </a:ext>
            </a:extLst>
          </p:cNvPr>
          <p:cNvSpPr/>
          <p:nvPr/>
        </p:nvSpPr>
        <p:spPr>
          <a:xfrm>
            <a:off x="8568764" y="1564625"/>
            <a:ext cx="2599506" cy="1575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64249A1-336C-4FC2-A1FC-440AAEB06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286696"/>
              </p:ext>
            </p:extLst>
          </p:nvPr>
        </p:nvGraphicFramePr>
        <p:xfrm>
          <a:off x="1594414" y="1343766"/>
          <a:ext cx="6861609" cy="402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90741C9-7A0C-42AD-ADCF-7C20E5812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433404"/>
              </p:ext>
            </p:extLst>
          </p:nvPr>
        </p:nvGraphicFramePr>
        <p:xfrm>
          <a:off x="8568764" y="1558838"/>
          <a:ext cx="2599506" cy="157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18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13D660-649C-4BBE-AA9A-75114AF8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393" y="-79565"/>
            <a:ext cx="9437687" cy="1325563"/>
          </a:xfrm>
        </p:spPr>
        <p:txBody>
          <a:bodyPr>
            <a:normAutofit/>
          </a:bodyPr>
          <a:lstStyle/>
          <a:p>
            <a:r>
              <a:rPr lang="es-CO" sz="3500" dirty="0"/>
              <a:t>SATISFACCIÓN DE LOS USUARIOS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01C6A7A-F387-41E8-8F9B-1B565C9C1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88722"/>
              </p:ext>
            </p:extLst>
          </p:nvPr>
        </p:nvGraphicFramePr>
        <p:xfrm>
          <a:off x="1575809" y="1107451"/>
          <a:ext cx="3328699" cy="552479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24858">
                  <a:extLst>
                    <a:ext uri="{9D8B030D-6E8A-4147-A177-3AD203B41FA5}">
                      <a16:colId xmlns:a16="http://schemas.microsoft.com/office/drawing/2014/main" val="1666957575"/>
                    </a:ext>
                  </a:extLst>
                </a:gridCol>
                <a:gridCol w="1403841">
                  <a:extLst>
                    <a:ext uri="{9D8B030D-6E8A-4147-A177-3AD203B41FA5}">
                      <a16:colId xmlns:a16="http://schemas.microsoft.com/office/drawing/2014/main" val="4101237261"/>
                    </a:ext>
                  </a:extLst>
                </a:gridCol>
              </a:tblGrid>
              <a:tr h="44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+mn-lt"/>
                        </a:rPr>
                        <a:t>MUNICIPIO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TRIM  II 2025</a:t>
                      </a:r>
                      <a:endParaRPr lang="es-CO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09477"/>
                  </a:ext>
                </a:extLst>
              </a:tr>
              <a:tr h="221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+mn-lt"/>
                        </a:rPr>
                        <a:t>RIOHACHA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5.331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875784"/>
                  </a:ext>
                </a:extLst>
              </a:tr>
              <a:tr h="2124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BARRANCAS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2.204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79287"/>
                  </a:ext>
                </a:extLst>
              </a:tr>
              <a:tr h="219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MANAURE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2.082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086697"/>
                  </a:ext>
                </a:extLst>
              </a:tr>
              <a:tr h="250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URIBIA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1.720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695920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1.387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168836"/>
                  </a:ext>
                </a:extLst>
              </a:tr>
              <a:tr h="206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JUAN DEL CESAR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1.176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628092"/>
                  </a:ext>
                </a:extLst>
              </a:tr>
              <a:tr h="191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DISTRACCIÓN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620311"/>
                  </a:ext>
                </a:extLst>
              </a:tr>
              <a:tr h="212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HATONUEVO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284935"/>
                  </a:ext>
                </a:extLst>
              </a:tr>
              <a:tr h="203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FONSECA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938958"/>
                  </a:ext>
                </a:extLst>
              </a:tr>
              <a:tr h="208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DIBULLA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433924"/>
                  </a:ext>
                </a:extLst>
              </a:tr>
              <a:tr h="210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MAICAO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250013"/>
                  </a:ext>
                </a:extLst>
              </a:tr>
              <a:tr h="210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VALLEDUPAR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2.629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579504"/>
                  </a:ext>
                </a:extLst>
              </a:tr>
              <a:tr h="210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AGUSTÍN CODAZZI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2.107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460382"/>
                  </a:ext>
                </a:extLst>
              </a:tr>
              <a:tr h="188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 BELLO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295526"/>
                  </a:ext>
                </a:extLst>
              </a:tr>
              <a:tr h="214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BECERRIL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21897"/>
                  </a:ext>
                </a:extLst>
              </a:tr>
              <a:tr h="208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PAZ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477142"/>
                  </a:ext>
                </a:extLst>
              </a:tr>
              <a:tr h="188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CHIMICHAGUA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597283"/>
                  </a:ext>
                </a:extLst>
              </a:tr>
              <a:tr h="188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MARTA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86405"/>
                  </a:ext>
                </a:extLst>
              </a:tr>
              <a:tr h="208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406631"/>
                  </a:ext>
                </a:extLst>
              </a:tr>
              <a:tr h="222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SABANAS DE SAN ÁNGEL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926301"/>
                  </a:ext>
                </a:extLst>
              </a:tr>
              <a:tr h="194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CIÉNAGA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677400"/>
                  </a:ext>
                </a:extLst>
              </a:tr>
              <a:tr h="194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ARACATACA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9676"/>
                  </a:ext>
                </a:extLst>
              </a:tr>
              <a:tr h="210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ALGARROBO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0266"/>
                  </a:ext>
                </a:extLst>
              </a:tr>
              <a:tr h="278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22.356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2956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CF9C2E1-0924-465E-A9CC-FFFD5413A6C3}"/>
              </a:ext>
            </a:extLst>
          </p:cNvPr>
          <p:cNvSpPr txBox="1"/>
          <p:nvPr/>
        </p:nvSpPr>
        <p:spPr>
          <a:xfrm>
            <a:off x="5244775" y="2274838"/>
            <a:ext cx="49706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Atención e información </a:t>
            </a:r>
            <a:r>
              <a:rPr lang="es-CO" sz="1600" b="1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 usuario: </a:t>
            </a:r>
            <a:r>
              <a:rPr lang="es-ES" sz="1600" dirty="0">
                <a:effectLst/>
                <a:ea typeface="Arial MT"/>
                <a:cs typeface="Arial MT"/>
              </a:rPr>
              <a:t>En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el</a:t>
            </a:r>
            <a:r>
              <a:rPr lang="es-ES" sz="1600" spc="-80" dirty="0">
                <a:effectLst/>
                <a:ea typeface="Arial MT"/>
                <a:cs typeface="Arial MT"/>
              </a:rPr>
              <a:t> II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trimestre de 2025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fueron atendidos por los diferentes canales de atención dispuestos por la EPSI, presencial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(oficinas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locales)</a:t>
            </a:r>
            <a:r>
              <a:rPr lang="es-ES" sz="1600" spc="-80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y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no</a:t>
            </a:r>
            <a:r>
              <a:rPr lang="es-ES" sz="1600" spc="-8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presenciales</a:t>
            </a:r>
            <a:r>
              <a:rPr lang="es-ES" sz="1600" spc="-80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(Correos</a:t>
            </a:r>
            <a:r>
              <a:rPr lang="es-ES" sz="1600" spc="-80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electrónicos,</a:t>
            </a:r>
            <a:r>
              <a:rPr lang="es-ES" sz="1600" spc="-80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chat</a:t>
            </a:r>
            <a:r>
              <a:rPr lang="es-ES" sz="1600" spc="-75" dirty="0">
                <a:effectLst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ea typeface="Arial MT"/>
                <a:cs typeface="Arial MT"/>
              </a:rPr>
              <a:t>por página web, líneas gratuitas, redes sociales, teléfonos fijos, teléfono móvil, WhatsApp), un total de </a:t>
            </a:r>
            <a:r>
              <a:rPr lang="es-ES" sz="1600" b="1" dirty="0">
                <a:effectLst/>
                <a:ea typeface="Arial MT"/>
                <a:cs typeface="Arial MT"/>
              </a:rPr>
              <a:t>22.356 usuarios.</a:t>
            </a:r>
            <a:endParaRPr lang="es-CO" sz="16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2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18A85B7-2671-4485-AB79-6A8A80A5B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85059"/>
              </p:ext>
            </p:extLst>
          </p:nvPr>
        </p:nvGraphicFramePr>
        <p:xfrm>
          <a:off x="1568450" y="1057273"/>
          <a:ext cx="3089275" cy="54212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29693">
                  <a:extLst>
                    <a:ext uri="{9D8B030D-6E8A-4147-A177-3AD203B41FA5}">
                      <a16:colId xmlns:a16="http://schemas.microsoft.com/office/drawing/2014/main" val="683099968"/>
                    </a:ext>
                  </a:extLst>
                </a:gridCol>
                <a:gridCol w="1359582">
                  <a:extLst>
                    <a:ext uri="{9D8B030D-6E8A-4147-A177-3AD203B41FA5}">
                      <a16:colId xmlns:a16="http://schemas.microsoft.com/office/drawing/2014/main" val="2547878917"/>
                    </a:ext>
                  </a:extLst>
                </a:gridCol>
              </a:tblGrid>
              <a:tr h="381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100" dirty="0">
                          <a:effectLst/>
                        </a:rPr>
                        <a:t>MUNICIPIO</a:t>
                      </a:r>
                      <a:endParaRPr lang="es-C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16" marR="39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100" dirty="0">
                          <a:effectLst/>
                        </a:rPr>
                        <a:t>TRIM  </a:t>
                      </a:r>
                      <a:r>
                        <a:rPr lang="es-CO" sz="1100" dirty="0" err="1">
                          <a:effectLst/>
                        </a:rPr>
                        <a:t>lI</a:t>
                      </a:r>
                      <a:r>
                        <a:rPr lang="es-CO" sz="1100" dirty="0">
                          <a:effectLst/>
                        </a:rPr>
                        <a:t> 2025</a:t>
                      </a:r>
                      <a:endParaRPr lang="es-C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16" marR="39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631767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BARRANCAS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74303"/>
                  </a:ext>
                </a:extLst>
              </a:tr>
              <a:tr h="2104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MAICAO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84655"/>
                  </a:ext>
                </a:extLst>
              </a:tr>
              <a:tr h="208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DISTRACCIÓN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11681"/>
                  </a:ext>
                </a:extLst>
              </a:tr>
              <a:tr h="2104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FONSECA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507630"/>
                  </a:ext>
                </a:extLst>
              </a:tr>
              <a:tr h="2051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RIOHACHA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693731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URIBIA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836913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SAN JUAN DEL CESAR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1653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MANAURE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360079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HATONUEVO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262745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DIBULLA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839161"/>
                  </a:ext>
                </a:extLst>
              </a:tr>
              <a:tr h="196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endParaRPr lang="es-CO" sz="1000" b="1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16" marR="39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48362"/>
                  </a:ext>
                </a:extLst>
              </a:tr>
              <a:tr h="2243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VALLEDUPAR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20586"/>
                  </a:ext>
                </a:extLst>
              </a:tr>
              <a:tr h="1965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BECERRIL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138592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AGUSTÍN CODAZZI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339106"/>
                  </a:ext>
                </a:extLst>
              </a:tr>
              <a:tr h="2245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PUEBLO BELLO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557547"/>
                  </a:ext>
                </a:extLst>
              </a:tr>
              <a:tr h="2385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CHIMICHAGUA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391196"/>
                  </a:ext>
                </a:extLst>
              </a:tr>
              <a:tr h="1965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LA PAZ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190074"/>
                  </a:ext>
                </a:extLst>
              </a:tr>
              <a:tr h="1965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FUNDACIÓN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342699"/>
                  </a:ext>
                </a:extLst>
              </a:tr>
              <a:tr h="1965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940574"/>
                  </a:ext>
                </a:extLst>
              </a:tr>
              <a:tr h="2104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CIÉNAGA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840668"/>
                  </a:ext>
                </a:extLst>
              </a:tr>
              <a:tr h="2104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ARACATACA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408882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SABANAS DE SAN ÁNGEL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24087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/>
                      <a:r>
                        <a:rPr lang="es-CO" sz="100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5.039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16" marR="39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24995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D370E8D-C2E8-44D3-A99D-2E9B13B7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682" y="-130176"/>
            <a:ext cx="9437687" cy="1325563"/>
          </a:xfrm>
        </p:spPr>
        <p:txBody>
          <a:bodyPr>
            <a:normAutofit/>
          </a:bodyPr>
          <a:lstStyle/>
          <a:p>
            <a:r>
              <a:rPr lang="es-CO" sz="3500" dirty="0"/>
              <a:t>SATISFACCIÓN DE LOS USUARIOS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A4212B-C015-4AC0-BF64-4358803C77A5}"/>
              </a:ext>
            </a:extLst>
          </p:cNvPr>
          <p:cNvSpPr txBox="1"/>
          <p:nvPr/>
        </p:nvSpPr>
        <p:spPr>
          <a:xfrm>
            <a:off x="5534819" y="2344051"/>
            <a:ext cx="4511673" cy="181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Capacitaciones: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En</a:t>
            </a:r>
            <a:r>
              <a:rPr lang="es-ES" sz="1400" spc="-3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el</a:t>
            </a:r>
            <a:r>
              <a:rPr lang="es-ES" sz="1400" spc="-30" dirty="0">
                <a:effectLst/>
                <a:latin typeface="Poppins "/>
                <a:ea typeface="Arial MT"/>
                <a:cs typeface="Arial MT"/>
              </a:rPr>
              <a:t> segundo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trimestre de 2025</a:t>
            </a:r>
            <a:r>
              <a:rPr lang="es-ES" sz="1400" spc="-2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fueron</a:t>
            </a:r>
            <a:r>
              <a:rPr lang="es-ES" sz="1400" spc="-3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capacitados</a:t>
            </a:r>
            <a:r>
              <a:rPr lang="es-ES" sz="1400" spc="-2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un</a:t>
            </a:r>
            <a:r>
              <a:rPr lang="es-ES" sz="1400" spc="-3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total</a:t>
            </a:r>
            <a:r>
              <a:rPr lang="es-ES" sz="1400" spc="-1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de </a:t>
            </a:r>
            <a:r>
              <a:rPr lang="es-ES" sz="1400" b="1" dirty="0">
                <a:latin typeface="Poppins "/>
                <a:ea typeface="Arial MT"/>
                <a:cs typeface="Arial MT"/>
              </a:rPr>
              <a:t>5.039</a:t>
            </a:r>
            <a:r>
              <a:rPr lang="es-ES" sz="1400" b="1" spc="-8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usuarios</a:t>
            </a:r>
            <a:r>
              <a:rPr lang="es-ES" sz="1400" spc="-8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en</a:t>
            </a:r>
            <a:r>
              <a:rPr lang="es-ES" sz="1400" spc="-80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temas</a:t>
            </a:r>
            <a:r>
              <a:rPr lang="es-ES" sz="1400" spc="-8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fundamentales</a:t>
            </a:r>
            <a:r>
              <a:rPr lang="es-ES" sz="1400" spc="-8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Poppins "/>
                <a:ea typeface="Arial MT"/>
                <a:cs typeface="Arial MT"/>
              </a:rPr>
              <a:t>como</a:t>
            </a:r>
            <a:r>
              <a:rPr lang="es-ES" sz="1400" dirty="0">
                <a:latin typeface="Poppins "/>
                <a:ea typeface="Arial MT"/>
                <a:cs typeface="Arial MT"/>
              </a:rPr>
              <a:t>:</a:t>
            </a:r>
            <a:r>
              <a:rPr lang="es-ES" sz="1400" spc="-85" dirty="0">
                <a:effectLst/>
                <a:latin typeface="Poppins "/>
                <a:ea typeface="Arial MT"/>
                <a:cs typeface="Arial MT"/>
              </a:rPr>
              <a:t> </a:t>
            </a:r>
            <a:r>
              <a:rPr lang="es-MX" sz="1400" dirty="0">
                <a:effectLst/>
                <a:latin typeface="Poppins "/>
                <a:ea typeface="Arial MT"/>
                <a:cs typeface="Arial MT"/>
              </a:rPr>
              <a:t>canales de atención, deberes y derechos, portabilidad, documentos claves para acceder a los servicios de salud (historia clínica y orden médica), movilidad, entre otros.</a:t>
            </a:r>
            <a:endParaRPr lang="es-CO" sz="1400" dirty="0">
              <a:solidFill>
                <a:srgbClr val="000000"/>
              </a:solidFill>
              <a:effectLst/>
              <a:latin typeface="Poppins 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0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67E55-E95D-40FC-A621-6C7FB99C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/>
              <a:t>4. ESTADO DE CONTRATACIÓN DE LA RED POR NIVEL DE COMPLEJIDAD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621C76-3479-4AD2-8AA3-F7298F55C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7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85397-F671-400A-B067-E41CDAB4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16" y="398462"/>
            <a:ext cx="9437298" cy="1325563"/>
          </a:xfrm>
        </p:spPr>
        <p:txBody>
          <a:bodyPr>
            <a:noAutofit/>
          </a:bodyPr>
          <a:lstStyle/>
          <a:p>
            <a:pPr algn="ctr"/>
            <a:r>
              <a:rPr lang="es-MX" sz="3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 </a:t>
            </a:r>
            <a:br>
              <a:rPr lang="es-MX" sz="3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endParaRPr lang="es-CO" sz="3500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B4ECD06-C3C3-4726-B347-518F92577516}"/>
              </a:ext>
            </a:extLst>
          </p:cNvPr>
          <p:cNvGrpSpPr/>
          <p:nvPr/>
        </p:nvGrpSpPr>
        <p:grpSpPr>
          <a:xfrm>
            <a:off x="1395308" y="2279176"/>
            <a:ext cx="8979313" cy="3193095"/>
            <a:chOff x="0" y="0"/>
            <a:chExt cx="7839075" cy="1675437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A3CFF65-05F1-4D37-B913-141D68941B89}"/>
                </a:ext>
              </a:extLst>
            </p:cNvPr>
            <p:cNvGrpSpPr/>
            <p:nvPr/>
          </p:nvGrpSpPr>
          <p:grpSpPr>
            <a:xfrm>
              <a:off x="0" y="0"/>
              <a:ext cx="6424213" cy="1675437"/>
              <a:chOff x="0" y="0"/>
              <a:chExt cx="6424213" cy="1675437"/>
            </a:xfrm>
          </p:grpSpPr>
          <p:sp>
            <p:nvSpPr>
              <p:cNvPr id="35" name="Google Shape;207;p38">
                <a:extLst>
                  <a:ext uri="{FF2B5EF4-FFF2-40B4-BE49-F238E27FC236}">
                    <a16:creationId xmlns:a16="http://schemas.microsoft.com/office/drawing/2014/main" id="{55C2EFF0-7480-4DB2-A173-F2A9AC2ABDCC}"/>
                  </a:ext>
                </a:extLst>
              </p:cNvPr>
              <p:cNvSpPr/>
              <p:nvPr/>
            </p:nvSpPr>
            <p:spPr>
              <a:xfrm>
                <a:off x="0" y="681555"/>
                <a:ext cx="1721473" cy="645551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A7A27F2C-8553-4085-947C-CC5BC2C15013}" type="TxLink">
                  <a:rPr lang="en-US" sz="1100" b="1" i="0" u="none" strike="noStrik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 SemiBold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131 PRESTADORES ACTIVOS</a:t>
                </a:fld>
                <a:endParaRPr sz="1200" b="1" dirty="0">
                  <a:solidFill>
                    <a:schemeClr val="bg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36" name="Google Shape;208;p38">
                <a:extLst>
                  <a:ext uri="{FF2B5EF4-FFF2-40B4-BE49-F238E27FC236}">
                    <a16:creationId xmlns:a16="http://schemas.microsoft.com/office/drawing/2014/main" id="{4FF41A04-6AF1-4575-B69D-FED43E15FB80}"/>
                  </a:ext>
                </a:extLst>
              </p:cNvPr>
              <p:cNvSpPr/>
              <p:nvPr/>
            </p:nvSpPr>
            <p:spPr>
              <a:xfrm>
                <a:off x="2208366" y="0"/>
                <a:ext cx="1673849" cy="343556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CB3E4D38-04B8-48C8-9966-5160F927BC45}" type="TxLink">
                  <a:rPr lang="en-US" sz="1100" b="1" i="0" u="none" strike="noStrik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286 CONTRATOS</a:t>
                </a:fld>
                <a:endParaRPr sz="1200" b="1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7" name="Google Shape;209;p38">
                <a:extLst>
                  <a:ext uri="{FF2B5EF4-FFF2-40B4-BE49-F238E27FC236}">
                    <a16:creationId xmlns:a16="http://schemas.microsoft.com/office/drawing/2014/main" id="{66DCDDB1-682E-4739-B563-80B9E9BBC199}"/>
                  </a:ext>
                </a:extLst>
              </p:cNvPr>
              <p:cNvSpPr/>
              <p:nvPr/>
            </p:nvSpPr>
            <p:spPr>
              <a:xfrm>
                <a:off x="4743450" y="1274765"/>
                <a:ext cx="1669317" cy="400672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DAFCE103-D58D-4284-A661-3628473CB2AE}" type="TxLink">
                  <a:rPr lang="en-US" sz="1100" b="1" i="0" u="none" strike="noStrik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112 EVENTO 39,2%</a:t>
                </a:fld>
                <a:endParaRPr sz="1200" b="1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8" name="Google Shape;210;p38">
                <a:extLst>
                  <a:ext uri="{FF2B5EF4-FFF2-40B4-BE49-F238E27FC236}">
                    <a16:creationId xmlns:a16="http://schemas.microsoft.com/office/drawing/2014/main" id="{A33AA49D-3DB2-459E-8A2D-A64C5C3B0A18}"/>
                  </a:ext>
                </a:extLst>
              </p:cNvPr>
              <p:cNvSpPr/>
              <p:nvPr/>
            </p:nvSpPr>
            <p:spPr>
              <a:xfrm>
                <a:off x="4730649" y="349615"/>
                <a:ext cx="1682214" cy="343556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2954EF8A-789E-432B-8EAE-CC503F77B375}" type="TxLink">
                  <a:rPr lang="en-US" sz="1100" b="1" i="0" u="none" strike="noStrike" cap="non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5 PGP 1,7%</a:t>
                </a:fld>
                <a:endParaRPr sz="1200" b="1" i="0" u="none" strike="noStrike" cap="none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9" name="Google Shape;211;p38">
                <a:extLst>
                  <a:ext uri="{FF2B5EF4-FFF2-40B4-BE49-F238E27FC236}">
                    <a16:creationId xmlns:a16="http://schemas.microsoft.com/office/drawing/2014/main" id="{B6A12212-83B9-45FD-97A1-4C7909FEA105}"/>
                  </a:ext>
                </a:extLst>
              </p:cNvPr>
              <p:cNvSpPr/>
              <p:nvPr/>
            </p:nvSpPr>
            <p:spPr>
              <a:xfrm>
                <a:off x="4741999" y="827501"/>
                <a:ext cx="1682214" cy="345461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DD213F20-873F-4DB7-A22D-59EA941A57E6}" type="TxLink">
                  <a:rPr lang="en-US" sz="1100" b="1" i="0" u="none" strike="noStrike" cap="non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169 CAPITA 59,1%</a:t>
                </a:fld>
                <a:endParaRPr sz="1200" b="1" i="0" u="none" strike="noStrike" cap="none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0" name="Google Shape;212;p38">
                <a:extLst>
                  <a:ext uri="{FF2B5EF4-FFF2-40B4-BE49-F238E27FC236}">
                    <a16:creationId xmlns:a16="http://schemas.microsoft.com/office/drawing/2014/main" id="{8C6BFCE8-7317-4611-BE92-1CFF05FB7A7A}"/>
                  </a:ext>
                </a:extLst>
              </p:cNvPr>
              <p:cNvCxnSpPr/>
              <p:nvPr/>
            </p:nvCxnSpPr>
            <p:spPr>
              <a:xfrm>
                <a:off x="3052267" y="363206"/>
                <a:ext cx="3352" cy="638824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41" name="Google Shape;212;p38">
                <a:extLst>
                  <a:ext uri="{FF2B5EF4-FFF2-40B4-BE49-F238E27FC236}">
                    <a16:creationId xmlns:a16="http://schemas.microsoft.com/office/drawing/2014/main" id="{D826D236-6917-4076-B594-2C4F5F136725}"/>
                  </a:ext>
                </a:extLst>
              </p:cNvPr>
              <p:cNvCxnSpPr>
                <a:stCxn id="39" idx="1"/>
                <a:endCxn id="35" idx="3"/>
              </p:cNvCxnSpPr>
              <p:nvPr/>
            </p:nvCxnSpPr>
            <p:spPr>
              <a:xfrm flipH="1">
                <a:off x="1721473" y="1000232"/>
                <a:ext cx="3020526" cy="4099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42" name="Google Shape;212;p38">
                <a:extLst>
                  <a:ext uri="{FF2B5EF4-FFF2-40B4-BE49-F238E27FC236}">
                    <a16:creationId xmlns:a16="http://schemas.microsoft.com/office/drawing/2014/main" id="{4B0FB3F4-0F6A-4640-B2A6-68467C915BDD}"/>
                  </a:ext>
                </a:extLst>
              </p:cNvPr>
              <p:cNvCxnSpPr>
                <a:stCxn id="38" idx="1"/>
              </p:cNvCxnSpPr>
              <p:nvPr/>
            </p:nvCxnSpPr>
            <p:spPr>
              <a:xfrm flipH="1" flipV="1">
                <a:off x="4333241" y="514985"/>
                <a:ext cx="397408" cy="6408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43" name="Google Shape;212;p38">
                <a:extLst>
                  <a:ext uri="{FF2B5EF4-FFF2-40B4-BE49-F238E27FC236}">
                    <a16:creationId xmlns:a16="http://schemas.microsoft.com/office/drawing/2014/main" id="{F388FEE2-1283-4171-8A5E-D3AD35AE59A3}"/>
                  </a:ext>
                </a:extLst>
              </p:cNvPr>
              <p:cNvCxnSpPr>
                <a:stCxn id="37" idx="1"/>
              </p:cNvCxnSpPr>
              <p:nvPr/>
            </p:nvCxnSpPr>
            <p:spPr>
              <a:xfrm flipH="1">
                <a:off x="4343402" y="1475101"/>
                <a:ext cx="400048" cy="5719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44" name="Google Shape;212;p38">
                <a:extLst>
                  <a:ext uri="{FF2B5EF4-FFF2-40B4-BE49-F238E27FC236}">
                    <a16:creationId xmlns:a16="http://schemas.microsoft.com/office/drawing/2014/main" id="{5013F141-4C80-451E-8CA8-0E8B7343FCE6}"/>
                  </a:ext>
                </a:extLst>
              </p:cNvPr>
              <p:cNvCxnSpPr/>
              <p:nvPr/>
            </p:nvCxnSpPr>
            <p:spPr>
              <a:xfrm flipV="1">
                <a:off x="4333240" y="512445"/>
                <a:ext cx="2541" cy="963295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</p:grpSp>
        <p:sp>
          <p:nvSpPr>
            <p:cNvPr id="33" name="Cerrar llave 32">
              <a:extLst>
                <a:ext uri="{FF2B5EF4-FFF2-40B4-BE49-F238E27FC236}">
                  <a16:creationId xmlns:a16="http://schemas.microsoft.com/office/drawing/2014/main" id="{28B141D7-0518-467E-9EEF-FB5B15FDFA49}"/>
                </a:ext>
              </a:extLst>
            </p:cNvPr>
            <p:cNvSpPr/>
            <p:nvPr/>
          </p:nvSpPr>
          <p:spPr>
            <a:xfrm>
              <a:off x="6477000" y="419100"/>
              <a:ext cx="238125" cy="120015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1200" b="1">
                <a:solidFill>
                  <a:schemeClr val="bg1"/>
                </a:solidFill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3BE68865-6537-4A6A-84A1-CA968D629CCD}"/>
                </a:ext>
              </a:extLst>
            </p:cNvPr>
            <p:cNvSpPr/>
            <p:nvPr/>
          </p:nvSpPr>
          <p:spPr>
            <a:xfrm>
              <a:off x="6877050" y="828675"/>
              <a:ext cx="962025" cy="342900"/>
            </a:xfrm>
            <a:prstGeom prst="roundRect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063D62D-D543-44E3-B9C4-902E0B404444}" type="TxLink">
                <a:rPr lang="en-US" sz="1200" b="1" i="0" u="none" strike="noStrike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pPr algn="ctr"/>
                <a:t>100%</a:t>
              </a:fld>
              <a:endParaRPr lang="es-CO" sz="1200" b="1">
                <a:solidFill>
                  <a:schemeClr val="bg1"/>
                </a:solidFill>
                <a:latin typeface="Poppins" panose="00000800000000000000" pitchFamily="2" charset="0"/>
                <a:cs typeface="Poppins" panose="00000800000000000000" pitchFamily="2" charset="0"/>
              </a:endParaRPr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816B5D7-77F7-4BA1-A5A4-DC34B9E21326}"/>
              </a:ext>
            </a:extLst>
          </p:cNvPr>
          <p:cNvSpPr txBox="1"/>
          <p:nvPr/>
        </p:nvSpPr>
        <p:spPr>
          <a:xfrm>
            <a:off x="4552950" y="6348395"/>
            <a:ext cx="599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s-CO" sz="1100" b="1" dirty="0">
                <a:ea typeface="Calibri" panose="020F0502020204030204" pitchFamily="34" charset="0"/>
                <a:cs typeface="Calibri" panose="020F0502020204030204" pitchFamily="34" charset="0"/>
              </a:rPr>
              <a:t>Estado de contratación por nivel de complejidad II Trimestre de 2025.</a:t>
            </a:r>
            <a:r>
              <a:rPr lang="es-CO" sz="16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6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2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32357-6FAD-4AB7-B6DF-7B115020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100" y="484670"/>
            <a:ext cx="94372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9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POR  NIVEL DE COMPLEJIDAD </a:t>
            </a:r>
            <a:br>
              <a:rPr lang="es-MX" sz="44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0202DEA-475E-4BA8-B41B-2ED908435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356317"/>
              </p:ext>
            </p:extLst>
          </p:nvPr>
        </p:nvGraphicFramePr>
        <p:xfrm>
          <a:off x="1941785" y="1810233"/>
          <a:ext cx="8308430" cy="438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36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BFCC7-E18A-4C66-8A8B-62612B3A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20" y="272765"/>
            <a:ext cx="9437298" cy="1325563"/>
          </a:xfrm>
        </p:spPr>
        <p:txBody>
          <a:bodyPr>
            <a:normAutofit/>
          </a:bodyPr>
          <a:lstStyle/>
          <a:p>
            <a:pPr algn="ctr"/>
            <a:r>
              <a:rPr lang="es-MX" sz="3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POR  NIVEL DE COMPLEJIDAD</a:t>
            </a:r>
            <a:endParaRPr lang="es-CO" sz="35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173E7C-2573-434E-8FAC-1659D1048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842302"/>
              </p:ext>
            </p:extLst>
          </p:nvPr>
        </p:nvGraphicFramePr>
        <p:xfrm>
          <a:off x="1958571" y="1807351"/>
          <a:ext cx="7556903" cy="415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7A5915B-85E6-448D-837D-121E4C152571}"/>
              </a:ext>
            </a:extLst>
          </p:cNvPr>
          <p:cNvSpPr txBox="1"/>
          <p:nvPr/>
        </p:nvSpPr>
        <p:spPr>
          <a:xfrm>
            <a:off x="5415882" y="6348395"/>
            <a:ext cx="5129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100" b="1" dirty="0">
                <a:ea typeface="Calibri" panose="020F0502020204030204" pitchFamily="34" charset="0"/>
                <a:cs typeface="Calibri" panose="020F0502020204030204" pitchFamily="34" charset="0"/>
              </a:rPr>
              <a:t>Valor en Pesos por modalidad de contratos en el II Trimestre de 2025.</a:t>
            </a:r>
            <a:r>
              <a:rPr lang="es-CO" sz="16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6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0A3BC0-7522-4EAB-B5E8-ADB24016E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000777"/>
              </p:ext>
            </p:extLst>
          </p:nvPr>
        </p:nvGraphicFramePr>
        <p:xfrm>
          <a:off x="2076535" y="1654459"/>
          <a:ext cx="7608668" cy="441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43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5885A-8E23-4F3D-BF6F-CD8D8859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A09AA-2574-4E4D-9752-640DEB08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7" y="1690688"/>
            <a:ext cx="9437299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Caracterización de los afiliados</a:t>
            </a:r>
          </a:p>
          <a:p>
            <a:pPr marL="514350" indent="-514350"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Indicadores de Calidad</a:t>
            </a:r>
          </a:p>
          <a:p>
            <a:pPr marL="514350" indent="-514350"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Satisfacción de los Usuarios</a:t>
            </a:r>
          </a:p>
          <a:p>
            <a:pPr marL="514350" indent="-514350"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Estado de Contratación de la red por nivel de complejidad</a:t>
            </a:r>
          </a:p>
          <a:p>
            <a:pPr marL="514350" indent="-514350"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Novedades presentadas</a:t>
            </a:r>
          </a:p>
        </p:txBody>
      </p:sp>
    </p:spTree>
    <p:extLst>
      <p:ext uri="{BB962C8B-B14F-4D97-AF65-F5344CB8AC3E}">
        <p14:creationId xmlns:p14="http://schemas.microsoft.com/office/powerpoint/2010/main" val="6174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BBB04-1222-49D0-94AD-4676B39A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5. NOVEDADES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5DA7BA-4422-40A7-B413-F4101F524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63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00BA4-6D08-486F-8422-87C3D014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636" y="118913"/>
            <a:ext cx="9437298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dirty="0"/>
              <a:t>NOVEDADES</a:t>
            </a:r>
          </a:p>
        </p:txBody>
      </p:sp>
      <p:graphicFrame>
        <p:nvGraphicFramePr>
          <p:cNvPr id="4" name="Google Shape;231;p42">
            <a:extLst>
              <a:ext uri="{FF2B5EF4-FFF2-40B4-BE49-F238E27FC236}">
                <a16:creationId xmlns:a16="http://schemas.microsoft.com/office/drawing/2014/main" id="{8F4DBB73-13AC-43FD-BA06-6D0B7432E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731936"/>
              </p:ext>
            </p:extLst>
          </p:nvPr>
        </p:nvGraphicFramePr>
        <p:xfrm>
          <a:off x="1926214" y="1649091"/>
          <a:ext cx="7459085" cy="11058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5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91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CANTIDAD DE AFILIADOS</a:t>
                      </a:r>
                      <a:endParaRPr sz="18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GENERAL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+mn-lt"/>
                          <a:ea typeface="Poppins"/>
                          <a:cs typeface="Poppins"/>
                          <a:sym typeface="Poppins"/>
                        </a:rPr>
                        <a:t>294.196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232;p42">
            <a:extLst>
              <a:ext uri="{FF2B5EF4-FFF2-40B4-BE49-F238E27FC236}">
                <a16:creationId xmlns:a16="http://schemas.microsoft.com/office/drawing/2014/main" id="{DBAA5317-EE55-4AE3-A806-496737EF3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507616"/>
              </p:ext>
            </p:extLst>
          </p:nvPr>
        </p:nvGraphicFramePr>
        <p:xfrm>
          <a:off x="1926213" y="3012899"/>
          <a:ext cx="7459085" cy="1249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5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8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MOVILIDAD</a:t>
                      </a:r>
                      <a:endParaRPr sz="18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8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DESCENDENTE</a:t>
                      </a:r>
                      <a:endParaRPr sz="14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519</a:t>
                      </a:r>
                      <a:endParaRPr sz="14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589770575"/>
                  </a:ext>
                </a:extLst>
              </a:tr>
              <a:tr h="36888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ASCENDENTE</a:t>
                      </a:r>
                      <a:endParaRPr sz="14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2.739</a:t>
                      </a:r>
                      <a:endParaRPr sz="14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33;p42">
            <a:extLst>
              <a:ext uri="{FF2B5EF4-FFF2-40B4-BE49-F238E27FC236}">
                <a16:creationId xmlns:a16="http://schemas.microsoft.com/office/drawing/2014/main" id="{7FEE4614-2FD2-4510-A531-3F20C5F1C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79046"/>
              </p:ext>
            </p:extLst>
          </p:nvPr>
        </p:nvGraphicFramePr>
        <p:xfrm>
          <a:off x="1926212" y="4568774"/>
          <a:ext cx="7459085" cy="1502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PORTABILIDAD </a:t>
                      </a:r>
                      <a:endParaRPr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SOLICITUDES DE PORTABILIDAD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SOLICITUDES DE PORT. APROBADAS 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4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D6F68-1BCF-42AB-82A9-E36F61B2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718" y="336550"/>
            <a:ext cx="9437298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dirty="0"/>
              <a:t>NOVEDADES</a:t>
            </a:r>
            <a:br>
              <a:rPr lang="es-CO" sz="4000" dirty="0"/>
            </a:br>
            <a:endParaRPr lang="es-CO" sz="4000" dirty="0"/>
          </a:p>
        </p:txBody>
      </p:sp>
      <p:graphicFrame>
        <p:nvGraphicFramePr>
          <p:cNvPr id="4" name="Google Shape;239;p43">
            <a:extLst>
              <a:ext uri="{FF2B5EF4-FFF2-40B4-BE49-F238E27FC236}">
                <a16:creationId xmlns:a16="http://schemas.microsoft.com/office/drawing/2014/main" id="{473EA828-8707-4D00-AAC5-9531C17A0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398104"/>
              </p:ext>
            </p:extLst>
          </p:nvPr>
        </p:nvGraphicFramePr>
        <p:xfrm>
          <a:off x="2032000" y="1765298"/>
          <a:ext cx="8026400" cy="1889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8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TRASLADOS DESDE OTRAS EPS</a:t>
                      </a:r>
                      <a:endParaRPr sz="14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ABRIL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41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MAYO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72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JUNIO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82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195</a:t>
                      </a:r>
                      <a:endParaRPr sz="14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Google Shape;240;p43">
            <a:extLst>
              <a:ext uri="{FF2B5EF4-FFF2-40B4-BE49-F238E27FC236}">
                <a16:creationId xmlns:a16="http://schemas.microsoft.com/office/drawing/2014/main" id="{A9C2F5A0-F930-408A-B355-1737D2A19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848569"/>
              </p:ext>
            </p:extLst>
          </p:nvPr>
        </p:nvGraphicFramePr>
        <p:xfrm>
          <a:off x="2046288" y="4030660"/>
          <a:ext cx="8026400" cy="19287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77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TRASLADOS HACIA OTRAS EPS </a:t>
                      </a:r>
                      <a:endParaRPr sz="14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ABRIL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55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MAYO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97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JUNIO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65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217</a:t>
                      </a:r>
                      <a:endParaRPr sz="14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85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48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BE244-893E-4D32-8332-1C4A6BC2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1. CARACTERIZACIÓN </a:t>
            </a:r>
            <a:br>
              <a:rPr lang="es-CO" dirty="0"/>
            </a:br>
            <a:r>
              <a:rPr lang="es-CO" dirty="0"/>
              <a:t>DE LOS AFILIADOS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FAC7F-CC8D-4ECD-92D1-95B981E8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009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E1C3C-9FBC-4A10-B6F4-57E598C2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77" y="177760"/>
            <a:ext cx="9437298" cy="1325563"/>
          </a:xfrm>
        </p:spPr>
        <p:txBody>
          <a:bodyPr>
            <a:normAutofit/>
          </a:bodyPr>
          <a:lstStyle/>
          <a:p>
            <a:r>
              <a:rPr lang="es-CO" sz="3500" dirty="0"/>
              <a:t>CARACTERIZACIÓN DE LOS AFILIADOS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2A76E40-DB62-4128-9AC7-E41FADBC7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7567"/>
              </p:ext>
            </p:extLst>
          </p:nvPr>
        </p:nvGraphicFramePr>
        <p:xfrm>
          <a:off x="2542019" y="1367009"/>
          <a:ext cx="6955562" cy="4415731"/>
        </p:xfrm>
        <a:graphic>
          <a:graphicData uri="http://schemas.openxmlformats.org/drawingml/2006/table">
            <a:tbl>
              <a:tblPr/>
              <a:tblGrid>
                <a:gridCol w="1987303">
                  <a:extLst>
                    <a:ext uri="{9D8B030D-6E8A-4147-A177-3AD203B41FA5}">
                      <a16:colId xmlns:a16="http://schemas.microsoft.com/office/drawing/2014/main" val="401662484"/>
                    </a:ext>
                  </a:extLst>
                </a:gridCol>
                <a:gridCol w="1699668">
                  <a:extLst>
                    <a:ext uri="{9D8B030D-6E8A-4147-A177-3AD203B41FA5}">
                      <a16:colId xmlns:a16="http://schemas.microsoft.com/office/drawing/2014/main" val="3296584547"/>
                    </a:ext>
                  </a:extLst>
                </a:gridCol>
                <a:gridCol w="1555849">
                  <a:extLst>
                    <a:ext uri="{9D8B030D-6E8A-4147-A177-3AD203B41FA5}">
                      <a16:colId xmlns:a16="http://schemas.microsoft.com/office/drawing/2014/main" val="284254575"/>
                    </a:ext>
                  </a:extLst>
                </a:gridCol>
                <a:gridCol w="1712742">
                  <a:extLst>
                    <a:ext uri="{9D8B030D-6E8A-4147-A177-3AD203B41FA5}">
                      <a16:colId xmlns:a16="http://schemas.microsoft.com/office/drawing/2014/main" val="1561308151"/>
                    </a:ext>
                  </a:extLst>
                </a:gridCol>
              </a:tblGrid>
              <a:tr h="240736">
                <a:tc gridSpan="4">
                  <a:txBody>
                    <a:bodyPr/>
                    <a:lstStyle/>
                    <a:p>
                      <a:pPr algn="ctr" fontAlgn="b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 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"/>
                          <a:cs typeface="Calibri" panose="020F0502020204030204" pitchFamily="34" charset="0"/>
                        </a:rPr>
                        <a:t>CARACTERIZACION POR ETNIA II TRIMESTRE 2025</a:t>
                      </a:r>
                    </a:p>
                    <a:p>
                      <a:pPr algn="ctr" fontAlgn="b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 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4223"/>
                  </a:ext>
                </a:extLst>
              </a:tr>
              <a:tr h="2941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"/>
                          <a:cs typeface="Calibri" panose="020F0502020204030204" pitchFamily="34" charset="0"/>
                        </a:rPr>
                        <a:t>ETNIAS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 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 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 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 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712998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ARHUACOS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45.138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45.254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45.408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85812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KOGUIS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13.614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13.683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13.819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62036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WIWAS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17.304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17.365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17.401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63092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YUKPAS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10.248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10.281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10.321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9786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KANKUAMOS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14.973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14.970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14.980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5173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WAYUUS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110.894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110.899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111.200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15346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CHIMILAS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2.753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2.756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2.753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0392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INGAS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011588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SIN ETNIA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75.348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75.844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77.816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99116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ROM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5479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UWAS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22552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ZENUES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8557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HITNUS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95556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SIKUANIS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71834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290.774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291.550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294.196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3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7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07DD72-B090-4A24-90EA-C6E95DDE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47" y="134216"/>
            <a:ext cx="9437687" cy="1325563"/>
          </a:xfrm>
        </p:spPr>
        <p:txBody>
          <a:bodyPr>
            <a:normAutofit/>
          </a:bodyPr>
          <a:lstStyle/>
          <a:p>
            <a:r>
              <a:rPr lang="es-CO" sz="3500" dirty="0"/>
              <a:t>CARACTERIZACIÓN DE LOS AFILIADOS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0B9A74F-9EB5-4E1A-8502-080B5AE1DB40}"/>
              </a:ext>
            </a:extLst>
          </p:cNvPr>
          <p:cNvSpPr txBox="1">
            <a:spLocks/>
          </p:cNvSpPr>
          <p:nvPr/>
        </p:nvSpPr>
        <p:spPr>
          <a:xfrm>
            <a:off x="3594117" y="1610139"/>
            <a:ext cx="5003765" cy="60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1502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400" dirty="0"/>
              <a:t>AFILIADOS POR CURSO DE VIDA II TRIMESTRE 2025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3A330F1-3528-403E-9EC1-06BD4304E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21898"/>
              </p:ext>
            </p:extLst>
          </p:nvPr>
        </p:nvGraphicFramePr>
        <p:xfrm>
          <a:off x="1843338" y="2210145"/>
          <a:ext cx="8240628" cy="417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5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D385F-22C7-42AB-81E7-4C13B6B4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2. INDICADORES DE </a:t>
            </a:r>
            <a:br>
              <a:rPr lang="es-CO" dirty="0"/>
            </a:br>
            <a:r>
              <a:rPr lang="es-CO" dirty="0"/>
              <a:t>CALIDAD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8AE236-6DE5-4B3D-8745-DA1A077DE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91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52D43C-8EA2-4A82-B42E-6C9AFAF16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70286"/>
              </p:ext>
            </p:extLst>
          </p:nvPr>
        </p:nvGraphicFramePr>
        <p:xfrm>
          <a:off x="1364775" y="854647"/>
          <a:ext cx="9007676" cy="584548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10949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135403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981460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1301448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89208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89208">
                  <a:extLst>
                    <a:ext uri="{9D8B030D-6E8A-4147-A177-3AD203B41FA5}">
                      <a16:colId xmlns:a16="http://schemas.microsoft.com/office/drawing/2014/main" val="425208512"/>
                    </a:ext>
                  </a:extLst>
                </a:gridCol>
              </a:tblGrid>
              <a:tr h="320455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INDICADORES DE CALIDAD II TRIMESTRE 2025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585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DOMINIO/ ATRIBUTO DE CALIDAD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DEL INDICADOR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 DE MEDIDA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SEGUNDO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264062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GESTIÓN DEL RIESGO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Razón de Mortalidad Materna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Razón por cada 100 mil Nacidos Vivos.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 32 por 100.000 NV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401,1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122,1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39609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Sífilis Congénita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 0.5 casos por 1.000 NV (incluidos mortinatos)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35113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de mortalidad en menores de 5 años por desnutrición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 5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23,4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39609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de mortalidad en menores de 5 años por EDA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 2,95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39609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de mortalidad en menores de 5 años por IRA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 6,7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264062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Proporción de gestantes con captación temprana al control prenatal (antes de las 10 semanas)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≥80%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45,8%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36,2%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264062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 de tamización para virus de inmunodeficiencia humana (VIH) en gestantes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≥95%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93,2%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84,2%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264062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Cobertura de vacunación de tercera dosis de pentavalente en niños y niñas menores de 1 año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 95%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16,5%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92,6%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39609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Proporción de mujeres de 25 a 65 años que se realizan las pruebas de tamización para el cáncer de cuello uterino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 85%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17,7%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86933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Proporción de mujeres con citología cervicouterina anormal que cumplen el estándar de 30 días para la toma de colposcopia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≥80%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31,3%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45,7%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  <a:tr h="365172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Proporción de mujeres entre los 50 y 69 años con toma de mamografía en los últimos dos años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 70%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32,9%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33,2%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97120"/>
                  </a:ext>
                </a:extLst>
              </a:tr>
              <a:tr h="21957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Proporción de pacientes diabéticos controlados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≥50%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26,5%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25,4%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40839"/>
                  </a:ext>
                </a:extLst>
              </a:tr>
              <a:tr h="21957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de la presión arterial (&lt;140/90)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≥60%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63,6%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63,8%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54995"/>
                  </a:ext>
                </a:extLst>
              </a:tr>
              <a:tr h="21957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de hipertensión arterial (&lt;150/90)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≥60%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69,9%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71,5%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17594"/>
                  </a:ext>
                </a:extLst>
              </a:tr>
              <a:tr h="35113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de incidencia de tumor maligno invasivo de cérvix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por cada 100mil mujeres afiliadas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 6.4 por 100.000 mujeres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50599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B1DF0AC3-60D1-4359-A823-F6CE8AAB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120" y="-157018"/>
            <a:ext cx="9437687" cy="1325563"/>
          </a:xfrm>
        </p:spPr>
        <p:txBody>
          <a:bodyPr>
            <a:normAutofit/>
          </a:bodyPr>
          <a:lstStyle/>
          <a:p>
            <a:r>
              <a:rPr lang="es-ES" sz="3200" dirty="0"/>
              <a:t>I</a:t>
            </a:r>
            <a:r>
              <a:rPr lang="es-CO" sz="3200" dirty="0"/>
              <a:t>NDICADORES DE CALIDAD</a:t>
            </a:r>
          </a:p>
        </p:txBody>
      </p:sp>
    </p:spTree>
    <p:extLst>
      <p:ext uri="{BB962C8B-B14F-4D97-AF65-F5344CB8AC3E}">
        <p14:creationId xmlns:p14="http://schemas.microsoft.com/office/powerpoint/2010/main" val="61928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4A07-D600-4780-A235-1D64AC26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614" y="69561"/>
            <a:ext cx="9437298" cy="1325563"/>
          </a:xfrm>
        </p:spPr>
        <p:txBody>
          <a:bodyPr>
            <a:normAutofit/>
          </a:bodyPr>
          <a:lstStyle/>
          <a:p>
            <a:r>
              <a:rPr lang="es-ES" sz="3200" dirty="0"/>
              <a:t>I</a:t>
            </a:r>
            <a:r>
              <a:rPr lang="es-CO" sz="3200" dirty="0"/>
              <a:t>NDICADORES DE CALIDAD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5A37F0-4341-430D-81ED-A1CC11A7C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84811"/>
              </p:ext>
            </p:extLst>
          </p:nvPr>
        </p:nvGraphicFramePr>
        <p:xfrm>
          <a:off x="1300760" y="1983641"/>
          <a:ext cx="9173584" cy="30231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29569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211571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999537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1325419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803744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803744">
                  <a:extLst>
                    <a:ext uri="{9D8B030D-6E8A-4147-A177-3AD203B41FA5}">
                      <a16:colId xmlns:a16="http://schemas.microsoft.com/office/drawing/2014/main" val="1253588774"/>
                    </a:ext>
                  </a:extLst>
                </a:gridCol>
              </a:tblGrid>
              <a:tr h="333799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INDICADORES DE CALIDAD II TRIMESTRE 2025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93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DOMINIO/ ATRIBUTO DE CALIDAD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DEL INDICADOR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 DE MEDIDA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SEGUNDO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27505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EFECTIVIDAD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EN LA ATENCIÓN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de Mortalidad Perinatal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≤ 13,16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17,1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19,7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53833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 de Mortalidad Infantil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10 defunciones por cada mil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6,6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4,8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Captación de hipertensión arterial (HTA) en personas de 18 a 69 años en régimen subsidiado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&gt;16.26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3,40%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Captación de diabetes mellitus en personas de 18 a 69 años régimen subsidiado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&gt;25.20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1,48%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Pérdida de función renal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 ≥50%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83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D250-5B4C-4E84-91BE-B3DADFEA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613" y="0"/>
            <a:ext cx="9437298" cy="1325563"/>
          </a:xfrm>
        </p:spPr>
        <p:txBody>
          <a:bodyPr>
            <a:normAutofit/>
          </a:bodyPr>
          <a:lstStyle/>
          <a:p>
            <a:r>
              <a:rPr lang="es-ES" sz="3200" dirty="0"/>
              <a:t>I</a:t>
            </a:r>
            <a:r>
              <a:rPr lang="es-CO" sz="3200" dirty="0"/>
              <a:t>NDICADORES DE CALIDAD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F97B700-D12C-42D0-989E-DE9B4D78C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022149"/>
              </p:ext>
            </p:extLst>
          </p:nvPr>
        </p:nvGraphicFramePr>
        <p:xfrm>
          <a:off x="1254577" y="1557770"/>
          <a:ext cx="9025493" cy="435063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12948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394242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1185624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851141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1061664379"/>
                    </a:ext>
                  </a:extLst>
                </a:gridCol>
              </a:tblGrid>
              <a:tr h="333799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INDICADORES DE CALIDAD II TRIMESTRE 2025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93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DOMINIO/ ATRIBUTO DE CALIDAD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DEL INDICADOR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 DE MEDIDA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PRIMER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SEGUNDO TRIMESTRE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110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EXPERIENCIA DE LA ATENCIÓN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asignación de cita de Medicina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asignación de cita de Odontología General.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asignación de cita de pediatría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asignación de cita de medicina interna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asignación de cita de obstetricia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promedio de espera para la asignación de cita de cirugía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9093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 de tiempo de espera para la entrega de medicamentos incluidos en el POS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 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 de fórmulas médicas entregadas de manera completa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 de fórmulas médicas entregadas de manera oportuna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4521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ersonalizado 2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1677</Words>
  <Application>Microsoft Office PowerPoint</Application>
  <PresentationFormat>Panorámica</PresentationFormat>
  <Paragraphs>539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Aptos Narrow</vt:lpstr>
      <vt:lpstr>Arial</vt:lpstr>
      <vt:lpstr>Calibri</vt:lpstr>
      <vt:lpstr>Poppins</vt:lpstr>
      <vt:lpstr>Poppins </vt:lpstr>
      <vt:lpstr>Poppins Black</vt:lpstr>
      <vt:lpstr>Poppins Medium</vt:lpstr>
      <vt:lpstr>Poppins SemiBold</vt:lpstr>
      <vt:lpstr>Diseño personalizado</vt:lpstr>
      <vt:lpstr>   </vt:lpstr>
      <vt:lpstr>CONTENIDO</vt:lpstr>
      <vt:lpstr>1. CARACTERIZACIÓN  DE LOS AFILIADOS</vt:lpstr>
      <vt:lpstr>CARACTERIZACIÓN DE LOS AFILIADOS</vt:lpstr>
      <vt:lpstr>CARACTERIZACIÓN DE LOS AFILIADOS</vt:lpstr>
      <vt:lpstr>2. INDICADORES DE  CALIDAD</vt:lpstr>
      <vt:lpstr>INDICADORES DE CALIDAD</vt:lpstr>
      <vt:lpstr>INDICADORES DE CALIDAD</vt:lpstr>
      <vt:lpstr>INDICADORES DE CALIDAD</vt:lpstr>
      <vt:lpstr>INDICADORES DE CALIDAD</vt:lpstr>
      <vt:lpstr>INDICADORES DE CALIDAD</vt:lpstr>
      <vt:lpstr>3. SATISFACCIÓN  DE LOS USUARIOS</vt:lpstr>
      <vt:lpstr>SATISFACCIÓN DE LOS USUARIOS</vt:lpstr>
      <vt:lpstr>SATISFACCIÓN DE LOS USUARIOS</vt:lpstr>
      <vt:lpstr>SATISFACCIÓN DE LOS USUARIOS</vt:lpstr>
      <vt:lpstr>4. ESTADO DE CONTRATACIÓN DE LA RED POR NIVEL DE COMPLEJIDAD </vt:lpstr>
      <vt:lpstr>ESTADO DE CONTRATACIÓN DE LA RED  POR  NIVEL DE COMPLEJIDAD  </vt:lpstr>
      <vt:lpstr>ESTADO DE CONTRATACIÓN DE LA RED POR  NIVEL DE COMPLEJIDAD  </vt:lpstr>
      <vt:lpstr>ESTADO DE CONTRATACIÓN DE LA RED POR  NIVEL DE COMPLEJIDAD</vt:lpstr>
      <vt:lpstr>5. NOVEDADES</vt:lpstr>
      <vt:lpstr>NOVEDADES</vt:lpstr>
      <vt:lpstr>NOVEDADES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Usuario</dc:creator>
  <cp:lastModifiedBy>Usuario</cp:lastModifiedBy>
  <cp:revision>105</cp:revision>
  <dcterms:created xsi:type="dcterms:W3CDTF">2024-04-10T22:31:41Z</dcterms:created>
  <dcterms:modified xsi:type="dcterms:W3CDTF">2025-08-08T13:46:41Z</dcterms:modified>
</cp:coreProperties>
</file>