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xml"/>
  <Override ContentType="application/vnd.ms-office.chartcolorstyle+xml" PartName="/ppt/charts/colors32.xml"/>
  <Override ContentType="application/vnd.ms-office.chartcolorstyle+xml" PartName="/ppt/charts/colors8.xml"/>
  <Override ContentType="application/vnd.ms-office.chartcolorstyle+xml" PartName="/ppt/charts/colors11.xml"/>
  <Override ContentType="application/vnd.ms-office.chartcolorstyle+xml" PartName="/ppt/charts/colors24.xml"/>
  <Override ContentType="application/vnd.ms-office.chartcolorstyle+xml" PartName="/ppt/charts/colors15.xml"/>
  <Override ContentType="application/vnd.ms-office.chartcolorstyle+xml" PartName="/ppt/charts/colors28.xml"/>
  <Override ContentType="application/vnd.ms-office.chartcolorstyle+xml" PartName="/ppt/charts/colors14.xml"/>
  <Override ContentType="application/vnd.ms-office.chartcolorstyle+xml" PartName="/ppt/charts/colors5.xml"/>
  <Override ContentType="application/vnd.ms-office.chartcolorstyle+xml" PartName="/ppt/charts/colors19.xml"/>
  <Override ContentType="application/vnd.ms-office.chartcolorstyle+xml" PartName="/ppt/charts/colors22.xml"/>
  <Override ContentType="application/vnd.ms-office.chartcolorstyle+xml" PartName="/ppt/charts/colors31.xml"/>
  <Override ContentType="application/vnd.ms-office.chartcolorstyle+xml" PartName="/ppt/charts/colors18.xml"/>
  <Override ContentType="application/vnd.ms-office.chartcolorstyle+xml" PartName="/ppt/charts/colors23.xml"/>
  <Override ContentType="application/vnd.ms-office.chartcolorstyle+xml" PartName="/ppt/charts/colors10.xml"/>
  <Override ContentType="application/vnd.ms-office.chartcolorstyle+xml" PartName="/ppt/charts/colors9.xml"/>
  <Override ContentType="application/vnd.ms-office.chartcolorstyle+xml" PartName="/ppt/charts/colors27.xml"/>
  <Override ContentType="application/vnd.ms-office.chartcolorstyle+xml" PartName="/ppt/charts/colors26.xml"/>
  <Override ContentType="application/vnd.ms-office.chartcolorstyle+xml" PartName="/ppt/charts/colors21.xml"/>
  <Override ContentType="application/vnd.ms-office.chartcolorstyle+xml" PartName="/ppt/charts/colors6.xml"/>
  <Override ContentType="application/vnd.ms-office.chartcolorstyle+xml" PartName="/ppt/charts/colors34.xml"/>
  <Override ContentType="application/vnd.ms-office.chartcolorstyle+xml" PartName="/ppt/charts/colors1.xml"/>
  <Override ContentType="application/vnd.ms-office.chartcolorstyle+xml" PartName="/ppt/charts/colors17.xml"/>
  <Override ContentType="application/vnd.ms-office.chartcolorstyle+xml" PartName="/ppt/charts/colors30.xml"/>
  <Override ContentType="application/vnd.ms-office.chartcolorstyle+xml" PartName="/ppt/charts/colors35.xml"/>
  <Override ContentType="application/vnd.ms-office.chartcolorstyle+xml" PartName="/ppt/charts/colors13.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3.xml"/>
  <Override ContentType="application/vnd.ms-office.chartcolorstyle+xml" PartName="/ppt/charts/colors29.xml"/>
  <Override ContentType="application/vnd.ms-office.chartcolorstyle+xml" PartName="/ppt/charts/colors16.xml"/>
  <Override ContentType="application/vnd.ms-office.chartcolorstyle+xml" PartName="/ppt/charts/colors7.xml"/>
  <Override ContentType="application/vnd.ms-office.chartcolorstyle+xml" PartName="/ppt/charts/colors25.xml"/>
  <Override ContentType="application/vnd.ms-office.chartcolorstyle+xml" PartName="/ppt/charts/colors12.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0.xml"/>
  <Override ContentType="application/vnd.openxmlformats-officedocument.drawingml.chart+xml" PartName="/ppt/charts/chart25.xml"/>
  <Override ContentType="application/vnd.openxmlformats-officedocument.drawingml.chart+xml" PartName="/ppt/charts/chart9.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6.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32.xml"/>
  <Override ContentType="application/vnd.openxmlformats-officedocument.drawingml.chart+xml" PartName="/ppt/charts/chart8.xml"/>
  <Override ContentType="application/vnd.openxmlformats-officedocument.drawingml.chart+xml" PartName="/ppt/charts/chart5.xml"/>
  <Override ContentType="application/vnd.openxmlformats-officedocument.drawingml.chart+xml" PartName="/ppt/charts/chart28.xml"/>
  <Override ContentType="application/vnd.openxmlformats-officedocument.drawingml.chart+xml" PartName="/ppt/charts/chart11.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19.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31.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18.xml"/>
  <Override ContentType="application/vnd.openxmlformats-officedocument.drawingml.chart+xml" PartName="/ppt/charts/chart21.xml"/>
  <Override ContentType="application/vnd.openxmlformats-officedocument.drawingml.chart+xml" PartName="/ppt/charts/chart30.xml"/>
  <Override ContentType="application/vnd.openxmlformats-officedocument.drawingml.chart+xml" PartName="/ppt/charts/chart34.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33.xml"/>
  <Override ContentType="application/vnd.ms-office.chartstyle+xml" PartName="/ppt/charts/style3.xml"/>
  <Override ContentType="application/vnd.ms-office.chartstyle+xml" PartName="/ppt/charts/style8.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25.xml"/>
  <Override ContentType="application/vnd.ms-office.chartstyle+xml" PartName="/ppt/charts/style16.xml"/>
  <Override ContentType="application/vnd.ms-office.chartstyle+xml" PartName="/ppt/charts/style9.xml"/>
  <Override ContentType="application/vnd.ms-office.chartstyle+xml" PartName="/ppt/charts/style4.xml"/>
  <Override ContentType="application/vnd.ms-office.chartstyle+xml" PartName="/ppt/charts/style10.xml"/>
  <Override ContentType="application/vnd.ms-office.chartstyle+xml" PartName="/ppt/charts/style32.xml"/>
  <Override ContentType="application/vnd.ms-office.chartstyle+xml" PartName="/ppt/charts/style11.xml"/>
  <Override ContentType="application/vnd.ms-office.chartstyle+xml" PartName="/ppt/charts/style24.xml"/>
  <Override ContentType="application/vnd.ms-office.chartstyle+xml" PartName="/ppt/charts/style15.xml"/>
  <Override ContentType="application/vnd.ms-office.chartstyle+xml" PartName="/ppt/charts/style28.xml"/>
  <Override ContentType="application/vnd.ms-office.chartstyle+xml" PartName="/ppt/charts/style19.xml"/>
  <Override ContentType="application/vnd.ms-office.chartstyle+xml" PartName="/ppt/charts/style5.xml"/>
  <Override ContentType="application/vnd.ms-office.chartstyle+xml" PartName="/ppt/charts/style22.xml"/>
  <Override ContentType="application/vnd.ms-office.chartstyle+xml" PartName="/ppt/charts/style35.xml"/>
  <Override ContentType="application/vnd.ms-office.chartstyle+xml" PartName="/ppt/charts/style1.xml"/>
  <Override ContentType="application/vnd.ms-office.chartstyle+xml" PartName="/ppt/charts/style18.xml"/>
  <Override ContentType="application/vnd.ms-office.chartstyle+xml" PartName="/ppt/charts/style23.xml"/>
  <Override ContentType="application/vnd.ms-office.chartstyle+xml" PartName="/ppt/charts/style31.xml"/>
  <Override ContentType="application/vnd.ms-office.chartstyle+xml" PartName="/ppt/charts/style27.xml"/>
  <Override ContentType="application/vnd.ms-office.chartstyle+xml" PartName="/ppt/charts/style14.xml"/>
  <Override ContentType="application/vnd.ms-office.chartstyle+xml" PartName="/ppt/charts/style21.xml"/>
  <Override ContentType="application/vnd.ms-office.chartstyle+xml" PartName="/ppt/charts/style26.xml"/>
  <Override ContentType="application/vnd.ms-office.chartstyle+xml" PartName="/ppt/charts/style7.xml"/>
  <Override ContentType="application/vnd.ms-office.chartstyle+xml" PartName="/ppt/charts/style34.xml"/>
  <Override ContentType="application/vnd.ms-office.chartstyle+xml" PartName="/ppt/charts/style17.xml"/>
  <Override ContentType="application/vnd.ms-office.chartstyle+xml" PartName="/ppt/charts/style6.xml"/>
  <Override ContentType="application/vnd.ms-office.chartstyle+xml" PartName="/ppt/charts/style30.xml"/>
  <Override ContentType="application/vnd.ms-office.chartstyle+xml" PartName="/ppt/charts/style2.xml"/>
  <Override ContentType="application/vnd.ms-office.chartstyle+xml" PartName="/ppt/charts/style13.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Lst>
  <p:sldSz cy="6858000" cx="12192000"/>
  <p:notesSz cx="6858000" cy="9144000"/>
  <p:embeddedFontLst>
    <p:embeddedFont>
      <p:font typeface="Poppins"/>
      <p:regular r:id="rId113"/>
      <p:bold r:id="rId114"/>
      <p:italic r:id="rId115"/>
      <p:boldItalic r:id="rId116"/>
    </p:embeddedFont>
    <p:embeddedFont>
      <p:font typeface="Poppins Black"/>
      <p:bold r:id="rId117"/>
      <p:boldItalic r:id="rId1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15">
          <p15:clr>
            <a:srgbClr val="A4A3A4"/>
          </p15:clr>
        </p15:guide>
        <p15:guide id="2" pos="3863">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119" roundtripDataSignature="AMtx7mjaVHPu/X9sosn/yT5YQtacD29I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12D18DD-DDD4-477A-950C-681D5517F363}">
  <a:tblStyle styleId="{712D18DD-DDD4-477A-950C-681D5517F363}" styleName="Table_0">
    <a:wholeTbl>
      <a:tcTxStyle b="off" i="off">
        <a:font>
          <a:latin typeface="Poppins"/>
          <a:ea typeface="Poppins"/>
          <a:cs typeface="Poppin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E7"/>
          </a:solidFill>
        </a:fill>
      </a:tcStyle>
    </a:wholeTbl>
    <a:band1H>
      <a:tcTxStyle b="off" i="off"/>
      <a:tcStyle>
        <a:fill>
          <a:solidFill>
            <a:srgbClr val="CFDECC"/>
          </a:solidFill>
        </a:fill>
      </a:tcStyle>
    </a:band1H>
    <a:band2H>
      <a:tcTxStyle b="off" i="off"/>
    </a:band2H>
    <a:band1V>
      <a:tcTxStyle b="off" i="off"/>
      <a:tcStyle>
        <a:fill>
          <a:solidFill>
            <a:srgbClr val="CFDECC"/>
          </a:solidFill>
        </a:fill>
      </a:tcStyle>
    </a:band1V>
    <a:band2V>
      <a:tcTxStyle b="off" i="off"/>
    </a:band2V>
    <a:lastCol>
      <a:tcTxStyle b="on" i="off">
        <a:font>
          <a:latin typeface="Poppins"/>
          <a:ea typeface="Poppins"/>
          <a:cs typeface="Poppins"/>
        </a:font>
        <a:schemeClr val="lt1"/>
      </a:tcTxStyle>
      <a:tcStyle>
        <a:fill>
          <a:solidFill>
            <a:schemeClr val="accent1"/>
          </a:solidFill>
        </a:fill>
      </a:tcStyle>
    </a:lastCol>
    <a:firstCol>
      <a:tcTxStyle b="on" i="off">
        <a:font>
          <a:latin typeface="Poppins"/>
          <a:ea typeface="Poppins"/>
          <a:cs typeface="Poppins"/>
        </a:font>
        <a:schemeClr val="lt1"/>
      </a:tcTxStyle>
      <a:tcStyle>
        <a:fill>
          <a:solidFill>
            <a:schemeClr val="accent1"/>
          </a:solidFill>
        </a:fill>
      </a:tcStyle>
    </a:firstCol>
    <a:lastRow>
      <a:tcTxStyle b="on" i="off">
        <a:font>
          <a:latin typeface="Poppins"/>
          <a:ea typeface="Poppins"/>
          <a:cs typeface="Poppin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Poppins"/>
          <a:ea typeface="Poppins"/>
          <a:cs typeface="Poppin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50ED4431-AF05-4BAB-B91E-C05D7751BCA9}" styleName="Table_1">
    <a:wholeTbl>
      <a:tcTxStyle b="off" i="off">
        <a:font>
          <a:latin typeface="Poppins"/>
          <a:ea typeface="Poppins"/>
          <a:cs typeface="Poppin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DF3E7"/>
          </a:solidFill>
        </a:fill>
      </a:tcStyle>
    </a:wholeTbl>
    <a:band1H>
      <a:tcTxStyle b="off" i="off"/>
      <a:tcStyle>
        <a:fill>
          <a:solidFill>
            <a:srgbClr val="D9E6CC"/>
          </a:solidFill>
        </a:fill>
      </a:tcStyle>
    </a:band1H>
    <a:band2H>
      <a:tcTxStyle b="off" i="off"/>
    </a:band2H>
    <a:band1V>
      <a:tcTxStyle b="off" i="off"/>
      <a:tcStyle>
        <a:fill>
          <a:solidFill>
            <a:srgbClr val="D9E6CC"/>
          </a:solidFill>
        </a:fill>
      </a:tcStyle>
    </a:band1V>
    <a:band2V>
      <a:tcTxStyle b="off" i="off"/>
    </a:band2V>
    <a:lastCol>
      <a:tcTxStyle b="on" i="off">
        <a:font>
          <a:latin typeface="Poppins"/>
          <a:ea typeface="Poppins"/>
          <a:cs typeface="Poppins"/>
        </a:font>
        <a:schemeClr val="lt1"/>
      </a:tcTxStyle>
      <a:tcStyle>
        <a:fill>
          <a:solidFill>
            <a:schemeClr val="accent2"/>
          </a:solidFill>
        </a:fill>
      </a:tcStyle>
    </a:lastCol>
    <a:firstCol>
      <a:tcTxStyle b="on" i="off">
        <a:font>
          <a:latin typeface="Poppins"/>
          <a:ea typeface="Poppins"/>
          <a:cs typeface="Poppins"/>
        </a:font>
        <a:schemeClr val="lt1"/>
      </a:tcTxStyle>
      <a:tcStyle>
        <a:fill>
          <a:solidFill>
            <a:schemeClr val="accent2"/>
          </a:solidFill>
        </a:fill>
      </a:tcStyle>
    </a:firstCol>
    <a:lastRow>
      <a:tcTxStyle b="on" i="off">
        <a:font>
          <a:latin typeface="Poppins"/>
          <a:ea typeface="Poppins"/>
          <a:cs typeface="Poppins"/>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Poppins"/>
          <a:ea typeface="Poppins"/>
          <a:cs typeface="Poppins"/>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 styleId="{39DC9508-E012-4DC6-9759-9B80432DA759}" styleName="Table_2">
    <a:wholeTbl>
      <a:tcTxStyle b="off" i="off">
        <a:font>
          <a:latin typeface="Poppins"/>
          <a:ea typeface="Poppins"/>
          <a:cs typeface="Poppin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b="off" i="off"/>
      <a:tcStyle>
        <a:fill>
          <a:solidFill>
            <a:srgbClr val="CACACA"/>
          </a:solidFill>
        </a:fill>
      </a:tcStyle>
    </a:band1H>
    <a:band2H>
      <a:tcTxStyle b="off" i="off"/>
    </a:band2H>
    <a:band1V>
      <a:tcTxStyle b="off" i="off"/>
      <a:tcStyle>
        <a:fill>
          <a:solidFill>
            <a:srgbClr val="CACACA"/>
          </a:solidFill>
        </a:fill>
      </a:tcStyle>
    </a:band1V>
    <a:band2V>
      <a:tcTxStyle b="off" i="off"/>
    </a:band2V>
    <a:lastCol>
      <a:tcTxStyle b="on" i="off">
        <a:font>
          <a:latin typeface="Poppins"/>
          <a:ea typeface="Poppins"/>
          <a:cs typeface="Poppins"/>
        </a:font>
        <a:schemeClr val="lt1"/>
      </a:tcTxStyle>
      <a:tcStyle>
        <a:fill>
          <a:solidFill>
            <a:schemeClr val="dk1"/>
          </a:solidFill>
        </a:fill>
      </a:tcStyle>
    </a:lastCol>
    <a:firstCol>
      <a:tcTxStyle b="on" i="off">
        <a:font>
          <a:latin typeface="Poppins"/>
          <a:ea typeface="Poppins"/>
          <a:cs typeface="Poppins"/>
        </a:font>
        <a:schemeClr val="lt1"/>
      </a:tcTxStyle>
      <a:tcStyle>
        <a:fill>
          <a:solidFill>
            <a:schemeClr val="dk1"/>
          </a:solidFill>
        </a:fill>
      </a:tcStyle>
    </a:firstCol>
    <a:lastRow>
      <a:tcTxStyle b="on" i="off">
        <a:font>
          <a:latin typeface="Poppins"/>
          <a:ea typeface="Poppins"/>
          <a:cs typeface="Poppins"/>
        </a:font>
        <a:schemeClr val="lt1"/>
      </a:tcTxStyle>
      <a:tcStyle>
        <a:tcBdr>
          <a:top>
            <a:ln cap="flat" cmpd="sng" w="38100">
              <a:solidFill>
                <a:schemeClr val="lt1"/>
              </a:solidFill>
              <a:prstDash val="solid"/>
              <a:round/>
              <a:headEnd len="sm" w="sm" type="none"/>
              <a:tailEnd len="sm" w="sm" type="none"/>
            </a:ln>
          </a:top>
        </a:tcBdr>
        <a:fill>
          <a:solidFill>
            <a:schemeClr val="dk1"/>
          </a:solidFill>
        </a:fill>
      </a:tcStyle>
    </a:lastRow>
    <a:seCell>
      <a:tcTxStyle b="off" i="off"/>
    </a:seCell>
    <a:swCell>
      <a:tcTxStyle b="off" i="off"/>
    </a:swCell>
    <a:firstRow>
      <a:tcTxStyle b="on" i="off">
        <a:font>
          <a:latin typeface="Poppins"/>
          <a:ea typeface="Poppins"/>
          <a:cs typeface="Poppins"/>
        </a:font>
        <a:schemeClr val="lt1"/>
      </a:tcTxStyle>
      <a:tcStyle>
        <a:tcBdr>
          <a:bottom>
            <a:ln cap="flat" cmpd="sng" w="38100">
              <a:solidFill>
                <a:schemeClr val="lt1"/>
              </a:solidFill>
              <a:prstDash val="solid"/>
              <a:round/>
              <a:headEnd len="sm" w="sm" type="none"/>
              <a:tailEnd len="sm" w="sm" type="none"/>
            </a:ln>
          </a:bottom>
        </a:tcBdr>
        <a:fill>
          <a:solidFill>
            <a:schemeClr val="dk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15" orient="horz"/>
        <p:guide pos="3863"/>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PoppinsBlack-boldItalic.fntdata"/><Relationship Id="rId117" Type="http://schemas.openxmlformats.org/officeDocument/2006/relationships/font" Target="fonts/PoppinsBlack-bold.fntdata"/><Relationship Id="rId116" Type="http://schemas.openxmlformats.org/officeDocument/2006/relationships/font" Target="fonts/Poppins-boldItalic.fntdata"/><Relationship Id="rId115" Type="http://schemas.openxmlformats.org/officeDocument/2006/relationships/font" Target="fonts/Poppins-italic.fntdata"/><Relationship Id="rId119" Type="http://customschemas.google.com/relationships/presentationmetadata" Target="meta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Poppins-bold.fntdata"/><Relationship Id="rId18" Type="http://schemas.openxmlformats.org/officeDocument/2006/relationships/slide" Target="slides/slide12.xml"/><Relationship Id="rId113" Type="http://schemas.openxmlformats.org/officeDocument/2006/relationships/font" Target="fonts/Poppins-regular.fntdata"/><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themeOverride" Target="../theme/themeOverride1.xml"/><Relationship Id="rId4"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8.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9.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0.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1.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2.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3.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4.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5.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6.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7.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D:\Downloads\ServicioDiferecial.csv" TargetMode="External"/></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18.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19.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0.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1.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2.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Sheet23.xlsx"/></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Sheet24.xlsx"/></Relationships>
</file>

<file path=ppt/charts/_rels/chart27.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Sheet25.xlsx"/></Relationships>
</file>

<file path=ppt/charts/_rels/chart28.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Sheet26.xlsx"/></Relationships>
</file>

<file path=ppt/charts/_rels/chart29.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package" Target="../embeddings/Microsoft_Excel_Sheet27.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D:\Downloads\ServicioDiferecial.csv" TargetMode="External"/></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Sheet28.xlsx"/></Relationships>
</file>

<file path=ppt/charts/_rels/chart31.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package" Target="../embeddings/Microsoft_Excel_Sheet29.xlsx"/></Relationships>
</file>

<file path=ppt/charts/_rels/chart32.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oleObject" Target="file:///G:\INFORMACION\Dusakawi%20Epsi\Contabilidad%202023\Diciembre%202023\Estados%20Financieros%202023\Cuadros%20Anexos%20Informe%20de%20Gestion%202023.xlsx" TargetMode="External"/></Relationships>
</file>

<file path=ppt/charts/_rels/chart33.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oleObject" Target="file:///G:\INFORMACION\Dusakawi%20Epsi\Contabilidad%202023\Diciembre%202023\Estados%20Financieros%202023\Cuadros%20Anexos%20Informe%20de%20Gestion%202023.xlsx" TargetMode="External"/></Relationships>
</file>

<file path=ppt/charts/_rels/chart34.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oleObject" Target="file:///G:\INFORMACION\Dusakawi%20Epsi\Contabilidad%202023\Diciembre%202023\Estados%20Financieros%202023\Cuadros%20Anexos%20Informe%20de%20Gestion%202023.xlsx" TargetMode="External"/></Relationships>
</file>

<file path=ppt/charts/_rels/chart35.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oleObject" Target="file:///G:\INFORMACION\Dusakawi%20Epsi\Contabilidad%202023\Diciembre%202023\Estados%20Financieros%202023\Cuadros%20Anexos%20Informe%20de%20Gestion%202023.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2.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3.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4.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5.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6.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[ServicioDiferecial.csv]Hoja1!TablaDinámica1</c:name>
    <c:fmtId val="-1"/>
  </c:pivotSource>
  <c:chart>
    <c:autoTitleDeleted val="1"/>
    <c:pivotFmts>
      <c:pivotFmt>
        <c:idx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5.2053717487703363E-2"/>
          <c:y val="0.21017105239197223"/>
          <c:w val="0.86611744165526783"/>
          <c:h val="0.61972180767457663"/>
        </c:manualLayout>
      </c:layout>
      <c:barChart>
        <c:barDir val="col"/>
        <c:grouping val="clustered"/>
        <c:varyColors val="0"/>
        <c:ser>
          <c:idx val="0"/>
          <c:order val="0"/>
          <c:tx>
            <c:strRef>
              <c:f>Hoja1!$B$3</c:f>
              <c:strCache>
                <c:ptCount val="1"/>
                <c:pt idx="0">
                  <c:v>Total</c:v>
                </c:pt>
              </c:strCache>
            </c:strRef>
          </c:tx>
          <c:spPr>
            <a:solidFill>
              <a:srgbClr val="C7BCA1"/>
            </a:solidFill>
            <a:ln>
              <a:noFill/>
            </a:ln>
            <a:effectLst>
              <a:outerShdw dist="19050" sx="1000" sy="1000" algn="ctr" rotWithShape="0">
                <a:srgbClr val="000000"/>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Hoja1!$A$4:$A$14</c:f>
              <c:strCache>
                <c:ptCount val="10"/>
                <c:pt idx="0">
                  <c:v>marzo</c:v>
                </c:pt>
                <c:pt idx="1">
                  <c:v>abril</c:v>
                </c:pt>
                <c:pt idx="2">
                  <c:v>mayo</c:v>
                </c:pt>
                <c:pt idx="3">
                  <c:v>junio</c:v>
                </c:pt>
                <c:pt idx="4">
                  <c:v>julio</c:v>
                </c:pt>
                <c:pt idx="5">
                  <c:v>agosto</c:v>
                </c:pt>
                <c:pt idx="6">
                  <c:v>septiembre</c:v>
                </c:pt>
                <c:pt idx="7">
                  <c:v>octubre</c:v>
                </c:pt>
                <c:pt idx="8">
                  <c:v>noviembre</c:v>
                </c:pt>
                <c:pt idx="9">
                  <c:v>diciembre</c:v>
                </c:pt>
              </c:strCache>
            </c:strRef>
          </c:cat>
          <c:val>
            <c:numRef>
              <c:f>Hoja1!$B$4:$B$14</c:f>
              <c:numCache>
                <c:formatCode>General</c:formatCode>
                <c:ptCount val="10"/>
                <c:pt idx="0">
                  <c:v>29253</c:v>
                </c:pt>
                <c:pt idx="1">
                  <c:v>25950</c:v>
                </c:pt>
                <c:pt idx="2">
                  <c:v>27177</c:v>
                </c:pt>
                <c:pt idx="3">
                  <c:v>33800</c:v>
                </c:pt>
                <c:pt idx="4">
                  <c:v>33605</c:v>
                </c:pt>
                <c:pt idx="5">
                  <c:v>42478</c:v>
                </c:pt>
                <c:pt idx="6">
                  <c:v>38618</c:v>
                </c:pt>
                <c:pt idx="7">
                  <c:v>36167</c:v>
                </c:pt>
                <c:pt idx="8">
                  <c:v>36822</c:v>
                </c:pt>
                <c:pt idx="9">
                  <c:v>41194</c:v>
                </c:pt>
              </c:numCache>
            </c:numRef>
          </c:val>
          <c:extLst>
            <c:ext xmlns:c16="http://schemas.microsoft.com/office/drawing/2014/chart" uri="{C3380CC4-5D6E-409C-BE32-E72D297353CC}">
              <c16:uniqueId val="{00000000-DF03-4205-A444-0D4F3E546F70}"/>
            </c:ext>
          </c:extLst>
        </c:ser>
        <c:dLbls>
          <c:dLblPos val="outEnd"/>
          <c:showLegendKey val="0"/>
          <c:showVal val="1"/>
          <c:showCatName val="0"/>
          <c:showSerName val="0"/>
          <c:showPercent val="0"/>
          <c:showBubbleSize val="0"/>
        </c:dLbls>
        <c:gapWidth val="100"/>
        <c:overlap val="-24"/>
        <c:axId val="1975177648"/>
        <c:axId val="1975176400"/>
      </c:barChart>
      <c:catAx>
        <c:axId val="1975177648"/>
        <c:scaling>
          <c:orientation val="minMax"/>
        </c:scaling>
        <c:delete val="0"/>
        <c:axPos val="b"/>
        <c:numFmt formatCode="General" sourceLinked="1"/>
        <c:majorTickMark val="none"/>
        <c:minorTickMark val="none"/>
        <c:tickLblPos val="nextTo"/>
        <c:spPr>
          <a:noFill/>
          <a:ln w="12700" cap="flat" cmpd="sng" algn="ctr">
            <a:solidFill>
              <a:sysClr val="window" lastClr="FFFFFF">
                <a:lumMod val="85000"/>
              </a:sys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CO"/>
          </a:p>
        </c:txPr>
        <c:crossAx val="1975176400"/>
        <c:crosses val="autoZero"/>
        <c:auto val="1"/>
        <c:lblAlgn val="ctr"/>
        <c:lblOffset val="100"/>
        <c:noMultiLvlLbl val="0"/>
      </c:catAx>
      <c:valAx>
        <c:axId val="197517640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ysClr val="window" lastClr="FFFFFF">
                <a:lumMod val="85000"/>
              </a:sysClr>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975177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03149606299204E-2"/>
          <c:y val="0.17997739865850101"/>
          <c:w val="0.9155301837270341"/>
          <c:h val="0.73577136191309422"/>
        </c:manualLayout>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B15D-43B4-8124-78F2DC032AEF}"/>
            </c:ext>
          </c:extLst>
        </c:ser>
        <c:ser>
          <c:idx val="1"/>
          <c:order val="1"/>
          <c:spPr>
            <a:solidFill>
              <a:srgbClr val="C7BCA1"/>
            </a:solidFill>
            <a:ln>
              <a:noFill/>
            </a:ln>
            <a:effectLst/>
          </c:spPr>
          <c:invertIfNegative val="0"/>
          <c:dPt>
            <c:idx val="2"/>
            <c:invertIfNegative val="0"/>
            <c:bubble3D val="0"/>
            <c:spPr>
              <a:solidFill>
                <a:srgbClr val="C7BCA1"/>
              </a:solidFill>
              <a:ln>
                <a:noFill/>
              </a:ln>
              <a:effectLst/>
            </c:spPr>
            <c:extLst>
              <c:ext xmlns:c16="http://schemas.microsoft.com/office/drawing/2014/chart" uri="{C3380CC4-5D6E-409C-BE32-E72D297353CC}">
                <c16:uniqueId val="{00000002-B15D-43B4-8124-78F2DC032AEF}"/>
              </c:ext>
            </c:extLst>
          </c:dPt>
          <c:dLbls>
            <c:dLbl>
              <c:idx val="0"/>
              <c:layout>
                <c:manualLayout>
                  <c:x val="2.5000000000000001E-2"/>
                  <c:y val="-6.02544473607466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5D-43B4-8124-78F2DC032AEF}"/>
                </c:ext>
              </c:extLst>
            </c:dLbl>
            <c:dLbl>
              <c:idx val="1"/>
              <c:layout>
                <c:manualLayout>
                  <c:x val="0"/>
                  <c:y val="-3.71062992125985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5D-43B4-8124-78F2DC032AEF}"/>
                </c:ext>
              </c:extLst>
            </c:dLbl>
            <c:dLbl>
              <c:idx val="2"/>
              <c:layout>
                <c:manualLayout>
                  <c:x val="5.5555555555555558E-3"/>
                  <c:y val="-3.24766695829687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5D-43B4-8124-78F2DC032AE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Hoja1!$K$4:$R$4</c:f>
              <c:strCache>
                <c:ptCount val="3"/>
                <c:pt idx="0">
                  <c:v>PROMEDIO 2022</c:v>
                </c:pt>
                <c:pt idx="1">
                  <c:v>PROMEDIO 2023</c:v>
                </c:pt>
                <c:pt idx="2">
                  <c:v>META</c:v>
                </c:pt>
              </c:strCache>
            </c:strRef>
          </c:cat>
          <c:val>
            <c:numRef>
              <c:f>Hoja1!$K$6:$R$6</c:f>
              <c:numCache>
                <c:formatCode>General</c:formatCode>
                <c:ptCount val="3"/>
                <c:pt idx="0">
                  <c:v>0.95750000000000002</c:v>
                </c:pt>
                <c:pt idx="1">
                  <c:v>1.2974999999999999</c:v>
                </c:pt>
                <c:pt idx="2">
                  <c:v>5</c:v>
                </c:pt>
              </c:numCache>
            </c:numRef>
          </c:val>
          <c:extLst>
            <c:ext xmlns:c16="http://schemas.microsoft.com/office/drawing/2014/chart" uri="{C3380CC4-5D6E-409C-BE32-E72D297353CC}">
              <c16:uniqueId val="{00000005-B15D-43B4-8124-78F2DC032AEF}"/>
            </c:ext>
          </c:extLst>
        </c:ser>
        <c:dLbls>
          <c:dLblPos val="inEnd"/>
          <c:showLegendKey val="0"/>
          <c:showVal val="1"/>
          <c:showCatName val="0"/>
          <c:showSerName val="0"/>
          <c:showPercent val="0"/>
          <c:showBubbleSize val="0"/>
        </c:dLbls>
        <c:gapWidth val="219"/>
        <c:overlap val="-27"/>
        <c:axId val="1765776495"/>
        <c:axId val="1765761135"/>
      </c:barChart>
      <c:catAx>
        <c:axId val="1765776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765761135"/>
        <c:crosses val="autoZero"/>
        <c:auto val="1"/>
        <c:lblAlgn val="ctr"/>
        <c:lblOffset val="100"/>
        <c:noMultiLvlLbl val="0"/>
      </c:catAx>
      <c:valAx>
        <c:axId val="1765761135"/>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65776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DA1D-4D21-86AE-41A894B8982E}"/>
            </c:ext>
          </c:extLst>
        </c:ser>
        <c:ser>
          <c:idx val="1"/>
          <c:order val="1"/>
          <c:spPr>
            <a:solidFill>
              <a:srgbClr val="C7BCA1"/>
            </a:solidFill>
            <a:ln>
              <a:noFill/>
            </a:ln>
            <a:effectLst/>
          </c:spPr>
          <c:invertIfNegative val="0"/>
          <c:dPt>
            <c:idx val="0"/>
            <c:invertIfNegative val="0"/>
            <c:bubble3D val="0"/>
            <c:extLst>
              <c:ext xmlns:c16="http://schemas.microsoft.com/office/drawing/2014/chart" uri="{C3380CC4-5D6E-409C-BE32-E72D297353CC}">
                <c16:uniqueId val="{00000002-DA1D-4D21-86AE-41A894B8982E}"/>
              </c:ext>
            </c:extLst>
          </c:dPt>
          <c:dPt>
            <c:idx val="1"/>
            <c:invertIfNegative val="0"/>
            <c:bubble3D val="0"/>
            <c:extLst>
              <c:ext xmlns:c16="http://schemas.microsoft.com/office/drawing/2014/chart" uri="{C3380CC4-5D6E-409C-BE32-E72D297353CC}">
                <c16:uniqueId val="{00000004-DA1D-4D21-86AE-41A894B8982E}"/>
              </c:ext>
            </c:extLst>
          </c:dPt>
          <c:dPt>
            <c:idx val="2"/>
            <c:invertIfNegative val="0"/>
            <c:bubble3D val="0"/>
            <c:extLst>
              <c:ext xmlns:c16="http://schemas.microsoft.com/office/drawing/2014/chart" uri="{C3380CC4-5D6E-409C-BE32-E72D297353CC}">
                <c16:uniqueId val="{00000006-DA1D-4D21-86AE-41A894B8982E}"/>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1D-4D21-86AE-41A894B8982E}"/>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1D-4D21-86AE-41A894B8982E}"/>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1D-4D21-86AE-41A894B8982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Hoja1!$K$4:$R$4</c:f>
              <c:strCache>
                <c:ptCount val="3"/>
                <c:pt idx="0">
                  <c:v>PROMEDIO 2022</c:v>
                </c:pt>
                <c:pt idx="1">
                  <c:v>PROMEDIO 2023</c:v>
                </c:pt>
                <c:pt idx="2">
                  <c:v>META</c:v>
                </c:pt>
              </c:strCache>
            </c:strRef>
          </c:cat>
          <c:val>
            <c:numRef>
              <c:f>Hoja1!$K$6:$R$6</c:f>
              <c:numCache>
                <c:formatCode>General</c:formatCode>
                <c:ptCount val="3"/>
                <c:pt idx="0">
                  <c:v>0.79499999999999993</c:v>
                </c:pt>
                <c:pt idx="1">
                  <c:v>0.96749999999999992</c:v>
                </c:pt>
                <c:pt idx="2">
                  <c:v>5</c:v>
                </c:pt>
              </c:numCache>
            </c:numRef>
          </c:val>
          <c:extLst>
            <c:ext xmlns:c16="http://schemas.microsoft.com/office/drawing/2014/chart" uri="{C3380CC4-5D6E-409C-BE32-E72D297353CC}">
              <c16:uniqueId val="{00000007-DA1D-4D21-86AE-41A894B8982E}"/>
            </c:ext>
          </c:extLst>
        </c:ser>
        <c:dLbls>
          <c:showLegendKey val="0"/>
          <c:showVal val="0"/>
          <c:showCatName val="0"/>
          <c:showSerName val="0"/>
          <c:showPercent val="0"/>
          <c:showBubbleSize val="0"/>
        </c:dLbls>
        <c:gapWidth val="355"/>
        <c:overlap val="-70"/>
        <c:axId val="1657357583"/>
        <c:axId val="1771418191"/>
      </c:barChart>
      <c:catAx>
        <c:axId val="1657357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771418191"/>
        <c:crosses val="autoZero"/>
        <c:auto val="1"/>
        <c:lblAlgn val="ctr"/>
        <c:lblOffset val="100"/>
        <c:noMultiLvlLbl val="0"/>
      </c:catAx>
      <c:valAx>
        <c:axId val="1771418191"/>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657357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7BCA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Hoja1!$K$4:$Q$5</c:f>
              <c:strCache>
                <c:ptCount val="2"/>
                <c:pt idx="0">
                  <c:v>PROMEDIO 2022</c:v>
                </c:pt>
                <c:pt idx="1">
                  <c:v>PROMEDIO 2023</c:v>
                </c:pt>
              </c:strCache>
            </c:strRef>
          </c:cat>
          <c:val>
            <c:numRef>
              <c:f>Hoja1!$K$6:$Q$6</c:f>
              <c:numCache>
                <c:formatCode>General</c:formatCode>
                <c:ptCount val="2"/>
                <c:pt idx="0">
                  <c:v>0.51</c:v>
                </c:pt>
                <c:pt idx="1">
                  <c:v>0.81</c:v>
                </c:pt>
              </c:numCache>
            </c:numRef>
          </c:val>
          <c:extLst>
            <c:ext xmlns:c16="http://schemas.microsoft.com/office/drawing/2014/chart" uri="{C3380CC4-5D6E-409C-BE32-E72D297353CC}">
              <c16:uniqueId val="{00000000-21DF-48A8-986C-53FE932FF6D4}"/>
            </c:ext>
          </c:extLst>
        </c:ser>
        <c:dLbls>
          <c:showLegendKey val="0"/>
          <c:showVal val="0"/>
          <c:showCatName val="0"/>
          <c:showSerName val="0"/>
          <c:showPercent val="0"/>
          <c:showBubbleSize val="0"/>
        </c:dLbls>
        <c:gapWidth val="219"/>
        <c:overlap val="-27"/>
        <c:axId val="1772964127"/>
        <c:axId val="1772957887"/>
      </c:barChart>
      <c:catAx>
        <c:axId val="177296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772957887"/>
        <c:crosses val="autoZero"/>
        <c:auto val="1"/>
        <c:lblAlgn val="ctr"/>
        <c:lblOffset val="100"/>
        <c:noMultiLvlLbl val="0"/>
      </c:catAx>
      <c:valAx>
        <c:axId val="1772957887"/>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729641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spPr>
            <a:solidFill>
              <a:schemeClr val="accent6">
                <a:shade val="76000"/>
              </a:schemeClr>
            </a:solidFill>
            <a:ln>
              <a:noFill/>
            </a:ln>
            <a:effectLst/>
          </c:spPr>
          <c:invertIfNegative val="0"/>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4C3B-4642-BAA6-F89D33715E7F}"/>
            </c:ext>
          </c:extLst>
        </c:ser>
        <c:ser>
          <c:idx val="1"/>
          <c:order val="1"/>
          <c:spPr>
            <a:solidFill>
              <a:srgbClr val="C7BCA1"/>
            </a:solidFill>
            <a:ln>
              <a:noFill/>
            </a:ln>
            <a:effectLst/>
          </c:spPr>
          <c:invertIfNegative val="0"/>
          <c:dPt>
            <c:idx val="0"/>
            <c:invertIfNegative val="0"/>
            <c:bubble3D val="0"/>
            <c:extLst>
              <c:ext xmlns:c16="http://schemas.microsoft.com/office/drawing/2014/chart" uri="{C3380CC4-5D6E-409C-BE32-E72D297353CC}">
                <c16:uniqueId val="{00000002-4C3B-4642-BAA6-F89D33715E7F}"/>
              </c:ext>
            </c:extLst>
          </c:dPt>
          <c:dPt>
            <c:idx val="1"/>
            <c:invertIfNegative val="0"/>
            <c:bubble3D val="0"/>
            <c:extLst>
              <c:ext xmlns:c16="http://schemas.microsoft.com/office/drawing/2014/chart" uri="{C3380CC4-5D6E-409C-BE32-E72D297353CC}">
                <c16:uniqueId val="{00000004-4C3B-4642-BAA6-F89D33715E7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3B-4642-BAA6-F89D33715E7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3B-4642-BAA6-F89D33715E7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3B-4642-BAA6-F89D33715E7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Hoja1!$K$6:$R$6</c:f>
              <c:numCache>
                <c:formatCode>General</c:formatCode>
                <c:ptCount val="3"/>
                <c:pt idx="0">
                  <c:v>0.49</c:v>
                </c:pt>
                <c:pt idx="1">
                  <c:v>0.62250000000000005</c:v>
                </c:pt>
                <c:pt idx="2">
                  <c:v>5</c:v>
                </c:pt>
              </c:numCache>
            </c:numRef>
          </c:val>
          <c:extLst>
            <c:ext xmlns:c16="http://schemas.microsoft.com/office/drawing/2014/chart" uri="{C3380CC4-5D6E-409C-BE32-E72D297353CC}">
              <c16:uniqueId val="{00000006-4C3B-4642-BAA6-F89D33715E7F}"/>
            </c:ext>
          </c:extLst>
        </c:ser>
        <c:dLbls>
          <c:showLegendKey val="0"/>
          <c:showVal val="0"/>
          <c:showCatName val="0"/>
          <c:showSerName val="0"/>
          <c:showPercent val="0"/>
          <c:showBubbleSize val="0"/>
        </c:dLbls>
        <c:gapWidth val="219"/>
        <c:overlap val="-27"/>
        <c:axId val="1846773999"/>
        <c:axId val="1846780719"/>
      </c:barChart>
      <c:catAx>
        <c:axId val="1846773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846780719"/>
        <c:crosses val="autoZero"/>
        <c:auto val="1"/>
        <c:lblAlgn val="ctr"/>
        <c:lblOffset val="100"/>
        <c:noMultiLvlLbl val="0"/>
      </c:catAx>
      <c:valAx>
        <c:axId val="1846780719"/>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8467739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DE25-4267-B191-E04AFFE0C960}"/>
            </c:ext>
          </c:extLst>
        </c:ser>
        <c:ser>
          <c:idx val="1"/>
          <c:order val="1"/>
          <c:spPr>
            <a:solidFill>
              <a:srgbClr val="C7BCA1"/>
            </a:solidFill>
            <a:ln>
              <a:noFill/>
            </a:ln>
            <a:effectLst/>
          </c:spPr>
          <c:invertIfNegative val="0"/>
          <c:dPt>
            <c:idx val="0"/>
            <c:invertIfNegative val="0"/>
            <c:bubble3D val="0"/>
            <c:spPr>
              <a:solidFill>
                <a:srgbClr val="C7BCA1"/>
              </a:solidFill>
              <a:ln>
                <a:noFill/>
              </a:ln>
              <a:effectLst/>
            </c:spPr>
            <c:extLst>
              <c:ext xmlns:c16="http://schemas.microsoft.com/office/drawing/2014/chart" uri="{C3380CC4-5D6E-409C-BE32-E72D297353CC}">
                <c16:uniqueId val="{00000002-DE25-4267-B191-E04AFFE0C960}"/>
              </c:ext>
            </c:extLst>
          </c:dPt>
          <c:dPt>
            <c:idx val="1"/>
            <c:invertIfNegative val="0"/>
            <c:bubble3D val="0"/>
            <c:spPr>
              <a:solidFill>
                <a:srgbClr val="C7BCA1"/>
              </a:solidFill>
              <a:ln>
                <a:noFill/>
              </a:ln>
              <a:effectLst/>
            </c:spPr>
            <c:extLst>
              <c:ext xmlns:c16="http://schemas.microsoft.com/office/drawing/2014/chart" uri="{C3380CC4-5D6E-409C-BE32-E72D297353CC}">
                <c16:uniqueId val="{00000004-DE25-4267-B191-E04AFFE0C960}"/>
              </c:ext>
            </c:extLst>
          </c:dPt>
          <c:dPt>
            <c:idx val="2"/>
            <c:invertIfNegative val="0"/>
            <c:bubble3D val="0"/>
            <c:spPr>
              <a:solidFill>
                <a:srgbClr val="C7BCA1"/>
              </a:solidFill>
              <a:ln>
                <a:noFill/>
              </a:ln>
              <a:effectLst/>
            </c:spPr>
            <c:extLst>
              <c:ext xmlns:c16="http://schemas.microsoft.com/office/drawing/2014/chart" uri="{C3380CC4-5D6E-409C-BE32-E72D297353CC}">
                <c16:uniqueId val="{00000006-DE25-4267-B191-E04AFFE0C960}"/>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E25-4267-B191-E04AFFE0C960}"/>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25-4267-B191-E04AFFE0C960}"/>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E25-4267-B191-E04AFFE0C96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Hoja1!$K$6:$R$6</c:f>
              <c:numCache>
                <c:formatCode>General</c:formatCode>
                <c:ptCount val="3"/>
                <c:pt idx="0">
                  <c:v>0.44</c:v>
                </c:pt>
                <c:pt idx="1">
                  <c:v>0.75749999999999995</c:v>
                </c:pt>
                <c:pt idx="2">
                  <c:v>5</c:v>
                </c:pt>
              </c:numCache>
            </c:numRef>
          </c:val>
          <c:extLst>
            <c:ext xmlns:c16="http://schemas.microsoft.com/office/drawing/2014/chart" uri="{C3380CC4-5D6E-409C-BE32-E72D297353CC}">
              <c16:uniqueId val="{00000007-DE25-4267-B191-E04AFFE0C960}"/>
            </c:ext>
          </c:extLst>
        </c:ser>
        <c:dLbls>
          <c:showLegendKey val="0"/>
          <c:showVal val="0"/>
          <c:showCatName val="0"/>
          <c:showSerName val="0"/>
          <c:showPercent val="0"/>
          <c:showBubbleSize val="0"/>
        </c:dLbls>
        <c:gapWidth val="219"/>
        <c:overlap val="-27"/>
        <c:axId val="1856632031"/>
        <c:axId val="1856632991"/>
      </c:barChart>
      <c:catAx>
        <c:axId val="185663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856632991"/>
        <c:crosses val="autoZero"/>
        <c:auto val="1"/>
        <c:lblAlgn val="ctr"/>
        <c:lblOffset val="100"/>
        <c:noMultiLvlLbl val="0"/>
      </c:catAx>
      <c:valAx>
        <c:axId val="1856632991"/>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856632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88FF-4DBD-8DCC-F8C060E8B56C}"/>
            </c:ext>
          </c:extLst>
        </c:ser>
        <c:ser>
          <c:idx val="1"/>
          <c:order val="1"/>
          <c:spPr>
            <a:solidFill>
              <a:srgbClr val="C7BCA1"/>
            </a:solidFill>
            <a:ln>
              <a:noFill/>
            </a:ln>
            <a:effectLst/>
          </c:spPr>
          <c:invertIfNegative val="0"/>
          <c:dPt>
            <c:idx val="2"/>
            <c:invertIfNegative val="0"/>
            <c:bubble3D val="0"/>
            <c:spPr>
              <a:solidFill>
                <a:srgbClr val="C7BCA1"/>
              </a:solidFill>
              <a:ln>
                <a:noFill/>
              </a:ln>
              <a:effectLst/>
            </c:spPr>
            <c:extLst>
              <c:ext xmlns:c16="http://schemas.microsoft.com/office/drawing/2014/chart" uri="{C3380CC4-5D6E-409C-BE32-E72D297353CC}">
                <c16:uniqueId val="{00000002-88FF-4DBD-8DCC-F8C060E8B56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Hoja1!$K$6:$R$6</c:f>
              <c:numCache>
                <c:formatCode>0.00</c:formatCode>
                <c:ptCount val="3"/>
                <c:pt idx="0">
                  <c:v>0.48250000000000004</c:v>
                </c:pt>
                <c:pt idx="1">
                  <c:v>0.82250000000000001</c:v>
                </c:pt>
                <c:pt idx="2" formatCode="General">
                  <c:v>5</c:v>
                </c:pt>
              </c:numCache>
            </c:numRef>
          </c:val>
          <c:extLst>
            <c:ext xmlns:c16="http://schemas.microsoft.com/office/drawing/2014/chart" uri="{C3380CC4-5D6E-409C-BE32-E72D297353CC}">
              <c16:uniqueId val="{00000003-88FF-4DBD-8DCC-F8C060E8B56C}"/>
            </c:ext>
          </c:extLst>
        </c:ser>
        <c:dLbls>
          <c:showLegendKey val="0"/>
          <c:showVal val="0"/>
          <c:showCatName val="0"/>
          <c:showSerName val="0"/>
          <c:showPercent val="0"/>
          <c:showBubbleSize val="0"/>
        </c:dLbls>
        <c:gapWidth val="219"/>
        <c:overlap val="-27"/>
        <c:axId val="1846785039"/>
        <c:axId val="1846770159"/>
      </c:barChart>
      <c:catAx>
        <c:axId val="1846785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846770159"/>
        <c:crosses val="autoZero"/>
        <c:auto val="1"/>
        <c:lblAlgn val="ctr"/>
        <c:lblOffset val="100"/>
        <c:noMultiLvlLbl val="0"/>
      </c:catAx>
      <c:valAx>
        <c:axId val="1846770159"/>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846785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25371828521436E-2"/>
          <c:y val="5.5555555555555552E-2"/>
          <c:w val="0.9155301837270341"/>
          <c:h val="0.73577136191309422"/>
        </c:manualLayout>
      </c:layout>
      <c:barChart>
        <c:barDir val="col"/>
        <c:grouping val="clustered"/>
        <c:varyColors val="0"/>
        <c:ser>
          <c:idx val="0"/>
          <c:order val="0"/>
          <c:spPr>
            <a:solidFill>
              <a:schemeClr val="accent1"/>
            </a:solidFill>
            <a:ln>
              <a:noFill/>
            </a:ln>
            <a:effectLst/>
          </c:spPr>
          <c:invertIfNegative val="0"/>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6E2D-4381-91C2-9E647B49EC44}"/>
            </c:ext>
          </c:extLst>
        </c:ser>
        <c:ser>
          <c:idx val="1"/>
          <c:order val="1"/>
          <c:spPr>
            <a:solidFill>
              <a:srgbClr val="C7BCA1"/>
            </a:solidFill>
            <a:ln>
              <a:noFill/>
            </a:ln>
            <a:effectLst/>
          </c:spPr>
          <c:invertIfNegative val="0"/>
          <c:dPt>
            <c:idx val="2"/>
            <c:invertIfNegative val="0"/>
            <c:bubble3D val="0"/>
            <c:spPr>
              <a:solidFill>
                <a:srgbClr val="C7BCA1"/>
              </a:solidFill>
              <a:ln>
                <a:noFill/>
              </a:ln>
              <a:effectLst/>
            </c:spPr>
            <c:extLst>
              <c:ext xmlns:c16="http://schemas.microsoft.com/office/drawing/2014/chart" uri="{C3380CC4-5D6E-409C-BE32-E72D297353CC}">
                <c16:uniqueId val="{00000002-6E2D-4381-91C2-9E647B49EC44}"/>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Hoja1!$K$6:$R$6</c:f>
              <c:numCache>
                <c:formatCode>0.00</c:formatCode>
                <c:ptCount val="3"/>
                <c:pt idx="0">
                  <c:v>0.48499999999999999</c:v>
                </c:pt>
                <c:pt idx="1">
                  <c:v>0.65249999999999997</c:v>
                </c:pt>
                <c:pt idx="2" formatCode="General">
                  <c:v>5</c:v>
                </c:pt>
              </c:numCache>
            </c:numRef>
          </c:val>
          <c:extLst>
            <c:ext xmlns:c16="http://schemas.microsoft.com/office/drawing/2014/chart" uri="{C3380CC4-5D6E-409C-BE32-E72D297353CC}">
              <c16:uniqueId val="{00000003-6E2D-4381-91C2-9E647B49EC44}"/>
            </c:ext>
          </c:extLst>
        </c:ser>
        <c:dLbls>
          <c:showLegendKey val="0"/>
          <c:showVal val="0"/>
          <c:showCatName val="0"/>
          <c:showSerName val="0"/>
          <c:showPercent val="0"/>
          <c:showBubbleSize val="0"/>
        </c:dLbls>
        <c:gapWidth val="219"/>
        <c:overlap val="-27"/>
        <c:axId val="1775292911"/>
        <c:axId val="1775291951"/>
      </c:barChart>
      <c:catAx>
        <c:axId val="1775292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775291951"/>
        <c:crosses val="autoZero"/>
        <c:auto val="1"/>
        <c:lblAlgn val="ctr"/>
        <c:lblOffset val="100"/>
        <c:noMultiLvlLbl val="0"/>
      </c:catAx>
      <c:valAx>
        <c:axId val="1775291951"/>
        <c:scaling>
          <c:orientation val="minMax"/>
        </c:scaling>
        <c:delete val="0"/>
        <c:axPos val="l"/>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75292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6.5358705161854769E-2"/>
          <c:y val="7.407407407407407E-2"/>
          <c:w val="0.89019685039370078"/>
          <c:h val="0.8416746864975212"/>
        </c:manualLayout>
      </c:layout>
      <c:barChart>
        <c:barDir val="col"/>
        <c:grouping val="clustered"/>
        <c:varyColors val="0"/>
        <c:ser>
          <c:idx val="0"/>
          <c:order val="0"/>
          <c:spPr>
            <a:solidFill>
              <a:schemeClr val="accent4">
                <a:tint val="77000"/>
              </a:schemeClr>
            </a:solidFill>
            <a:ln>
              <a:noFill/>
            </a:ln>
            <a:effectLst/>
          </c:spPr>
          <c:invertIfNegative val="0"/>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5FF0-4466-80CC-E603BED41040}"/>
            </c:ext>
          </c:extLst>
        </c:ser>
        <c:ser>
          <c:idx val="1"/>
          <c:order val="1"/>
          <c:spPr>
            <a:solidFill>
              <a:srgbClr val="C7BCA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Hoja1!$K$6:$R$6</c:f>
              <c:numCache>
                <c:formatCode>General</c:formatCode>
                <c:ptCount val="3"/>
                <c:pt idx="0">
                  <c:v>0.77750000000000008</c:v>
                </c:pt>
                <c:pt idx="1">
                  <c:v>4.38</c:v>
                </c:pt>
                <c:pt idx="2">
                  <c:v>360</c:v>
                </c:pt>
              </c:numCache>
            </c:numRef>
          </c:val>
          <c:extLst>
            <c:ext xmlns:c16="http://schemas.microsoft.com/office/drawing/2014/chart" uri="{C3380CC4-5D6E-409C-BE32-E72D297353CC}">
              <c16:uniqueId val="{00000001-5FF0-4466-80CC-E603BED41040}"/>
            </c:ext>
          </c:extLst>
        </c:ser>
        <c:dLbls>
          <c:showLegendKey val="0"/>
          <c:showVal val="0"/>
          <c:showCatName val="0"/>
          <c:showSerName val="0"/>
          <c:showPercent val="0"/>
          <c:showBubbleSize val="0"/>
        </c:dLbls>
        <c:gapWidth val="219"/>
        <c:overlap val="-27"/>
        <c:axId val="1771420591"/>
        <c:axId val="1771418671"/>
      </c:barChart>
      <c:catAx>
        <c:axId val="177142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771418671"/>
        <c:crosses val="autoZero"/>
        <c:auto val="1"/>
        <c:lblAlgn val="ctr"/>
        <c:lblOffset val="100"/>
        <c:noMultiLvlLbl val="0"/>
      </c:catAx>
      <c:valAx>
        <c:axId val="1771418671"/>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71420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928258967629044E-2"/>
          <c:y val="5.9952038369304558E-2"/>
          <c:w val="0.8966272965879265"/>
          <c:h val="0.77188894553648424"/>
        </c:manualLayout>
      </c:layout>
      <c:barChart>
        <c:barDir val="col"/>
        <c:grouping val="clustered"/>
        <c:varyColors val="0"/>
        <c:ser>
          <c:idx val="0"/>
          <c:order val="0"/>
          <c:spPr>
            <a:solidFill>
              <a:schemeClr val="accent1"/>
            </a:solidFill>
            <a:ln>
              <a:noFill/>
            </a:ln>
            <a:effectLst/>
          </c:spPr>
          <c:invertIfNegative val="0"/>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767A-4C91-BCD7-7504C3A4A341}"/>
            </c:ext>
          </c:extLst>
        </c:ser>
        <c:ser>
          <c:idx val="1"/>
          <c:order val="1"/>
          <c:spPr>
            <a:solidFill>
              <a:srgbClr val="C7BCA1"/>
            </a:solidFill>
            <a:ln>
              <a:noFill/>
            </a:ln>
            <a:effectLst/>
          </c:spPr>
          <c:invertIfNegative val="0"/>
          <c:dPt>
            <c:idx val="2"/>
            <c:invertIfNegative val="0"/>
            <c:bubble3D val="0"/>
            <c:spPr>
              <a:solidFill>
                <a:srgbClr val="C7BCA1"/>
              </a:solidFill>
              <a:ln>
                <a:noFill/>
              </a:ln>
              <a:effectLst/>
            </c:spPr>
            <c:extLst>
              <c:ext xmlns:c16="http://schemas.microsoft.com/office/drawing/2014/chart" uri="{C3380CC4-5D6E-409C-BE32-E72D297353CC}">
                <c16:uniqueId val="{00000002-767A-4C91-BCD7-7504C3A4A341}"/>
              </c:ext>
            </c:extLst>
          </c:dPt>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7A-4C91-BCD7-7504C3A4A34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Hoja1!$K$6:$R$6</c:f>
              <c:numCache>
                <c:formatCode>General</c:formatCode>
                <c:ptCount val="3"/>
                <c:pt idx="0">
                  <c:v>6.0000000000000005E-2</c:v>
                </c:pt>
                <c:pt idx="1">
                  <c:v>0.09</c:v>
                </c:pt>
                <c:pt idx="2">
                  <c:v>3</c:v>
                </c:pt>
              </c:numCache>
            </c:numRef>
          </c:val>
          <c:extLst>
            <c:ext xmlns:c16="http://schemas.microsoft.com/office/drawing/2014/chart" uri="{C3380CC4-5D6E-409C-BE32-E72D297353CC}">
              <c16:uniqueId val="{00000003-767A-4C91-BCD7-7504C3A4A341}"/>
            </c:ext>
          </c:extLst>
        </c:ser>
        <c:dLbls>
          <c:showLegendKey val="0"/>
          <c:showVal val="0"/>
          <c:showCatName val="0"/>
          <c:showSerName val="0"/>
          <c:showPercent val="0"/>
          <c:showBubbleSize val="0"/>
        </c:dLbls>
        <c:gapWidth val="219"/>
        <c:overlap val="-27"/>
        <c:axId val="1772958847"/>
        <c:axId val="1852842703"/>
      </c:barChart>
      <c:catAx>
        <c:axId val="1772958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852842703"/>
        <c:crosses val="autoZero"/>
        <c:auto val="1"/>
        <c:lblAlgn val="ctr"/>
        <c:lblOffset val="100"/>
        <c:noMultiLvlLbl val="0"/>
      </c:catAx>
      <c:valAx>
        <c:axId val="1852842703"/>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72958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Hoja2!$C$5</c:f>
              <c:strCache>
                <c:ptCount val="1"/>
                <c:pt idx="0">
                  <c:v>Proporción de fórmulas médicas entregadas de manera oportuna</c:v>
                </c:pt>
              </c:strCache>
            </c:strRef>
          </c:tx>
          <c:spPr>
            <a:solidFill>
              <a:srgbClr val="8AA1D0"/>
            </a:solidFill>
            <a:ln>
              <a:noFill/>
            </a:ln>
            <a:effectLst/>
            <a:sp3d/>
          </c:spPr>
          <c:invertIfNegative val="0"/>
          <c:dPt>
            <c:idx val="2"/>
            <c:invertIfNegative val="0"/>
            <c:bubble3D val="0"/>
            <c:spPr>
              <a:solidFill>
                <a:schemeClr val="accent2"/>
              </a:solidFill>
              <a:ln>
                <a:noFill/>
              </a:ln>
              <a:effectLst/>
              <a:sp3d/>
            </c:spPr>
            <c:extLst>
              <c:ext xmlns:c16="http://schemas.microsoft.com/office/drawing/2014/chart" uri="{C3380CC4-5D6E-409C-BE32-E72D297353CC}">
                <c16:uniqueId val="{00000001-6DC1-453E-98FC-DCDB10C445F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Hoja2!$D$4:$F$4</c:f>
              <c:strCache>
                <c:ptCount val="3"/>
                <c:pt idx="0">
                  <c:v>2022</c:v>
                </c:pt>
                <c:pt idx="1">
                  <c:v>2023</c:v>
                </c:pt>
                <c:pt idx="2">
                  <c:v>META</c:v>
                </c:pt>
              </c:strCache>
            </c:strRef>
          </c:cat>
          <c:val>
            <c:numRef>
              <c:f>Hoja2!$D$5:$F$5</c:f>
              <c:numCache>
                <c:formatCode>General</c:formatCode>
                <c:ptCount val="3"/>
                <c:pt idx="0">
                  <c:v>100</c:v>
                </c:pt>
                <c:pt idx="1">
                  <c:v>100</c:v>
                </c:pt>
                <c:pt idx="2">
                  <c:v>100</c:v>
                </c:pt>
              </c:numCache>
            </c:numRef>
          </c:val>
          <c:extLst>
            <c:ext xmlns:c16="http://schemas.microsoft.com/office/drawing/2014/chart" uri="{C3380CC4-5D6E-409C-BE32-E72D297353CC}">
              <c16:uniqueId val="{00000002-6DC1-453E-98FC-DCDB10C445F8}"/>
            </c:ext>
          </c:extLst>
        </c:ser>
        <c:dLbls>
          <c:showLegendKey val="0"/>
          <c:showVal val="0"/>
          <c:showCatName val="0"/>
          <c:showSerName val="0"/>
          <c:showPercent val="0"/>
          <c:showBubbleSize val="0"/>
        </c:dLbls>
        <c:gapWidth val="150"/>
        <c:shape val="box"/>
        <c:axId val="556861936"/>
        <c:axId val="556862416"/>
        <c:axId val="0"/>
      </c:bar3DChart>
      <c:catAx>
        <c:axId val="5568619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CO"/>
          </a:p>
        </c:txPr>
        <c:crossAx val="556862416"/>
        <c:crosses val="autoZero"/>
        <c:auto val="1"/>
        <c:lblAlgn val="ctr"/>
        <c:lblOffset val="100"/>
        <c:noMultiLvlLbl val="0"/>
      </c:catAx>
      <c:valAx>
        <c:axId val="55686241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556861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[ServicioDiferecial.csv]Hoja3!TablaDinámica2</c:name>
    <c:fmtId val="-1"/>
  </c:pivotSource>
  <c:chart>
    <c:autoTitleDeleted val="1"/>
    <c:pivotFmts>
      <c:pivotFmt>
        <c:idx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379147262563361"/>
          <c:y val="3.9222507228552556E-2"/>
          <c:w val="0.83161491953150091"/>
          <c:h val="0.76397429774023107"/>
        </c:manualLayout>
      </c:layout>
      <c:barChart>
        <c:barDir val="col"/>
        <c:grouping val="clustered"/>
        <c:varyColors val="0"/>
        <c:ser>
          <c:idx val="0"/>
          <c:order val="0"/>
          <c:tx>
            <c:strRef>
              <c:f>Hoja3!$B$3</c:f>
              <c:strCache>
                <c:ptCount val="1"/>
                <c:pt idx="0">
                  <c:v>Total</c:v>
                </c:pt>
              </c:strCache>
            </c:strRef>
          </c:tx>
          <c:spPr>
            <a:solidFill>
              <a:srgbClr val="C7BCA1"/>
            </a:solidFill>
            <a:ln>
              <a:noFill/>
            </a:ln>
            <a:effectLst/>
          </c:spPr>
          <c:invertIfNegative val="0"/>
          <c:dLbls>
            <c:dLbl>
              <c:idx val="0"/>
              <c:layout>
                <c:manualLayout>
                  <c:x val="4.2279412988635162E-3"/>
                  <c:y val="-9.9066405442034447E-2"/>
                </c:manualLayout>
              </c:layout>
              <c:tx>
                <c:rich>
                  <a:bodyPr/>
                  <a:lstStyle/>
                  <a:p>
                    <a:fld id="{BD5ADF68-C292-4F5E-9900-72F24B093C96}" type="VALUE">
                      <a:rPr lang="en-US" sz="1400" b="1">
                        <a:latin typeface="Calibri" panose="020F0502020204030204" pitchFamily="34" charset="0"/>
                        <a:cs typeface="Calibri" panose="020F0502020204030204" pitchFamily="34" charset="0"/>
                      </a:rPr>
                      <a:pPr/>
                      <a:t>[VALOR]</a:t>
                    </a:fld>
                    <a:endParaRPr lang="es-C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D64-491A-AA43-F79269792EB4}"/>
                </c:ext>
              </c:extLst>
            </c:dLbl>
            <c:dLbl>
              <c:idx val="1"/>
              <c:layout>
                <c:manualLayout>
                  <c:x val="5.6372550651513035E-3"/>
                  <c:y val="-4.4739666973822013E-2"/>
                </c:manualLayout>
              </c:layout>
              <c:tx>
                <c:rich>
                  <a:bodyPr/>
                  <a:lstStyle/>
                  <a:p>
                    <a:fld id="{25E769EC-92C3-476A-98C5-9F206A0328BE}" type="VALUE">
                      <a:rPr lang="en-US" sz="1400" b="1" dirty="0">
                        <a:latin typeface="Calibri" panose="020F0502020204030204" pitchFamily="34" charset="0"/>
                        <a:cs typeface="Calibri" panose="020F0502020204030204" pitchFamily="34" charset="0"/>
                      </a:rPr>
                      <a:pPr/>
                      <a:t>[VALOR]</a:t>
                    </a:fld>
                    <a:endParaRPr lang="es-C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D64-491A-AA43-F79269792EB4}"/>
                </c:ext>
              </c:extLst>
            </c:dLbl>
            <c:dLbl>
              <c:idx val="2"/>
              <c:layout>
                <c:manualLayout>
                  <c:x val="4.2279412988635162E-3"/>
                  <c:y val="-5.7522428966342583E-2"/>
                </c:manualLayout>
              </c:layout>
              <c:tx>
                <c:rich>
                  <a:bodyPr/>
                  <a:lstStyle/>
                  <a:p>
                    <a:fld id="{5A4A6C87-2965-40C0-9761-FE1E9EDFB857}" type="VALUE">
                      <a:rPr lang="en-US" sz="1400" b="1" dirty="0">
                        <a:latin typeface="Calibri" panose="020F0502020204030204" pitchFamily="34" charset="0"/>
                        <a:cs typeface="Calibri" panose="020F0502020204030204" pitchFamily="34" charset="0"/>
                      </a:rPr>
                      <a:pPr/>
                      <a:t>[VALOR]</a:t>
                    </a:fld>
                    <a:endParaRPr lang="es-C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D64-491A-AA43-F79269792EB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Hoja3!$A$4:$A$7</c:f>
              <c:strCache>
                <c:ptCount val="3"/>
                <c:pt idx="0">
                  <c:v>S50003</c:v>
                </c:pt>
                <c:pt idx="1">
                  <c:v>S50004</c:v>
                </c:pt>
                <c:pt idx="2">
                  <c:v>S50005</c:v>
                </c:pt>
              </c:strCache>
            </c:strRef>
          </c:cat>
          <c:val>
            <c:numRef>
              <c:f>Hoja3!$B$4:$B$7</c:f>
              <c:numCache>
                <c:formatCode>General</c:formatCode>
                <c:ptCount val="3"/>
                <c:pt idx="0">
                  <c:v>39036</c:v>
                </c:pt>
                <c:pt idx="1">
                  <c:v>91088</c:v>
                </c:pt>
                <c:pt idx="2">
                  <c:v>214940</c:v>
                </c:pt>
              </c:numCache>
            </c:numRef>
          </c:val>
          <c:extLst>
            <c:ext xmlns:c16="http://schemas.microsoft.com/office/drawing/2014/chart" uri="{C3380CC4-5D6E-409C-BE32-E72D297353CC}">
              <c16:uniqueId val="{00000003-1D64-491A-AA43-F79269792EB4}"/>
            </c:ext>
          </c:extLst>
        </c:ser>
        <c:dLbls>
          <c:showLegendKey val="0"/>
          <c:showVal val="1"/>
          <c:showCatName val="0"/>
          <c:showSerName val="0"/>
          <c:showPercent val="0"/>
          <c:showBubbleSize val="0"/>
        </c:dLbls>
        <c:gapWidth val="150"/>
        <c:axId val="2010843200"/>
        <c:axId val="2010839040"/>
      </c:barChart>
      <c:catAx>
        <c:axId val="2010843200"/>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crossAx val="2010839040"/>
        <c:crosses val="autoZero"/>
        <c:auto val="0"/>
        <c:lblAlgn val="ctr"/>
        <c:lblOffset val="100"/>
        <c:noMultiLvlLbl val="0"/>
      </c:catAx>
      <c:valAx>
        <c:axId val="201083904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crossAx val="201084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5139982502186"/>
          <c:y val="5.6693541441201915E-2"/>
          <c:w val="0.87855971128608923"/>
          <c:h val="0.83746253696373718"/>
        </c:manualLayout>
      </c:layout>
      <c:barChart>
        <c:barDir val="col"/>
        <c:grouping val="clustered"/>
        <c:varyColors val="0"/>
        <c:ser>
          <c:idx val="0"/>
          <c:order val="0"/>
          <c:tx>
            <c:strRef>
              <c:f>Hoja2!$C$9</c:f>
              <c:strCache>
                <c:ptCount val="1"/>
                <c:pt idx="0">
                  <c:v>Promedio de tiempo de espera para la autorización de Cirugía Ortopédica Programada-Reemplazo de Cadera</c:v>
                </c:pt>
              </c:strCache>
            </c:strRef>
          </c:tx>
          <c:spPr>
            <a:solidFill>
              <a:srgbClr val="C7BCA1"/>
            </a:solidFill>
            <a:ln>
              <a:noFill/>
            </a:ln>
            <a:effectLst/>
          </c:spPr>
          <c:invertIfNegative val="0"/>
          <c:dPt>
            <c:idx val="0"/>
            <c:invertIfNegative val="0"/>
            <c:bubble3D val="0"/>
            <c:spPr>
              <a:solidFill>
                <a:srgbClr val="C7BCA1"/>
              </a:solidFill>
              <a:ln>
                <a:noFill/>
              </a:ln>
              <a:effectLst/>
            </c:spPr>
            <c:extLst>
              <c:ext xmlns:c16="http://schemas.microsoft.com/office/drawing/2014/chart" uri="{C3380CC4-5D6E-409C-BE32-E72D297353CC}">
                <c16:uniqueId val="{00000001-8118-49C9-BEB9-4AEA9914153C}"/>
              </c:ext>
            </c:extLst>
          </c:dPt>
          <c:dPt>
            <c:idx val="2"/>
            <c:invertIfNegative val="0"/>
            <c:bubble3D val="0"/>
            <c:spPr>
              <a:solidFill>
                <a:srgbClr val="C7BCA1"/>
              </a:solidFill>
              <a:ln>
                <a:noFill/>
              </a:ln>
              <a:effectLst/>
            </c:spPr>
            <c:extLst>
              <c:ext xmlns:c16="http://schemas.microsoft.com/office/drawing/2014/chart" uri="{C3380CC4-5D6E-409C-BE32-E72D297353CC}">
                <c16:uniqueId val="{00000003-8118-49C9-BEB9-4AEA9914153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Hoja2!$D$8:$F$8</c:f>
              <c:strCache>
                <c:ptCount val="3"/>
                <c:pt idx="0">
                  <c:v>2022</c:v>
                </c:pt>
                <c:pt idx="1">
                  <c:v>2023</c:v>
                </c:pt>
                <c:pt idx="2">
                  <c:v>META</c:v>
                </c:pt>
              </c:strCache>
            </c:strRef>
          </c:cat>
          <c:val>
            <c:numRef>
              <c:f>Hoja2!$D$9:$F$9</c:f>
              <c:numCache>
                <c:formatCode>General</c:formatCode>
                <c:ptCount val="3"/>
                <c:pt idx="0" formatCode="0.0">
                  <c:v>2.3975</c:v>
                </c:pt>
                <c:pt idx="1">
                  <c:v>0</c:v>
                </c:pt>
                <c:pt idx="2">
                  <c:v>5</c:v>
                </c:pt>
              </c:numCache>
            </c:numRef>
          </c:val>
          <c:extLst>
            <c:ext xmlns:c16="http://schemas.microsoft.com/office/drawing/2014/chart" uri="{C3380CC4-5D6E-409C-BE32-E72D297353CC}">
              <c16:uniqueId val="{00000004-8118-49C9-BEB9-4AEA9914153C}"/>
            </c:ext>
          </c:extLst>
        </c:ser>
        <c:dLbls>
          <c:showLegendKey val="0"/>
          <c:showVal val="0"/>
          <c:showCatName val="0"/>
          <c:showSerName val="0"/>
          <c:showPercent val="0"/>
          <c:showBubbleSize val="0"/>
        </c:dLbls>
        <c:gapWidth val="219"/>
        <c:overlap val="-27"/>
        <c:axId val="556862896"/>
        <c:axId val="556863856"/>
      </c:barChart>
      <c:catAx>
        <c:axId val="55686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556863856"/>
        <c:crosses val="autoZero"/>
        <c:auto val="1"/>
        <c:lblAlgn val="ctr"/>
        <c:lblOffset val="100"/>
        <c:noMultiLvlLbl val="0"/>
      </c:catAx>
      <c:valAx>
        <c:axId val="556863856"/>
        <c:scaling>
          <c:orientation val="minMax"/>
        </c:scaling>
        <c:delete val="0"/>
        <c:axPos val="l"/>
        <c:numFmt formatCode="0.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556862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469816272965875E-2"/>
          <c:y val="7.407407407407407E-2"/>
          <c:w val="0.9155301837270341"/>
          <c:h val="0.8416746864975212"/>
        </c:manualLayout>
      </c:layout>
      <c:barChart>
        <c:barDir val="col"/>
        <c:grouping val="clustered"/>
        <c:varyColors val="0"/>
        <c:ser>
          <c:idx val="0"/>
          <c:order val="0"/>
          <c:tx>
            <c:strRef>
              <c:f>Hoja2!$C$13</c:f>
              <c:strCache>
                <c:ptCount val="1"/>
                <c:pt idx="0">
                  <c:v>Promedio de tiempo de espera para la realización de Cirugía Oncológica Programada-Cáncer de Seno</c:v>
                </c:pt>
              </c:strCache>
            </c:strRef>
          </c:tx>
          <c:spPr>
            <a:solidFill>
              <a:schemeClr val="accent1"/>
            </a:solidFill>
            <a:ln>
              <a:noFill/>
            </a:ln>
            <a:effectLst/>
          </c:spPr>
          <c:invertIfNegative val="0"/>
          <c:dPt>
            <c:idx val="0"/>
            <c:invertIfNegative val="0"/>
            <c:bubble3D val="0"/>
            <c:spPr>
              <a:solidFill>
                <a:srgbClr val="C7BCA1"/>
              </a:solidFill>
              <a:ln>
                <a:noFill/>
              </a:ln>
              <a:effectLst/>
            </c:spPr>
            <c:extLst>
              <c:ext xmlns:c16="http://schemas.microsoft.com/office/drawing/2014/chart" uri="{C3380CC4-5D6E-409C-BE32-E72D297353CC}">
                <c16:uniqueId val="{00000003-419F-48D6-BD8C-F8C7314CAD9D}"/>
              </c:ext>
            </c:extLst>
          </c:dPt>
          <c:dPt>
            <c:idx val="1"/>
            <c:invertIfNegative val="0"/>
            <c:bubble3D val="0"/>
            <c:spPr>
              <a:solidFill>
                <a:srgbClr val="C7BCA1"/>
              </a:solidFill>
              <a:ln>
                <a:noFill/>
              </a:ln>
              <a:effectLst/>
            </c:spPr>
            <c:extLst>
              <c:ext xmlns:c16="http://schemas.microsoft.com/office/drawing/2014/chart" uri="{C3380CC4-5D6E-409C-BE32-E72D297353CC}">
                <c16:uniqueId val="{00000004-419F-48D6-BD8C-F8C7314CAD9D}"/>
              </c:ext>
            </c:extLst>
          </c:dPt>
          <c:dPt>
            <c:idx val="2"/>
            <c:invertIfNegative val="0"/>
            <c:bubble3D val="0"/>
            <c:spPr>
              <a:solidFill>
                <a:srgbClr val="C7BCA1"/>
              </a:solidFill>
              <a:ln>
                <a:noFill/>
              </a:ln>
              <a:effectLst/>
            </c:spPr>
            <c:extLst>
              <c:ext xmlns:c16="http://schemas.microsoft.com/office/drawing/2014/chart" uri="{C3380CC4-5D6E-409C-BE32-E72D297353CC}">
                <c16:uniqueId val="{00000001-419F-48D6-BD8C-F8C7314CAD9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Hoja2!$D$12:$F$12</c:f>
              <c:strCache>
                <c:ptCount val="3"/>
                <c:pt idx="0">
                  <c:v>2022</c:v>
                </c:pt>
                <c:pt idx="1">
                  <c:v>2023</c:v>
                </c:pt>
                <c:pt idx="2">
                  <c:v>META</c:v>
                </c:pt>
              </c:strCache>
            </c:strRef>
          </c:cat>
          <c:val>
            <c:numRef>
              <c:f>Hoja2!$D$13:$F$13</c:f>
              <c:numCache>
                <c:formatCode>General</c:formatCode>
                <c:ptCount val="3"/>
                <c:pt idx="0">
                  <c:v>3.54</c:v>
                </c:pt>
                <c:pt idx="1">
                  <c:v>0.5</c:v>
                </c:pt>
                <c:pt idx="2">
                  <c:v>5</c:v>
                </c:pt>
              </c:numCache>
            </c:numRef>
          </c:val>
          <c:extLst>
            <c:ext xmlns:c16="http://schemas.microsoft.com/office/drawing/2014/chart" uri="{C3380CC4-5D6E-409C-BE32-E72D297353CC}">
              <c16:uniqueId val="{00000002-419F-48D6-BD8C-F8C7314CAD9D}"/>
            </c:ext>
          </c:extLst>
        </c:ser>
        <c:dLbls>
          <c:showLegendKey val="0"/>
          <c:showVal val="0"/>
          <c:showCatName val="0"/>
          <c:showSerName val="0"/>
          <c:showPercent val="0"/>
          <c:showBubbleSize val="0"/>
        </c:dLbls>
        <c:gapWidth val="219"/>
        <c:overlap val="-27"/>
        <c:axId val="651566848"/>
        <c:axId val="651553408"/>
      </c:barChart>
      <c:catAx>
        <c:axId val="65156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651553408"/>
        <c:crosses val="autoZero"/>
        <c:auto val="1"/>
        <c:lblAlgn val="ctr"/>
        <c:lblOffset val="100"/>
        <c:noMultiLvlLbl val="0"/>
      </c:catAx>
      <c:valAx>
        <c:axId val="651553408"/>
        <c:scaling>
          <c:orientation val="minMax"/>
        </c:scaling>
        <c:delete val="0"/>
        <c:axPos val="l"/>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651566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Hoja2!$C$7</c:f>
              <c:strCache>
                <c:ptCount val="1"/>
                <c:pt idx="0">
                  <c:v>Promedio de tiempo de espera para la autorización de Cirugía Oftalmológica Programada-Cataratas</c:v>
                </c:pt>
              </c:strCache>
            </c:strRef>
          </c:tx>
          <c:spPr>
            <a:solidFill>
              <a:srgbClr val="C7BCA1"/>
            </a:solidFill>
            <a:ln>
              <a:noFill/>
            </a:ln>
            <a:effectLst/>
          </c:spPr>
          <c:invertIfNegative val="0"/>
          <c:dPt>
            <c:idx val="2"/>
            <c:invertIfNegative val="0"/>
            <c:bubble3D val="0"/>
            <c:extLst>
              <c:ext xmlns:c16="http://schemas.microsoft.com/office/drawing/2014/chart" uri="{C3380CC4-5D6E-409C-BE32-E72D297353CC}">
                <c16:uniqueId val="{00000001-2B55-4B4E-B342-DEB333DE307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55-4B4E-B342-DEB333DE307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55-4B4E-B342-DEB333DE307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55-4B4E-B342-DEB333DE307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Hoja2!$D$6:$F$6</c:f>
              <c:strCache>
                <c:ptCount val="3"/>
                <c:pt idx="0">
                  <c:v>2022</c:v>
                </c:pt>
                <c:pt idx="1">
                  <c:v>2023</c:v>
                </c:pt>
                <c:pt idx="2">
                  <c:v>META</c:v>
                </c:pt>
              </c:strCache>
            </c:strRef>
          </c:cat>
          <c:val>
            <c:numRef>
              <c:f>Hoja2!$D$7:$F$7</c:f>
              <c:numCache>
                <c:formatCode>General</c:formatCode>
                <c:ptCount val="3"/>
                <c:pt idx="0">
                  <c:v>0.45999999999999996</c:v>
                </c:pt>
                <c:pt idx="1">
                  <c:v>0.27</c:v>
                </c:pt>
                <c:pt idx="2">
                  <c:v>5</c:v>
                </c:pt>
              </c:numCache>
            </c:numRef>
          </c:val>
          <c:extLst>
            <c:ext xmlns:c16="http://schemas.microsoft.com/office/drawing/2014/chart" uri="{C3380CC4-5D6E-409C-BE32-E72D297353CC}">
              <c16:uniqueId val="{00000004-2B55-4B4E-B342-DEB333DE3074}"/>
            </c:ext>
          </c:extLst>
        </c:ser>
        <c:dLbls>
          <c:showLegendKey val="0"/>
          <c:showVal val="0"/>
          <c:showCatName val="0"/>
          <c:showSerName val="0"/>
          <c:showPercent val="0"/>
          <c:showBubbleSize val="0"/>
        </c:dLbls>
        <c:gapWidth val="219"/>
        <c:overlap val="-27"/>
        <c:axId val="694550112"/>
        <c:axId val="694551072"/>
      </c:barChart>
      <c:catAx>
        <c:axId val="69455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694551072"/>
        <c:crosses val="autoZero"/>
        <c:auto val="1"/>
        <c:lblAlgn val="ctr"/>
        <c:lblOffset val="100"/>
        <c:noMultiLvlLbl val="0"/>
      </c:catAx>
      <c:valAx>
        <c:axId val="694551072"/>
        <c:scaling>
          <c:orientation val="minMax"/>
        </c:scaling>
        <c:delete val="0"/>
        <c:axPos val="l"/>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694550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Hoja2!$C$11</c:f>
              <c:strCache>
                <c:ptCount val="1"/>
                <c:pt idx="0">
                  <c:v>Promedio de tiempo de espera para la realización de Cirugía General – Herniorrafia de Pared Abdominal Programada</c:v>
                </c:pt>
              </c:strCache>
            </c:strRef>
          </c:tx>
          <c:spPr>
            <a:solidFill>
              <a:srgbClr val="C7BCA1"/>
            </a:solidFill>
            <a:ln>
              <a:noFill/>
            </a:ln>
            <a:effectLst/>
          </c:spPr>
          <c:invertIfNegative val="0"/>
          <c:dPt>
            <c:idx val="2"/>
            <c:invertIfNegative val="0"/>
            <c:bubble3D val="0"/>
            <c:spPr>
              <a:solidFill>
                <a:srgbClr val="C7BCA1"/>
              </a:solidFill>
              <a:ln>
                <a:noFill/>
              </a:ln>
              <a:effectLst/>
            </c:spPr>
            <c:extLst>
              <c:ext xmlns:c16="http://schemas.microsoft.com/office/drawing/2014/chart" uri="{C3380CC4-5D6E-409C-BE32-E72D297353CC}">
                <c16:uniqueId val="{00000001-810E-4CF5-A12D-ACA7CE0227A9}"/>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Hoja2!$D$10:$F$10</c:f>
              <c:strCache>
                <c:ptCount val="3"/>
                <c:pt idx="0">
                  <c:v>2022</c:v>
                </c:pt>
                <c:pt idx="1">
                  <c:v>2023</c:v>
                </c:pt>
                <c:pt idx="2">
                  <c:v>META</c:v>
                </c:pt>
              </c:strCache>
            </c:strRef>
          </c:cat>
          <c:val>
            <c:numRef>
              <c:f>Hoja2!$D$11:$F$11</c:f>
              <c:numCache>
                <c:formatCode>0</c:formatCode>
                <c:ptCount val="3"/>
                <c:pt idx="0" formatCode="0.0">
                  <c:v>0.84250000000000003</c:v>
                </c:pt>
                <c:pt idx="1">
                  <c:v>3.01</c:v>
                </c:pt>
                <c:pt idx="2" formatCode="General">
                  <c:v>5</c:v>
                </c:pt>
              </c:numCache>
            </c:numRef>
          </c:val>
          <c:extLst>
            <c:ext xmlns:c16="http://schemas.microsoft.com/office/drawing/2014/chart" uri="{C3380CC4-5D6E-409C-BE32-E72D297353CC}">
              <c16:uniqueId val="{00000002-810E-4CF5-A12D-ACA7CE0227A9}"/>
            </c:ext>
          </c:extLst>
        </c:ser>
        <c:dLbls>
          <c:showLegendKey val="0"/>
          <c:showVal val="0"/>
          <c:showCatName val="0"/>
          <c:showSerName val="0"/>
          <c:showPercent val="0"/>
          <c:showBubbleSize val="0"/>
        </c:dLbls>
        <c:gapWidth val="219"/>
        <c:overlap val="-27"/>
        <c:axId val="694545792"/>
        <c:axId val="694546752"/>
      </c:barChart>
      <c:catAx>
        <c:axId val="694545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694546752"/>
        <c:crosses val="autoZero"/>
        <c:auto val="1"/>
        <c:lblAlgn val="ctr"/>
        <c:lblOffset val="100"/>
        <c:noMultiLvlLbl val="0"/>
      </c:catAx>
      <c:valAx>
        <c:axId val="69454675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694545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Hoja2!$C$7</c:f>
              <c:strCache>
                <c:ptCount val="1"/>
                <c:pt idx="0">
                  <c:v>Promedio de tiempo de espera para la autorización de Cirugía Oftalmológica Programada-Cataratas</c:v>
                </c:pt>
              </c:strCache>
            </c:strRef>
          </c:tx>
          <c:spPr>
            <a:solidFill>
              <a:srgbClr val="C7BCA1"/>
            </a:solidFill>
            <a:ln>
              <a:noFill/>
            </a:ln>
            <a:effectLst/>
          </c:spPr>
          <c:invertIfNegative val="0"/>
          <c:dPt>
            <c:idx val="2"/>
            <c:invertIfNegative val="0"/>
            <c:bubble3D val="0"/>
            <c:extLst>
              <c:ext xmlns:c16="http://schemas.microsoft.com/office/drawing/2014/chart" uri="{C3380CC4-5D6E-409C-BE32-E72D297353CC}">
                <c16:uniqueId val="{00000001-BAB6-4EC8-AB3C-345FDEAB4ACB}"/>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B6-4EC8-AB3C-345FDEAB4ACB}"/>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B6-4EC8-AB3C-345FDEAB4AC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B6-4EC8-AB3C-345FDEAB4AC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Hoja2!$D$6:$F$6</c:f>
              <c:strCache>
                <c:ptCount val="3"/>
                <c:pt idx="0">
                  <c:v>2022</c:v>
                </c:pt>
                <c:pt idx="1">
                  <c:v>2023</c:v>
                </c:pt>
                <c:pt idx="2">
                  <c:v>META</c:v>
                </c:pt>
              </c:strCache>
            </c:strRef>
          </c:cat>
          <c:val>
            <c:numRef>
              <c:f>Hoja2!$D$7:$F$7</c:f>
              <c:numCache>
                <c:formatCode>General</c:formatCode>
                <c:ptCount val="3"/>
                <c:pt idx="0">
                  <c:v>0.45999999999999996</c:v>
                </c:pt>
                <c:pt idx="1">
                  <c:v>0.27</c:v>
                </c:pt>
                <c:pt idx="2">
                  <c:v>5</c:v>
                </c:pt>
              </c:numCache>
            </c:numRef>
          </c:val>
          <c:extLst>
            <c:ext xmlns:c16="http://schemas.microsoft.com/office/drawing/2014/chart" uri="{C3380CC4-5D6E-409C-BE32-E72D297353CC}">
              <c16:uniqueId val="{00000004-BAB6-4EC8-AB3C-345FDEAB4ACB}"/>
            </c:ext>
          </c:extLst>
        </c:ser>
        <c:dLbls>
          <c:showLegendKey val="0"/>
          <c:showVal val="0"/>
          <c:showCatName val="0"/>
          <c:showSerName val="0"/>
          <c:showPercent val="0"/>
          <c:showBubbleSize val="0"/>
        </c:dLbls>
        <c:gapWidth val="219"/>
        <c:overlap val="-27"/>
        <c:axId val="694550112"/>
        <c:axId val="694551072"/>
      </c:barChart>
      <c:catAx>
        <c:axId val="69455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694551072"/>
        <c:crosses val="autoZero"/>
        <c:auto val="1"/>
        <c:lblAlgn val="ctr"/>
        <c:lblOffset val="100"/>
        <c:noMultiLvlLbl val="0"/>
      </c:catAx>
      <c:valAx>
        <c:axId val="694551072"/>
        <c:scaling>
          <c:orientation val="minMax"/>
        </c:scaling>
        <c:delete val="0"/>
        <c:axPos val="l"/>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694550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Hoja2!$C$11</c:f>
              <c:strCache>
                <c:ptCount val="1"/>
                <c:pt idx="0">
                  <c:v>Promedio de tiempo de espera para la realización de Cirugía General – Herniorrafia de Pared Abdominal Programada</c:v>
                </c:pt>
              </c:strCache>
            </c:strRef>
          </c:tx>
          <c:spPr>
            <a:solidFill>
              <a:srgbClr val="C7BCA1"/>
            </a:solidFill>
            <a:ln>
              <a:noFill/>
            </a:ln>
            <a:effectLst/>
          </c:spPr>
          <c:invertIfNegative val="0"/>
          <c:dPt>
            <c:idx val="2"/>
            <c:invertIfNegative val="0"/>
            <c:bubble3D val="0"/>
            <c:extLst>
              <c:ext xmlns:c16="http://schemas.microsoft.com/office/drawing/2014/chart" uri="{C3380CC4-5D6E-409C-BE32-E72D297353CC}">
                <c16:uniqueId val="{00000001-4A49-4AC4-BFAE-C14FD474F388}"/>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Hoja2!$D$10:$F$10</c:f>
              <c:strCache>
                <c:ptCount val="3"/>
                <c:pt idx="0">
                  <c:v>2022</c:v>
                </c:pt>
                <c:pt idx="1">
                  <c:v>2023</c:v>
                </c:pt>
                <c:pt idx="2">
                  <c:v>META</c:v>
                </c:pt>
              </c:strCache>
            </c:strRef>
          </c:cat>
          <c:val>
            <c:numRef>
              <c:f>Hoja2!$D$11:$F$11</c:f>
              <c:numCache>
                <c:formatCode>0</c:formatCode>
                <c:ptCount val="3"/>
                <c:pt idx="0" formatCode="0.0">
                  <c:v>0.84250000000000003</c:v>
                </c:pt>
                <c:pt idx="1">
                  <c:v>3.01</c:v>
                </c:pt>
                <c:pt idx="2" formatCode="General">
                  <c:v>5</c:v>
                </c:pt>
              </c:numCache>
            </c:numRef>
          </c:val>
          <c:extLst>
            <c:ext xmlns:c16="http://schemas.microsoft.com/office/drawing/2014/chart" uri="{C3380CC4-5D6E-409C-BE32-E72D297353CC}">
              <c16:uniqueId val="{00000002-4A49-4AC4-BFAE-C14FD474F388}"/>
            </c:ext>
          </c:extLst>
        </c:ser>
        <c:dLbls>
          <c:showLegendKey val="0"/>
          <c:showVal val="0"/>
          <c:showCatName val="0"/>
          <c:showSerName val="0"/>
          <c:showPercent val="0"/>
          <c:showBubbleSize val="0"/>
        </c:dLbls>
        <c:gapWidth val="219"/>
        <c:overlap val="-27"/>
        <c:axId val="694545792"/>
        <c:axId val="694546752"/>
      </c:barChart>
      <c:catAx>
        <c:axId val="694545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694546752"/>
        <c:crosses val="autoZero"/>
        <c:auto val="1"/>
        <c:lblAlgn val="ctr"/>
        <c:lblOffset val="100"/>
        <c:noMultiLvlLbl val="0"/>
      </c:catAx>
      <c:valAx>
        <c:axId val="694546752"/>
        <c:scaling>
          <c:orientation val="minMax"/>
        </c:scaling>
        <c:delete val="0"/>
        <c:axPos val="l"/>
        <c:numFmt formatCode="0.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694545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928258967629044E-2"/>
          <c:y val="7.407407407407407E-2"/>
          <c:w val="0.8966272965879265"/>
          <c:h val="0.8416746864975212"/>
        </c:manualLayout>
      </c:layout>
      <c:barChart>
        <c:barDir val="col"/>
        <c:grouping val="clustered"/>
        <c:varyColors val="0"/>
        <c:ser>
          <c:idx val="0"/>
          <c:order val="0"/>
          <c:tx>
            <c:strRef>
              <c:f>Hoja2!$C$15</c:f>
              <c:strCache>
                <c:ptCount val="1"/>
                <c:pt idx="0">
                  <c:v>Promedio de tiempo de espera para la realización de Cirugía Oftalmológica Programada-Cataratas</c:v>
                </c:pt>
              </c:strCache>
            </c:strRef>
          </c:tx>
          <c:spPr>
            <a:solidFill>
              <a:srgbClr val="C7BCA1"/>
            </a:solidFill>
            <a:ln>
              <a:noFill/>
            </a:ln>
            <a:effectLst/>
          </c:spPr>
          <c:invertIfNegative val="0"/>
          <c:dPt>
            <c:idx val="2"/>
            <c:invertIfNegative val="0"/>
            <c:bubble3D val="0"/>
            <c:spPr>
              <a:solidFill>
                <a:srgbClr val="C7BCA1"/>
              </a:solidFill>
              <a:ln>
                <a:noFill/>
              </a:ln>
              <a:effectLst/>
            </c:spPr>
            <c:extLst>
              <c:ext xmlns:c16="http://schemas.microsoft.com/office/drawing/2014/chart" uri="{C3380CC4-5D6E-409C-BE32-E72D297353CC}">
                <c16:uniqueId val="{00000001-D8AC-4BBD-AB70-BF380C31F5B5}"/>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Hoja2!$D$14:$F$14</c:f>
              <c:strCache>
                <c:ptCount val="3"/>
                <c:pt idx="0">
                  <c:v>2022</c:v>
                </c:pt>
                <c:pt idx="1">
                  <c:v>2023</c:v>
                </c:pt>
                <c:pt idx="2">
                  <c:v>META</c:v>
                </c:pt>
              </c:strCache>
            </c:strRef>
          </c:cat>
          <c:val>
            <c:numRef>
              <c:f>Hoja2!$D$15:$F$15</c:f>
              <c:numCache>
                <c:formatCode>General</c:formatCode>
                <c:ptCount val="3"/>
                <c:pt idx="0" formatCode="0.0">
                  <c:v>4.8975000000000009</c:v>
                </c:pt>
                <c:pt idx="1">
                  <c:v>0.27</c:v>
                </c:pt>
                <c:pt idx="2">
                  <c:v>5</c:v>
                </c:pt>
              </c:numCache>
            </c:numRef>
          </c:val>
          <c:extLst>
            <c:ext xmlns:c16="http://schemas.microsoft.com/office/drawing/2014/chart" uri="{C3380CC4-5D6E-409C-BE32-E72D297353CC}">
              <c16:uniqueId val="{00000002-D8AC-4BBD-AB70-BF380C31F5B5}"/>
            </c:ext>
          </c:extLst>
        </c:ser>
        <c:dLbls>
          <c:showLegendKey val="0"/>
          <c:showVal val="0"/>
          <c:showCatName val="0"/>
          <c:showSerName val="0"/>
          <c:showPercent val="0"/>
          <c:showBubbleSize val="0"/>
        </c:dLbls>
        <c:gapWidth val="219"/>
        <c:overlap val="-27"/>
        <c:axId val="683672400"/>
        <c:axId val="683669040"/>
      </c:barChart>
      <c:catAx>
        <c:axId val="68367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683669040"/>
        <c:crosses val="autoZero"/>
        <c:auto val="1"/>
        <c:lblAlgn val="ctr"/>
        <c:lblOffset val="100"/>
        <c:noMultiLvlLbl val="0"/>
      </c:catAx>
      <c:valAx>
        <c:axId val="683669040"/>
        <c:scaling>
          <c:orientation val="minMax"/>
        </c:scaling>
        <c:delete val="0"/>
        <c:axPos val="l"/>
        <c:numFmt formatCode="0.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683672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Hoja2!$C$19</c:f>
              <c:strCache>
                <c:ptCount val="1"/>
                <c:pt idx="0">
                  <c:v>Promedio de tiempo de espera para la Atención en Consulta Médica de Oncología</c:v>
                </c:pt>
              </c:strCache>
            </c:strRef>
          </c:tx>
          <c:spPr>
            <a:solidFill>
              <a:srgbClr val="C7BCA1"/>
            </a:solidFill>
            <a:ln>
              <a:noFill/>
            </a:ln>
            <a:effectLst/>
          </c:spPr>
          <c:invertIfNegative val="0"/>
          <c:dPt>
            <c:idx val="2"/>
            <c:invertIfNegative val="0"/>
            <c:bubble3D val="0"/>
            <c:extLst>
              <c:ext xmlns:c16="http://schemas.microsoft.com/office/drawing/2014/chart" uri="{C3380CC4-5D6E-409C-BE32-E72D297353CC}">
                <c16:uniqueId val="{00000001-3848-4965-B57A-08F16ADC886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Hoja2!$D$18:$F$18</c:f>
              <c:strCache>
                <c:ptCount val="3"/>
                <c:pt idx="0">
                  <c:v>2022</c:v>
                </c:pt>
                <c:pt idx="1">
                  <c:v>2023</c:v>
                </c:pt>
                <c:pt idx="2">
                  <c:v>META</c:v>
                </c:pt>
              </c:strCache>
            </c:strRef>
          </c:cat>
          <c:val>
            <c:numRef>
              <c:f>Hoja2!$D$19:$F$19</c:f>
              <c:numCache>
                <c:formatCode>General</c:formatCode>
                <c:ptCount val="3"/>
                <c:pt idx="0" formatCode="0.0">
                  <c:v>1.1649999999999998</c:v>
                </c:pt>
                <c:pt idx="1">
                  <c:v>0.04</c:v>
                </c:pt>
                <c:pt idx="2">
                  <c:v>5</c:v>
                </c:pt>
              </c:numCache>
            </c:numRef>
          </c:val>
          <c:extLst>
            <c:ext xmlns:c16="http://schemas.microsoft.com/office/drawing/2014/chart" uri="{C3380CC4-5D6E-409C-BE32-E72D297353CC}">
              <c16:uniqueId val="{00000002-3848-4965-B57A-08F16ADC8862}"/>
            </c:ext>
          </c:extLst>
        </c:ser>
        <c:dLbls>
          <c:showLegendKey val="0"/>
          <c:showVal val="0"/>
          <c:showCatName val="0"/>
          <c:showSerName val="0"/>
          <c:showPercent val="0"/>
          <c:showBubbleSize val="0"/>
        </c:dLbls>
        <c:gapWidth val="219"/>
        <c:overlap val="-27"/>
        <c:axId val="817351168"/>
        <c:axId val="817353568"/>
      </c:barChart>
      <c:catAx>
        <c:axId val="81735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817353568"/>
        <c:crosses val="autoZero"/>
        <c:auto val="1"/>
        <c:lblAlgn val="ctr"/>
        <c:lblOffset val="100"/>
        <c:noMultiLvlLbl val="0"/>
      </c:catAx>
      <c:valAx>
        <c:axId val="817353568"/>
        <c:scaling>
          <c:orientation val="minMax"/>
        </c:scaling>
        <c:delete val="0"/>
        <c:axPos val="l"/>
        <c:numFmt formatCode="0.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17351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81714785651793E-2"/>
          <c:y val="6.0185185185185182E-2"/>
          <c:w val="0.88396062992125979"/>
          <c:h val="0.8416746864975212"/>
        </c:manualLayout>
      </c:layout>
      <c:barChart>
        <c:barDir val="col"/>
        <c:grouping val="clustered"/>
        <c:varyColors val="0"/>
        <c:ser>
          <c:idx val="0"/>
          <c:order val="0"/>
          <c:tx>
            <c:strRef>
              <c:f>Hoja2!$C$21</c:f>
              <c:strCache>
                <c:ptCount val="1"/>
                <c:pt idx="0">
                  <c:v>Promedio de tiempo de espera para la realización de TAC de Tórax programada</c:v>
                </c:pt>
              </c:strCache>
            </c:strRef>
          </c:tx>
          <c:spPr>
            <a:solidFill>
              <a:srgbClr val="C7BCA1"/>
            </a:solidFill>
            <a:ln>
              <a:noFill/>
            </a:ln>
            <a:effectLst/>
          </c:spPr>
          <c:invertIfNegative val="0"/>
          <c:dPt>
            <c:idx val="2"/>
            <c:invertIfNegative val="0"/>
            <c:bubble3D val="0"/>
            <c:spPr>
              <a:solidFill>
                <a:srgbClr val="C7BCA1"/>
              </a:solidFill>
              <a:ln>
                <a:noFill/>
              </a:ln>
              <a:effectLst/>
            </c:spPr>
            <c:extLst>
              <c:ext xmlns:c16="http://schemas.microsoft.com/office/drawing/2014/chart" uri="{C3380CC4-5D6E-409C-BE32-E72D297353CC}">
                <c16:uniqueId val="{00000001-5E89-49F1-BFF2-AC2FDC7E5B39}"/>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Hoja2!$D$20:$F$20</c:f>
              <c:strCache>
                <c:ptCount val="3"/>
                <c:pt idx="0">
                  <c:v>2022</c:v>
                </c:pt>
                <c:pt idx="1">
                  <c:v>2023</c:v>
                </c:pt>
                <c:pt idx="2">
                  <c:v>META</c:v>
                </c:pt>
              </c:strCache>
            </c:strRef>
          </c:cat>
          <c:val>
            <c:numRef>
              <c:f>Hoja2!$D$21:$F$21</c:f>
              <c:numCache>
                <c:formatCode>General</c:formatCode>
                <c:ptCount val="3"/>
                <c:pt idx="0" formatCode="0.00">
                  <c:v>0.72750000000000004</c:v>
                </c:pt>
                <c:pt idx="1">
                  <c:v>2</c:v>
                </c:pt>
                <c:pt idx="2">
                  <c:v>5</c:v>
                </c:pt>
              </c:numCache>
            </c:numRef>
          </c:val>
          <c:extLst>
            <c:ext xmlns:c16="http://schemas.microsoft.com/office/drawing/2014/chart" uri="{C3380CC4-5D6E-409C-BE32-E72D297353CC}">
              <c16:uniqueId val="{00000002-5E89-49F1-BFF2-AC2FDC7E5B39}"/>
            </c:ext>
          </c:extLst>
        </c:ser>
        <c:dLbls>
          <c:showLegendKey val="0"/>
          <c:showVal val="0"/>
          <c:showCatName val="0"/>
          <c:showSerName val="0"/>
          <c:showPercent val="0"/>
          <c:showBubbleSize val="0"/>
        </c:dLbls>
        <c:gapWidth val="219"/>
        <c:overlap val="-27"/>
        <c:axId val="815528128"/>
        <c:axId val="815530048"/>
      </c:barChart>
      <c:catAx>
        <c:axId val="81552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815530048"/>
        <c:crosses val="autoZero"/>
        <c:auto val="1"/>
        <c:lblAlgn val="ctr"/>
        <c:lblOffset val="100"/>
        <c:noMultiLvlLbl val="0"/>
      </c:catAx>
      <c:valAx>
        <c:axId val="815530048"/>
        <c:scaling>
          <c:orientation val="minMax"/>
        </c:scaling>
        <c:delete val="0"/>
        <c:axPos val="l"/>
        <c:numFmt formatCode="0.0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15528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Hoja2!$C$23</c:f>
              <c:strCache>
                <c:ptCount val="1"/>
                <c:pt idx="0">
                  <c:v>Promedio de tiempo de espera para la realización de TAC de Abdomen programada</c:v>
                </c:pt>
              </c:strCache>
            </c:strRef>
          </c:tx>
          <c:spPr>
            <a:solidFill>
              <a:srgbClr val="C7BCA1"/>
            </a:solidFill>
            <a:ln>
              <a:noFill/>
            </a:ln>
            <a:effectLst/>
          </c:spPr>
          <c:invertIfNegative val="0"/>
          <c:dPt>
            <c:idx val="0"/>
            <c:invertIfNegative val="0"/>
            <c:bubble3D val="0"/>
            <c:extLst>
              <c:ext xmlns:c16="http://schemas.microsoft.com/office/drawing/2014/chart" uri="{C3380CC4-5D6E-409C-BE32-E72D297353CC}">
                <c16:uniqueId val="{00000001-002B-455A-9A3F-AAE4CA82F9F8}"/>
              </c:ext>
            </c:extLst>
          </c:dPt>
          <c:dPt>
            <c:idx val="1"/>
            <c:invertIfNegative val="0"/>
            <c:bubble3D val="0"/>
            <c:extLst>
              <c:ext xmlns:c16="http://schemas.microsoft.com/office/drawing/2014/chart" uri="{C3380CC4-5D6E-409C-BE32-E72D297353CC}">
                <c16:uniqueId val="{00000003-002B-455A-9A3F-AAE4CA82F9F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2B-455A-9A3F-AAE4CA82F9F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2B-455A-9A3F-AAE4CA82F9F8}"/>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2B-455A-9A3F-AAE4CA82F9F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Hoja2!$D$22:$F$22</c:f>
              <c:strCache>
                <c:ptCount val="3"/>
                <c:pt idx="0">
                  <c:v>2022</c:v>
                </c:pt>
                <c:pt idx="1">
                  <c:v>2023</c:v>
                </c:pt>
                <c:pt idx="2">
                  <c:v>META</c:v>
                </c:pt>
              </c:strCache>
            </c:strRef>
          </c:cat>
          <c:val>
            <c:numRef>
              <c:f>Hoja2!$D$23:$F$23</c:f>
              <c:numCache>
                <c:formatCode>General</c:formatCode>
                <c:ptCount val="3"/>
                <c:pt idx="0" formatCode="0.00">
                  <c:v>0.58250000000000002</c:v>
                </c:pt>
                <c:pt idx="1">
                  <c:v>0.39</c:v>
                </c:pt>
                <c:pt idx="2">
                  <c:v>5</c:v>
                </c:pt>
              </c:numCache>
            </c:numRef>
          </c:val>
          <c:extLst>
            <c:ext xmlns:c16="http://schemas.microsoft.com/office/drawing/2014/chart" uri="{C3380CC4-5D6E-409C-BE32-E72D297353CC}">
              <c16:uniqueId val="{00000005-002B-455A-9A3F-AAE4CA82F9F8}"/>
            </c:ext>
          </c:extLst>
        </c:ser>
        <c:dLbls>
          <c:showLegendKey val="0"/>
          <c:showVal val="0"/>
          <c:showCatName val="0"/>
          <c:showSerName val="0"/>
          <c:showPercent val="0"/>
          <c:showBubbleSize val="0"/>
        </c:dLbls>
        <c:gapWidth val="219"/>
        <c:overlap val="-27"/>
        <c:axId val="815539168"/>
        <c:axId val="815540128"/>
      </c:barChart>
      <c:catAx>
        <c:axId val="81553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815540128"/>
        <c:crosses val="autoZero"/>
        <c:auto val="1"/>
        <c:lblAlgn val="ctr"/>
        <c:lblOffset val="100"/>
        <c:noMultiLvlLbl val="0"/>
      </c:catAx>
      <c:valAx>
        <c:axId val="815540128"/>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1553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[ServicioDiferecial.csv]Hoja4!TablaDinámica3</c:name>
    <c:fmtId val="-1"/>
  </c:pivotSource>
  <c:chart>
    <c:autoTitleDeleted val="1"/>
    <c:pivotFmts>
      <c:pivotFmt>
        <c:idx val="0"/>
        <c:spPr>
          <a:solidFill>
            <a:schemeClr val="accent1"/>
          </a:solidFill>
          <a:ln w="19050">
            <a:noFill/>
          </a:ln>
          <a:effectLst>
            <a:outerShdw blurRad="254000" sx="102000" sy="102000" algn="ctr" rotWithShape="0">
              <a:prstClr val="black">
                <a:alpha val="20000"/>
              </a:prstClr>
            </a:outerShdw>
          </a:effectLst>
          <a:sp3d/>
        </c:spPr>
        <c:marker>
          <c:symbol val="circle"/>
          <c:size val="6"/>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solidFill>
          <a:ln w="19050">
            <a:noFill/>
          </a:ln>
          <a:effectLst>
            <a:outerShdw blurRad="254000" sx="102000" sy="102000" algn="ctr" rotWithShape="0">
              <a:prstClr val="black">
                <a:alpha val="20000"/>
              </a:prstClr>
            </a:outerShdw>
          </a:effectLst>
          <a:sp3d/>
        </c:spPr>
        <c:marker>
          <c:symbol val="circle"/>
          <c:size val="6"/>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1"/>
          </a:solidFill>
          <a:ln w="19050">
            <a:noFill/>
          </a:ln>
          <a:effectLst>
            <a:outerShdw blurRad="254000" sx="102000" sy="102000" algn="ctr" rotWithShape="0">
              <a:prstClr val="black">
                <a:alpha val="20000"/>
              </a:prstClr>
            </a:outerShdw>
          </a:effectLst>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3"/>
        <c:spPr>
          <a:solidFill>
            <a:schemeClr val="accent1"/>
          </a:solidFill>
          <a:ln w="19050">
            <a:noFill/>
          </a:ln>
          <a:effectLst>
            <a:outerShdw blurRad="254000" sx="102000" sy="102000" algn="ctr" rotWithShape="0">
              <a:prstClr val="black">
                <a:alpha val="20000"/>
              </a:prstClr>
            </a:outerShdw>
          </a:effectLst>
          <a:sp3d/>
        </c:spPr>
      </c:pivotFmt>
      <c:pivotFmt>
        <c:idx val="4"/>
        <c:spPr>
          <a:solidFill>
            <a:schemeClr val="accent1"/>
          </a:solidFill>
          <a:ln w="19050">
            <a:noFill/>
          </a:ln>
          <a:effectLst>
            <a:outerShdw blurRad="254000" sx="102000" sy="102000" algn="ctr" rotWithShape="0">
              <a:prstClr val="black">
                <a:alpha val="20000"/>
              </a:prstClr>
            </a:outerShdw>
          </a:effectLst>
          <a:sp3d/>
        </c:spPr>
      </c:pivotFmt>
      <c:pivotFmt>
        <c:idx val="5"/>
        <c:spPr>
          <a:solidFill>
            <a:schemeClr val="accent1"/>
          </a:solidFill>
          <a:ln w="19050">
            <a:noFill/>
          </a:ln>
          <a:effectLst>
            <a:outerShdw blurRad="254000" sx="102000" sy="102000" algn="ctr" rotWithShape="0">
              <a:prstClr val="black">
                <a:alpha val="20000"/>
              </a:prstClr>
            </a:outerShdw>
          </a:effectLst>
          <a:sp3d/>
        </c:spPr>
      </c:pivotFmt>
      <c:pivotFmt>
        <c:idx val="6"/>
        <c:spPr>
          <a:solidFill>
            <a:schemeClr val="accent1"/>
          </a:solidFill>
          <a:ln w="19050">
            <a:noFill/>
          </a:ln>
          <a:effectLst>
            <a:outerShdw blurRad="254000" sx="102000" sy="102000" algn="ctr" rotWithShape="0">
              <a:prstClr val="black">
                <a:alpha val="20000"/>
              </a:prstClr>
            </a:outerShdw>
          </a:effectLst>
          <a:sp3d/>
        </c:spPr>
      </c:pivotFmt>
      <c:pivotFmt>
        <c:idx val="7"/>
        <c:spPr>
          <a:solidFill>
            <a:schemeClr val="accent1"/>
          </a:solidFill>
          <a:ln w="19050">
            <a:noFill/>
          </a:ln>
          <a:effectLst>
            <a:outerShdw blurRad="254000" sx="102000" sy="102000" algn="ctr" rotWithShape="0">
              <a:prstClr val="black">
                <a:alpha val="20000"/>
              </a:prstClr>
            </a:outerShdw>
          </a:effectLst>
          <a:sp3d/>
        </c:spPr>
      </c:pivotFmt>
      <c:pivotFmt>
        <c:idx val="8"/>
        <c:spPr>
          <a:solidFill>
            <a:schemeClr val="accent1"/>
          </a:solidFill>
          <a:ln w="19050">
            <a:noFill/>
          </a:ln>
          <a:effectLst>
            <a:outerShdw blurRad="254000" sx="102000" sy="102000" algn="ctr" rotWithShape="0">
              <a:prstClr val="black">
                <a:alpha val="20000"/>
              </a:prstClr>
            </a:outerShdw>
          </a:effectLst>
          <a:sp3d/>
        </c:spPr>
      </c:pivotFmt>
      <c:pivotFmt>
        <c:idx val="9"/>
        <c:spPr>
          <a:solidFill>
            <a:schemeClr val="accent1"/>
          </a:solidFill>
          <a:ln w="19050">
            <a:noFill/>
          </a:ln>
          <a:effectLst>
            <a:outerShdw blurRad="254000" sx="102000" sy="102000" algn="ctr" rotWithShape="0">
              <a:prstClr val="black">
                <a:alpha val="20000"/>
              </a:prstClr>
            </a:outerShdw>
          </a:effectLst>
          <a:sp3d/>
        </c:spPr>
      </c:pivotFmt>
      <c:pivotFmt>
        <c:idx val="10"/>
        <c:spPr>
          <a:solidFill>
            <a:schemeClr val="accent1"/>
          </a:solidFill>
          <a:ln w="19050">
            <a:noFill/>
          </a:ln>
          <a:effectLst>
            <a:outerShdw blurRad="254000" sx="102000" sy="102000" algn="ctr" rotWithShape="0">
              <a:prstClr val="black">
                <a:alpha val="20000"/>
              </a:prstClr>
            </a:outerShdw>
          </a:effectLst>
          <a:sp3d/>
        </c:spPr>
      </c:pivotFmt>
      <c:pivotFmt>
        <c:idx val="11"/>
        <c:spPr>
          <a:solidFill>
            <a:schemeClr val="accent1"/>
          </a:solidFill>
          <a:ln w="19050">
            <a:noFill/>
          </a:ln>
          <a:effectLst>
            <a:outerShdw blurRad="254000" sx="102000" sy="102000" algn="ctr" rotWithShape="0">
              <a:prstClr val="black">
                <a:alpha val="20000"/>
              </a:prstClr>
            </a:outerShdw>
          </a:effectLst>
          <a:sp3d/>
        </c:spPr>
      </c:pivotFmt>
      <c:pivotFmt>
        <c:idx val="12"/>
        <c:spPr>
          <a:solidFill>
            <a:schemeClr val="accent1"/>
          </a:solidFill>
          <a:ln w="19050">
            <a:noFill/>
          </a:ln>
          <a:effectLst>
            <a:outerShdw blurRad="254000" sx="102000" sy="102000" algn="ctr" rotWithShape="0">
              <a:prstClr val="black">
                <a:alpha val="20000"/>
              </a:prstClr>
            </a:outerShdw>
          </a:effectLst>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13"/>
        <c:spPr>
          <a:solidFill>
            <a:schemeClr val="accent1"/>
          </a:solidFill>
          <a:ln w="19050">
            <a:noFill/>
          </a:ln>
          <a:effectLst>
            <a:outerShdw blurRad="254000" sx="102000" sy="102000" algn="ctr" rotWithShape="0">
              <a:prstClr val="black">
                <a:alpha val="20000"/>
              </a:prstClr>
            </a:outerShdw>
          </a:effectLst>
          <a:sp3d/>
        </c:spPr>
      </c:pivotFmt>
      <c:pivotFmt>
        <c:idx val="14"/>
        <c:spPr>
          <a:solidFill>
            <a:schemeClr val="accent1"/>
          </a:solidFill>
          <a:ln w="19050">
            <a:noFill/>
          </a:ln>
          <a:effectLst>
            <a:outerShdw blurRad="254000" sx="102000" sy="102000" algn="ctr" rotWithShape="0">
              <a:prstClr val="black">
                <a:alpha val="20000"/>
              </a:prstClr>
            </a:outerShdw>
          </a:effectLst>
          <a:sp3d/>
        </c:spPr>
      </c:pivotFmt>
      <c:pivotFmt>
        <c:idx val="15"/>
        <c:spPr>
          <a:solidFill>
            <a:schemeClr val="accent1"/>
          </a:solidFill>
          <a:ln w="19050">
            <a:noFill/>
          </a:ln>
          <a:effectLst>
            <a:outerShdw blurRad="254000" sx="102000" sy="102000" algn="ctr" rotWithShape="0">
              <a:prstClr val="black">
                <a:alpha val="20000"/>
              </a:prstClr>
            </a:outerShdw>
          </a:effectLst>
          <a:sp3d/>
        </c:spPr>
      </c:pivotFmt>
      <c:pivotFmt>
        <c:idx val="16"/>
        <c:spPr>
          <a:solidFill>
            <a:schemeClr val="accent1"/>
          </a:solidFill>
          <a:ln w="19050">
            <a:noFill/>
          </a:ln>
          <a:effectLst>
            <a:outerShdw blurRad="254000" sx="102000" sy="102000" algn="ctr" rotWithShape="0">
              <a:prstClr val="black">
                <a:alpha val="20000"/>
              </a:prstClr>
            </a:outerShdw>
          </a:effectLst>
          <a:sp3d/>
        </c:spPr>
      </c:pivotFmt>
      <c:pivotFmt>
        <c:idx val="17"/>
        <c:spPr>
          <a:solidFill>
            <a:schemeClr val="accent1"/>
          </a:solidFill>
          <a:ln w="19050">
            <a:noFill/>
          </a:ln>
          <a:effectLst>
            <a:outerShdw blurRad="254000" sx="102000" sy="102000" algn="ctr" rotWithShape="0">
              <a:prstClr val="black">
                <a:alpha val="20000"/>
              </a:prstClr>
            </a:outerShdw>
          </a:effectLst>
          <a:sp3d/>
        </c:spPr>
      </c:pivotFmt>
      <c:pivotFmt>
        <c:idx val="18"/>
        <c:spPr>
          <a:solidFill>
            <a:schemeClr val="accent1"/>
          </a:solidFill>
          <a:ln w="19050">
            <a:noFill/>
          </a:ln>
          <a:effectLst>
            <a:outerShdw blurRad="254000" sx="102000" sy="102000" algn="ctr" rotWithShape="0">
              <a:prstClr val="black">
                <a:alpha val="20000"/>
              </a:prstClr>
            </a:outerShdw>
          </a:effectLst>
          <a:sp3d/>
        </c:spPr>
      </c:pivotFmt>
      <c:pivotFmt>
        <c:idx val="19"/>
        <c:spPr>
          <a:solidFill>
            <a:schemeClr val="accent1"/>
          </a:solidFill>
          <a:ln w="19050">
            <a:noFill/>
          </a:ln>
          <a:effectLst>
            <a:outerShdw blurRad="254000" sx="102000" sy="102000" algn="ctr" rotWithShape="0">
              <a:prstClr val="black">
                <a:alpha val="20000"/>
              </a:prstClr>
            </a:outerShdw>
          </a:effectLst>
          <a:sp3d/>
        </c:spPr>
      </c:pivotFmt>
      <c:pivotFmt>
        <c:idx val="20"/>
        <c:spPr>
          <a:solidFill>
            <a:schemeClr val="accent1"/>
          </a:solidFill>
          <a:ln w="19050">
            <a:noFill/>
          </a:ln>
          <a:effectLst>
            <a:outerShdw blurRad="254000" sx="102000" sy="102000" algn="ctr" rotWithShape="0">
              <a:prstClr val="black">
                <a:alpha val="20000"/>
              </a:prstClr>
            </a:outerShdw>
          </a:effectLst>
          <a:sp3d/>
        </c:spPr>
      </c:pivotFmt>
      <c:pivotFmt>
        <c:idx val="21"/>
        <c:spPr>
          <a:solidFill>
            <a:schemeClr val="accent1"/>
          </a:solidFill>
          <a:ln w="19050">
            <a:noFill/>
          </a:ln>
          <a:effectLst>
            <a:outerShdw blurRad="254000" sx="102000" sy="102000" algn="ctr" rotWithShape="0">
              <a:prstClr val="black">
                <a:alpha val="20000"/>
              </a:prstClr>
            </a:outerShdw>
          </a:effectLst>
          <a:sp3d/>
        </c:spPr>
      </c:pivotFmt>
      <c:pivotFmt>
        <c:idx val="22"/>
        <c:spPr>
          <a:solidFill>
            <a:schemeClr val="accent1"/>
          </a:solidFill>
          <a:ln w="19050">
            <a:noFill/>
          </a:ln>
          <a:effectLst>
            <a:outerShdw blurRad="254000" sx="102000" sy="102000" algn="ctr" rotWithShape="0">
              <a:prstClr val="black">
                <a:alpha val="20000"/>
              </a:prstClr>
            </a:outerShdw>
          </a:effectLst>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23"/>
        <c:spPr>
          <a:solidFill>
            <a:schemeClr val="accent1"/>
          </a:solidFill>
          <a:ln w="19050">
            <a:noFill/>
          </a:ln>
          <a:effectLst>
            <a:outerShdw blurRad="254000" sx="102000" sy="102000" algn="ctr" rotWithShape="0">
              <a:prstClr val="black">
                <a:alpha val="20000"/>
              </a:prstClr>
            </a:outerShdw>
          </a:effectLst>
          <a:sp3d/>
        </c:spPr>
      </c:pivotFmt>
      <c:pivotFmt>
        <c:idx val="24"/>
        <c:spPr>
          <a:solidFill>
            <a:schemeClr val="accent1"/>
          </a:solidFill>
          <a:ln w="19050">
            <a:noFill/>
          </a:ln>
          <a:effectLst>
            <a:outerShdw blurRad="254000" sx="102000" sy="102000" algn="ctr" rotWithShape="0">
              <a:prstClr val="black">
                <a:alpha val="20000"/>
              </a:prstClr>
            </a:outerShdw>
          </a:effectLst>
          <a:sp3d/>
        </c:spPr>
      </c:pivotFmt>
      <c:pivotFmt>
        <c:idx val="25"/>
        <c:spPr>
          <a:solidFill>
            <a:schemeClr val="accent1"/>
          </a:solidFill>
          <a:ln w="19050">
            <a:noFill/>
          </a:ln>
          <a:effectLst>
            <a:outerShdw blurRad="254000" sx="102000" sy="102000" algn="ctr" rotWithShape="0">
              <a:prstClr val="black">
                <a:alpha val="20000"/>
              </a:prstClr>
            </a:outerShdw>
          </a:effectLst>
          <a:sp3d/>
        </c:spPr>
      </c:pivotFmt>
      <c:pivotFmt>
        <c:idx val="26"/>
        <c:spPr>
          <a:solidFill>
            <a:schemeClr val="accent1"/>
          </a:solidFill>
          <a:ln w="19050">
            <a:noFill/>
          </a:ln>
          <a:effectLst>
            <a:outerShdw blurRad="254000" sx="102000" sy="102000" algn="ctr" rotWithShape="0">
              <a:prstClr val="black">
                <a:alpha val="20000"/>
              </a:prstClr>
            </a:outerShdw>
          </a:effectLst>
          <a:sp3d/>
        </c:spPr>
      </c:pivotFmt>
      <c:pivotFmt>
        <c:idx val="27"/>
        <c:spPr>
          <a:solidFill>
            <a:schemeClr val="accent1"/>
          </a:solidFill>
          <a:ln w="19050">
            <a:noFill/>
          </a:ln>
          <a:effectLst>
            <a:outerShdw blurRad="254000" sx="102000" sy="102000" algn="ctr" rotWithShape="0">
              <a:prstClr val="black">
                <a:alpha val="20000"/>
              </a:prstClr>
            </a:outerShdw>
          </a:effectLst>
          <a:sp3d/>
        </c:spPr>
      </c:pivotFmt>
      <c:pivotFmt>
        <c:idx val="28"/>
        <c:spPr>
          <a:solidFill>
            <a:schemeClr val="accent1"/>
          </a:solidFill>
          <a:ln w="19050">
            <a:noFill/>
          </a:ln>
          <a:effectLst>
            <a:outerShdw blurRad="254000" sx="102000" sy="102000" algn="ctr" rotWithShape="0">
              <a:prstClr val="black">
                <a:alpha val="20000"/>
              </a:prstClr>
            </a:outerShdw>
          </a:effectLst>
          <a:sp3d/>
        </c:spPr>
      </c:pivotFmt>
      <c:pivotFmt>
        <c:idx val="29"/>
        <c:spPr>
          <a:solidFill>
            <a:schemeClr val="accent1"/>
          </a:solidFill>
          <a:ln w="19050">
            <a:noFill/>
          </a:ln>
          <a:effectLst>
            <a:outerShdw blurRad="254000" sx="102000" sy="102000" algn="ctr" rotWithShape="0">
              <a:prstClr val="black">
                <a:alpha val="20000"/>
              </a:prstClr>
            </a:outerShdw>
          </a:effectLst>
          <a:sp3d/>
        </c:spPr>
      </c:pivotFmt>
      <c:pivotFmt>
        <c:idx val="30"/>
        <c:spPr>
          <a:solidFill>
            <a:schemeClr val="accent1"/>
          </a:solidFill>
          <a:ln w="19050">
            <a:noFill/>
          </a:ln>
          <a:effectLst>
            <a:outerShdw blurRad="254000" sx="102000" sy="102000" algn="ctr" rotWithShape="0">
              <a:prstClr val="black">
                <a:alpha val="20000"/>
              </a:prstClr>
            </a:outerShdw>
          </a:effectLst>
          <a:sp3d/>
        </c:spPr>
      </c:pivotFmt>
      <c:pivotFmt>
        <c:idx val="31"/>
        <c:spPr>
          <a:solidFill>
            <a:schemeClr val="accent1"/>
          </a:solidFill>
          <a:ln w="19050">
            <a:noFill/>
          </a:ln>
          <a:effectLst>
            <a:outerShdw blurRad="254000" sx="102000" sy="102000" algn="ctr" rotWithShape="0">
              <a:prstClr val="black">
                <a:alpha val="20000"/>
              </a:prstClr>
            </a:outerShdw>
          </a:effectLst>
          <a:sp3d/>
        </c:spPr>
      </c:pivotFmt>
      <c:pivotFmt>
        <c:idx val="32"/>
        <c:spPr>
          <a:solidFill>
            <a:schemeClr val="accent1"/>
          </a:solidFill>
          <a:ln w="19050">
            <a:noFill/>
          </a:ln>
          <a:effectLst>
            <a:outerShdw blurRad="254000" sx="102000" sy="102000" algn="ctr" rotWithShape="0">
              <a:prstClr val="black">
                <a:alpha val="20000"/>
              </a:prstClr>
            </a:outerShdw>
          </a:effectLst>
          <a:sp3d/>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33"/>
        <c:spPr>
          <a:solidFill>
            <a:schemeClr val="accent1"/>
          </a:solidFill>
          <a:ln w="19050">
            <a:noFill/>
          </a:ln>
          <a:effectLst>
            <a:outerShdw blurRad="254000" sx="102000" sy="102000" algn="ctr" rotWithShape="0">
              <a:prstClr val="black">
                <a:alpha val="20000"/>
              </a:prstClr>
            </a:outerShdw>
          </a:effectLst>
          <a:sp3d/>
        </c:spPr>
      </c:pivotFmt>
      <c:pivotFmt>
        <c:idx val="34"/>
        <c:spPr>
          <a:solidFill>
            <a:schemeClr val="accent1"/>
          </a:solidFill>
          <a:ln w="19050">
            <a:noFill/>
          </a:ln>
          <a:effectLst>
            <a:outerShdw blurRad="254000" sx="102000" sy="102000" algn="ctr" rotWithShape="0">
              <a:prstClr val="black">
                <a:alpha val="20000"/>
              </a:prstClr>
            </a:outerShdw>
          </a:effectLst>
          <a:sp3d/>
        </c:spPr>
      </c:pivotFmt>
      <c:pivotFmt>
        <c:idx val="35"/>
        <c:spPr>
          <a:solidFill>
            <a:schemeClr val="accent1"/>
          </a:solidFill>
          <a:ln w="19050">
            <a:noFill/>
          </a:ln>
          <a:effectLst>
            <a:outerShdw blurRad="254000" sx="102000" sy="102000" algn="ctr" rotWithShape="0">
              <a:prstClr val="black">
                <a:alpha val="20000"/>
              </a:prstClr>
            </a:outerShdw>
          </a:effectLst>
          <a:sp3d/>
        </c:spPr>
      </c:pivotFmt>
      <c:pivotFmt>
        <c:idx val="36"/>
        <c:spPr>
          <a:solidFill>
            <a:schemeClr val="accent1"/>
          </a:solidFill>
          <a:ln w="19050">
            <a:noFill/>
          </a:ln>
          <a:effectLst>
            <a:outerShdw blurRad="254000" sx="102000" sy="102000" algn="ctr" rotWithShape="0">
              <a:prstClr val="black">
                <a:alpha val="20000"/>
              </a:prstClr>
            </a:outerShdw>
          </a:effectLst>
          <a:sp3d/>
        </c:spPr>
      </c:pivotFmt>
      <c:pivotFmt>
        <c:idx val="37"/>
        <c:spPr>
          <a:solidFill>
            <a:schemeClr val="accent1"/>
          </a:solidFill>
          <a:ln w="19050">
            <a:noFill/>
          </a:ln>
          <a:effectLst>
            <a:outerShdw blurRad="254000" sx="102000" sy="102000" algn="ctr" rotWithShape="0">
              <a:prstClr val="black">
                <a:alpha val="20000"/>
              </a:prstClr>
            </a:outerShdw>
          </a:effectLst>
          <a:sp3d/>
        </c:spPr>
      </c:pivotFmt>
      <c:pivotFmt>
        <c:idx val="38"/>
        <c:spPr>
          <a:solidFill>
            <a:schemeClr val="accent1"/>
          </a:solidFill>
          <a:ln w="19050">
            <a:noFill/>
          </a:ln>
          <a:effectLst>
            <a:outerShdw blurRad="254000" sx="102000" sy="102000" algn="ctr" rotWithShape="0">
              <a:prstClr val="black">
                <a:alpha val="20000"/>
              </a:prstClr>
            </a:outerShdw>
          </a:effectLst>
          <a:sp3d/>
        </c:spPr>
      </c:pivotFmt>
      <c:pivotFmt>
        <c:idx val="39"/>
        <c:spPr>
          <a:solidFill>
            <a:schemeClr val="accent1"/>
          </a:solidFill>
          <a:ln w="19050">
            <a:noFill/>
          </a:ln>
          <a:effectLst>
            <a:outerShdw blurRad="254000" sx="102000" sy="102000" algn="ctr" rotWithShape="0">
              <a:prstClr val="black">
                <a:alpha val="20000"/>
              </a:prstClr>
            </a:outerShdw>
          </a:effectLst>
          <a:sp3d/>
        </c:spPr>
      </c:pivotFmt>
      <c:pivotFmt>
        <c:idx val="40"/>
        <c:spPr>
          <a:solidFill>
            <a:schemeClr val="accent1"/>
          </a:solidFill>
          <a:ln w="19050">
            <a:noFill/>
          </a:ln>
          <a:effectLst>
            <a:outerShdw blurRad="254000" sx="102000" sy="102000" algn="ctr" rotWithShape="0">
              <a:prstClr val="black">
                <a:alpha val="20000"/>
              </a:prstClr>
            </a:outerShdw>
          </a:effectLst>
          <a:sp3d/>
        </c:spPr>
      </c:pivotFmt>
      <c:pivotFmt>
        <c:idx val="41"/>
        <c:spPr>
          <a:solidFill>
            <a:schemeClr val="accent1"/>
          </a:solidFill>
          <a:ln w="19050">
            <a:noFill/>
          </a:ln>
          <a:effectLst>
            <a:outerShdw blurRad="254000" sx="102000" sy="102000" algn="ctr" rotWithShape="0">
              <a:prstClr val="black">
                <a:alpha val="20000"/>
              </a:prstClr>
            </a:outerShdw>
          </a:effectLst>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Hoja4!$B$3</c:f>
              <c:strCache>
                <c:ptCount val="1"/>
                <c:pt idx="0">
                  <c:v>Cuenta de PUEBLO_INDIGENA</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163-4FFD-A2BD-0C74695B836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163-4FFD-A2BD-0C74695B836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163-4FFD-A2BD-0C74695B836B}"/>
              </c:ext>
            </c:extLst>
          </c:dPt>
          <c:dPt>
            <c:idx val="3"/>
            <c:bubble3D val="0"/>
            <c:spPr>
              <a:solidFill>
                <a:srgbClr val="215025"/>
              </a:solidFill>
              <a:ln w="25400">
                <a:solidFill>
                  <a:schemeClr val="lt1"/>
                </a:solidFill>
              </a:ln>
              <a:effectLst/>
              <a:sp3d contourW="25400">
                <a:contourClr>
                  <a:schemeClr val="lt1"/>
                </a:contourClr>
              </a:sp3d>
            </c:spPr>
            <c:extLst>
              <c:ext xmlns:c16="http://schemas.microsoft.com/office/drawing/2014/chart" uri="{C3380CC4-5D6E-409C-BE32-E72D297353CC}">
                <c16:uniqueId val="{00000007-C163-4FFD-A2BD-0C74695B836B}"/>
              </c:ext>
            </c:extLst>
          </c:dPt>
          <c:dPt>
            <c:idx val="4"/>
            <c:bubble3D val="0"/>
            <c:spPr>
              <a:solidFill>
                <a:schemeClr val="tx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C163-4FFD-A2BD-0C74695B836B}"/>
              </c:ext>
            </c:extLst>
          </c:dPt>
          <c:dPt>
            <c:idx val="5"/>
            <c:bubble3D val="0"/>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C163-4FFD-A2BD-0C74695B836B}"/>
              </c:ext>
            </c:extLst>
          </c:dPt>
          <c:dPt>
            <c:idx val="6"/>
            <c:bubble3D val="0"/>
            <c:spPr>
              <a:solidFill>
                <a:schemeClr val="accent3">
                  <a:lumMod val="20000"/>
                  <a:lumOff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C163-4FFD-A2BD-0C74695B836B}"/>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C163-4FFD-A2BD-0C74695B836B}"/>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C163-4FFD-A2BD-0C74695B836B}"/>
              </c:ext>
            </c:extLst>
          </c:dPt>
          <c:dLbls>
            <c:dLbl>
              <c:idx val="0"/>
              <c:layout>
                <c:manualLayout>
                  <c:x val="-1.8592206300392957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163-4FFD-A2BD-0C74695B836B}"/>
                </c:ext>
              </c:extLst>
            </c:dLbl>
            <c:dLbl>
              <c:idx val="1"/>
              <c:layout>
                <c:manualLayout>
                  <c:x val="-1.6348663351950142E-2"/>
                  <c:y val="-2.532124459898600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163-4FFD-A2BD-0C74695B836B}"/>
                </c:ext>
              </c:extLst>
            </c:dLbl>
            <c:dLbl>
              <c:idx val="5"/>
              <c:layout>
                <c:manualLayout>
                  <c:x val="-0.11560307204686446"/>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163-4FFD-A2BD-0C74695B836B}"/>
                </c:ext>
              </c:extLst>
            </c:dLbl>
            <c:dLbl>
              <c:idx val="6"/>
              <c:layout>
                <c:manualLayout>
                  <c:x val="-1.3786407287899425E-2"/>
                  <c:y val="3.713450241386727E-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163-4FFD-A2BD-0C74695B836B}"/>
                </c:ext>
              </c:extLst>
            </c:dLbl>
            <c:dLbl>
              <c:idx val="7"/>
              <c:layout>
                <c:manualLayout>
                  <c:x val="4.1847858094455306E-4"/>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C163-4FFD-A2BD-0C74695B836B}"/>
                </c:ext>
              </c:extLst>
            </c:dLbl>
            <c:dLbl>
              <c:idx val="8"/>
              <c:layout>
                <c:manualLayout>
                  <c:x val="4.7904587312642905E-3"/>
                  <c:y val="0"/>
                </c:manualLayout>
              </c:layout>
              <c:spPr>
                <a:noFill/>
                <a:ln>
                  <a:noFill/>
                </a:ln>
                <a:effectLst/>
              </c:spPr>
              <c:txPr>
                <a:bodyPr rot="0" spcFirstLastPara="1" vertOverflow="ellipsis" vert="horz" wrap="square" lIns="38100" tIns="19050" rIns="38100" bIns="19050" anchor="ctr" anchorCtr="0">
                  <a:spAutoFit/>
                </a:bodyPr>
                <a:lstStyle/>
                <a:p>
                  <a:pPr algn="ctr">
                    <a:defRPr sz="1197" b="1" i="0" u="none" strike="noStrike" kern="1200" baseline="0">
                      <a:solidFill>
                        <a:schemeClr val="tx1">
                          <a:lumMod val="75000"/>
                          <a:lumOff val="25000"/>
                        </a:schemeClr>
                      </a:solidFill>
                      <a:latin typeface="+mn-lt"/>
                      <a:ea typeface="+mn-ea"/>
                      <a:cs typeface="+mn-cs"/>
                    </a:defRPr>
                  </a:pPr>
                  <a:endParaRPr lang="es-CO"/>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C163-4FFD-A2BD-0C74695B836B}"/>
                </c:ext>
              </c:extLst>
            </c:dLbl>
            <c:spPr>
              <a:noFill/>
              <a:ln>
                <a:noFill/>
              </a:ln>
              <a:effectLst/>
            </c:spPr>
            <c:txPr>
              <a:bodyPr rot="0" spcFirstLastPara="1" vertOverflow="ellipsis" vert="horz" wrap="square" lIns="38100" tIns="19050" rIns="38100" bIns="19050" anchor="ctr" anchorCtr="0">
                <a:spAutoFit/>
              </a:bodyPr>
              <a:lstStyle/>
              <a:p>
                <a:pPr algn="r">
                  <a:defRPr sz="1197"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Hoja4!$A$4:$A$13</c:f>
              <c:strCache>
                <c:ptCount val="9"/>
                <c:pt idx="0">
                  <c:v>Yukpa</c:v>
                </c:pt>
                <c:pt idx="1">
                  <c:v>Wiwa</c:v>
                </c:pt>
                <c:pt idx="2">
                  <c:v>Sin etnia </c:v>
                </c:pt>
                <c:pt idx="3">
                  <c:v>Arhuaco</c:v>
                </c:pt>
                <c:pt idx="4">
                  <c:v>Wayuu</c:v>
                </c:pt>
                <c:pt idx="5">
                  <c:v>Kogui</c:v>
                </c:pt>
                <c:pt idx="6">
                  <c:v>Kankuama</c:v>
                </c:pt>
                <c:pt idx="7">
                  <c:v>Zenu</c:v>
                </c:pt>
                <c:pt idx="8">
                  <c:v>Inga</c:v>
                </c:pt>
              </c:strCache>
            </c:strRef>
          </c:cat>
          <c:val>
            <c:numRef>
              <c:f>Hoja4!$B$4:$B$13</c:f>
              <c:numCache>
                <c:formatCode>General</c:formatCode>
                <c:ptCount val="9"/>
                <c:pt idx="0">
                  <c:v>26746</c:v>
                </c:pt>
                <c:pt idx="1">
                  <c:v>39308</c:v>
                </c:pt>
                <c:pt idx="2">
                  <c:v>95339</c:v>
                </c:pt>
                <c:pt idx="3">
                  <c:v>29882</c:v>
                </c:pt>
                <c:pt idx="4">
                  <c:v>127196</c:v>
                </c:pt>
                <c:pt idx="5">
                  <c:v>8304</c:v>
                </c:pt>
                <c:pt idx="6">
                  <c:v>4810</c:v>
                </c:pt>
                <c:pt idx="7">
                  <c:v>13355</c:v>
                </c:pt>
                <c:pt idx="8">
                  <c:v>124</c:v>
                </c:pt>
              </c:numCache>
            </c:numRef>
          </c:val>
          <c:extLst>
            <c:ext xmlns:c16="http://schemas.microsoft.com/office/drawing/2014/chart" uri="{C3380CC4-5D6E-409C-BE32-E72D297353CC}">
              <c16:uniqueId val="{00000012-C163-4FFD-A2BD-0C74695B836B}"/>
            </c:ext>
          </c:extLst>
        </c:ser>
        <c:ser>
          <c:idx val="1"/>
          <c:order val="1"/>
          <c:tx>
            <c:strRef>
              <c:f>Hoja4!$C$3</c:f>
              <c:strCache>
                <c:ptCount val="1"/>
                <c:pt idx="0">
                  <c:v>Cuenta de PUEBLO_INDIGENA2</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14-C163-4FFD-A2BD-0C74695B836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16-C163-4FFD-A2BD-0C74695B836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18-C163-4FFD-A2BD-0C74695B836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A-C163-4FFD-A2BD-0C74695B836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1C-C163-4FFD-A2BD-0C74695B836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1E-C163-4FFD-A2BD-0C74695B836B}"/>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0-C163-4FFD-A2BD-0C74695B836B}"/>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2-C163-4FFD-A2BD-0C74695B836B}"/>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4-C163-4FFD-A2BD-0C74695B836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Hoja4!$A$4:$A$13</c:f>
              <c:strCache>
                <c:ptCount val="9"/>
                <c:pt idx="0">
                  <c:v>Yukpa</c:v>
                </c:pt>
                <c:pt idx="1">
                  <c:v>Wiwa</c:v>
                </c:pt>
                <c:pt idx="2">
                  <c:v>Sin etnia </c:v>
                </c:pt>
                <c:pt idx="3">
                  <c:v>Arhuaco</c:v>
                </c:pt>
                <c:pt idx="4">
                  <c:v>Wayuu</c:v>
                </c:pt>
                <c:pt idx="5">
                  <c:v>Kogui</c:v>
                </c:pt>
                <c:pt idx="6">
                  <c:v>Kankuama</c:v>
                </c:pt>
                <c:pt idx="7">
                  <c:v>Zenu</c:v>
                </c:pt>
                <c:pt idx="8">
                  <c:v>Inga</c:v>
                </c:pt>
              </c:strCache>
            </c:strRef>
          </c:cat>
          <c:val>
            <c:numRef>
              <c:f>Hoja4!$C$4:$C$13</c:f>
              <c:numCache>
                <c:formatCode>0%</c:formatCode>
                <c:ptCount val="9"/>
                <c:pt idx="0">
                  <c:v>7.7510258966452597E-2</c:v>
                </c:pt>
                <c:pt idx="1">
                  <c:v>0.11391509980757193</c:v>
                </c:pt>
                <c:pt idx="2">
                  <c:v>0.2762936730577516</c:v>
                </c:pt>
                <c:pt idx="3">
                  <c:v>8.6598428117682522E-2</c:v>
                </c:pt>
                <c:pt idx="4">
                  <c:v>0.36861567709178589</c:v>
                </c:pt>
                <c:pt idx="5">
                  <c:v>2.4065100966777178E-2</c:v>
                </c:pt>
                <c:pt idx="6">
                  <c:v>1.3939443117798437E-2</c:v>
                </c:pt>
                <c:pt idx="7">
                  <c:v>3.8702965247026641E-2</c:v>
                </c:pt>
                <c:pt idx="8">
                  <c:v>3.5935362715322375E-4</c:v>
                </c:pt>
              </c:numCache>
            </c:numRef>
          </c:val>
          <c:extLst>
            <c:ext xmlns:c16="http://schemas.microsoft.com/office/drawing/2014/chart" uri="{C3380CC4-5D6E-409C-BE32-E72D297353CC}">
              <c16:uniqueId val="{00000025-C163-4FFD-A2BD-0C74695B836B}"/>
            </c:ext>
          </c:extLst>
        </c:ser>
        <c:dLbls>
          <c:dLblPos val="outEnd"/>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84979890822253035"/>
          <c:y val="0.15004856146171369"/>
          <c:w val="0.14202676010149473"/>
          <c:h val="0.6239388940547662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1" i="0" u="none" strike="noStrike" kern="1200" cap="none" spc="20" baseline="0">
                <a:solidFill>
                  <a:schemeClr val="tx1">
                    <a:lumMod val="50000"/>
                    <a:lumOff val="50000"/>
                  </a:schemeClr>
                </a:solidFill>
                <a:latin typeface="+mn-lt"/>
                <a:ea typeface="+mn-ea"/>
                <a:cs typeface="+mn-cs"/>
              </a:defRPr>
            </a:pPr>
            <a:r>
              <a:rPr lang="es-CO" b="1" dirty="0"/>
              <a:t>ANALISIS DE SATISFACCIÓN POR</a:t>
            </a:r>
          </a:p>
          <a:p>
            <a:pPr>
              <a:defRPr b="1"/>
            </a:pPr>
            <a:r>
              <a:rPr lang="es-CO" b="1" dirty="0"/>
              <a:t>DEPARTAMENTO</a:t>
            </a:r>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chemeClr val="tx1">
                  <a:lumMod val="50000"/>
                  <a:lumOff val="50000"/>
                </a:schemeClr>
              </a:solidFill>
              <a:latin typeface="+mn-lt"/>
              <a:ea typeface="+mn-ea"/>
              <a:cs typeface="+mn-cs"/>
            </a:defRPr>
          </a:pPr>
          <a:endParaRPr lang="es-CO"/>
        </a:p>
      </c:txPr>
    </c:title>
    <c:autoTitleDeleted val="0"/>
    <c:plotArea>
      <c:layout/>
      <c:barChart>
        <c:barDir val="col"/>
        <c:grouping val="clustered"/>
        <c:varyColors val="0"/>
        <c:ser>
          <c:idx val="0"/>
          <c:order val="0"/>
          <c:spPr>
            <a:solidFill>
              <a:schemeClr val="accent1"/>
            </a:solidFill>
            <a:ln w="9525" cap="flat" cmpd="sng" algn="ctr">
              <a:noFill/>
              <a:round/>
            </a:ln>
            <a:effectLst/>
          </c:spPr>
          <c:invertIfNegative val="0"/>
          <c:dPt>
            <c:idx val="0"/>
            <c:invertIfNegative val="0"/>
            <c:bubble3D val="0"/>
            <c:spPr>
              <a:solidFill>
                <a:srgbClr val="C7BCA1"/>
              </a:solidFill>
              <a:ln w="9525" cap="flat" cmpd="sng" algn="ctr">
                <a:noFill/>
                <a:round/>
              </a:ln>
              <a:effectLst/>
            </c:spPr>
            <c:extLst>
              <c:ext xmlns:c16="http://schemas.microsoft.com/office/drawing/2014/chart" uri="{C3380CC4-5D6E-409C-BE32-E72D297353CC}">
                <c16:uniqueId val="{00000001-300C-4051-9F36-5BB6AD5BF64E}"/>
              </c:ext>
            </c:extLst>
          </c:dPt>
          <c:dPt>
            <c:idx val="1"/>
            <c:invertIfNegative val="0"/>
            <c:bubble3D val="0"/>
            <c:spPr>
              <a:solidFill>
                <a:schemeClr val="accent1"/>
              </a:solidFill>
              <a:ln w="9525" cap="flat" cmpd="sng" algn="ctr">
                <a:noFill/>
                <a:round/>
              </a:ln>
              <a:effectLst/>
            </c:spPr>
            <c:extLst>
              <c:ext xmlns:c16="http://schemas.microsoft.com/office/drawing/2014/chart" uri="{C3380CC4-5D6E-409C-BE32-E72D297353CC}">
                <c16:uniqueId val="{00000003-300C-4051-9F36-5BB6AD5BF64E}"/>
              </c:ext>
            </c:extLst>
          </c:dPt>
          <c:dPt>
            <c:idx val="2"/>
            <c:invertIfNegative val="0"/>
            <c:bubble3D val="0"/>
            <c:spPr>
              <a:solidFill>
                <a:schemeClr val="accent2"/>
              </a:solidFill>
              <a:ln w="9525" cap="flat" cmpd="sng" algn="ctr">
                <a:noFill/>
                <a:round/>
              </a:ln>
              <a:effectLst/>
            </c:spPr>
            <c:extLst>
              <c:ext xmlns:c16="http://schemas.microsoft.com/office/drawing/2014/chart" uri="{C3380CC4-5D6E-409C-BE32-E72D297353CC}">
                <c16:uniqueId val="{00000005-300C-4051-9F36-5BB6AD5BF64E}"/>
              </c:ext>
            </c:extLst>
          </c:dPt>
          <c:dLbls>
            <c:dLbl>
              <c:idx val="0"/>
              <c:tx>
                <c:rich>
                  <a:bodyPr/>
                  <a:lstStyle/>
                  <a:p>
                    <a:fld id="{D6C9DF89-09D6-4C1D-8648-94715A0CD80C}" type="VALUE">
                      <a:rPr lang="en-US" smtClean="0"/>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00C-4051-9F36-5BB6AD5BF64E}"/>
                </c:ext>
              </c:extLst>
            </c:dLbl>
            <c:dLbl>
              <c:idx val="1"/>
              <c:tx>
                <c:rich>
                  <a:bodyPr/>
                  <a:lstStyle/>
                  <a:p>
                    <a:fld id="{E4A08035-230A-4CB5-8D33-79B545963098}" type="VALUE">
                      <a:rPr lang="en-US" smtClean="0"/>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00C-4051-9F36-5BB6AD5BF64E}"/>
                </c:ext>
              </c:extLst>
            </c:dLbl>
            <c:dLbl>
              <c:idx val="2"/>
              <c:tx>
                <c:rich>
                  <a:bodyPr/>
                  <a:lstStyle/>
                  <a:p>
                    <a:fld id="{35CEA832-1611-4754-A67E-AA6883FC0B8C}" type="VALUE">
                      <a:rPr lang="en-US" smtClean="0"/>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00C-4051-9F36-5BB6AD5BF64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Hoja1!$D$6:$D$8</c:f>
              <c:strCache>
                <c:ptCount val="3"/>
                <c:pt idx="0">
                  <c:v>GUAJIRA</c:v>
                </c:pt>
                <c:pt idx="1">
                  <c:v>CESAR</c:v>
                </c:pt>
                <c:pt idx="2">
                  <c:v>MAGDALENA</c:v>
                </c:pt>
              </c:strCache>
            </c:strRef>
          </c:cat>
          <c:val>
            <c:numRef>
              <c:f>Hoja1!$E$6:$E$8</c:f>
              <c:numCache>
                <c:formatCode>General</c:formatCode>
                <c:ptCount val="3"/>
                <c:pt idx="0">
                  <c:v>92.5</c:v>
                </c:pt>
                <c:pt idx="1">
                  <c:v>93.7</c:v>
                </c:pt>
                <c:pt idx="2">
                  <c:v>93.7</c:v>
                </c:pt>
              </c:numCache>
            </c:numRef>
          </c:val>
          <c:extLst>
            <c:ext xmlns:c16="http://schemas.microsoft.com/office/drawing/2014/chart" uri="{C3380CC4-5D6E-409C-BE32-E72D297353CC}">
              <c16:uniqueId val="{00000006-300C-4051-9F36-5BB6AD5BF64E}"/>
            </c:ext>
          </c:extLst>
        </c:ser>
        <c:dLbls>
          <c:showLegendKey val="0"/>
          <c:showVal val="0"/>
          <c:showCatName val="0"/>
          <c:showSerName val="0"/>
          <c:showPercent val="0"/>
          <c:showBubbleSize val="0"/>
        </c:dLbls>
        <c:gapWidth val="100"/>
        <c:overlap val="-24"/>
        <c:axId val="1705631359"/>
        <c:axId val="1705633279"/>
      </c:barChart>
      <c:catAx>
        <c:axId val="1705631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CO"/>
          </a:p>
        </c:txPr>
        <c:crossAx val="1705633279"/>
        <c:crosses val="autoZero"/>
        <c:auto val="1"/>
        <c:lblAlgn val="ctr"/>
        <c:lblOffset val="100"/>
        <c:noMultiLvlLbl val="0"/>
      </c:catAx>
      <c:valAx>
        <c:axId val="1705633279"/>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CO"/>
          </a:p>
        </c:txPr>
        <c:crossAx val="1705631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7826289739827431E-3"/>
          <c:y val="0.11900916401877179"/>
          <c:w val="0.98241222836097408"/>
          <c:h val="0.62890606389126857"/>
        </c:manualLayout>
      </c:layout>
      <c:barChart>
        <c:barDir val="col"/>
        <c:grouping val="clustered"/>
        <c:varyColors val="0"/>
        <c:ser>
          <c:idx val="0"/>
          <c:order val="0"/>
          <c:tx>
            <c:strRef>
              <c:f>Hoja1!$B$1</c:f>
              <c:strCache>
                <c:ptCount val="1"/>
                <c:pt idx="0">
                  <c:v>ANTES </c:v>
                </c:pt>
              </c:strCache>
            </c:strRef>
          </c:tx>
          <c:spPr>
            <a:solidFill>
              <a:srgbClr val="C7BCA1"/>
            </a:solidFill>
            <a:ln>
              <a:noFill/>
            </a:ln>
            <a:effectLst/>
          </c:spPr>
          <c:invertIfNegative val="0"/>
          <c:dLbls>
            <c:spPr>
              <a:noFill/>
              <a:ln>
                <a:noFill/>
              </a:ln>
              <a:effectLst/>
            </c:spPr>
            <c:txPr>
              <a:bodyPr rot="0" spcFirstLastPara="1" vertOverflow="ellipsis" vert="horz" wrap="square" anchor="ctr" anchorCtr="1"/>
              <a:lstStyle/>
              <a:p>
                <a:pPr>
                  <a:defRPr lang="es-CO" sz="1197" b="1" i="0" u="none" strike="noStrike" kern="1200" baseline="0" noProof="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SANTA MARTA </c:v>
                </c:pt>
                <c:pt idx="1">
                  <c:v>URIBIA </c:v>
                </c:pt>
                <c:pt idx="2">
                  <c:v>MANAURE </c:v>
                </c:pt>
                <c:pt idx="3">
                  <c:v>ARACATACA </c:v>
                </c:pt>
                <c:pt idx="4">
                  <c:v>CIENAGA </c:v>
                </c:pt>
              </c:strCache>
            </c:strRef>
          </c:cat>
          <c:val>
            <c:numRef>
              <c:f>Hoja1!$B$2:$B$6</c:f>
              <c:numCache>
                <c:formatCode>0%</c:formatCode>
                <c:ptCount val="5"/>
                <c:pt idx="0">
                  <c:v>0.2</c:v>
                </c:pt>
                <c:pt idx="1">
                  <c:v>0.4</c:v>
                </c:pt>
                <c:pt idx="2">
                  <c:v>0.5</c:v>
                </c:pt>
                <c:pt idx="3">
                  <c:v>0.25</c:v>
                </c:pt>
                <c:pt idx="4">
                  <c:v>0.3</c:v>
                </c:pt>
              </c:numCache>
            </c:numRef>
          </c:val>
          <c:extLst>
            <c:ext xmlns:c16="http://schemas.microsoft.com/office/drawing/2014/chart" uri="{C3380CC4-5D6E-409C-BE32-E72D297353CC}">
              <c16:uniqueId val="{00000000-C615-4345-BEC9-FFCA444FDA68}"/>
            </c:ext>
          </c:extLst>
        </c:ser>
        <c:ser>
          <c:idx val="1"/>
          <c:order val="1"/>
          <c:tx>
            <c:strRef>
              <c:f>Hoja1!$C$1</c:f>
              <c:strCache>
                <c:ptCount val="1"/>
                <c:pt idx="0">
                  <c:v>DESPUÉS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es-CO" sz="1197" b="1" i="0" u="none" strike="noStrike" kern="1200" baseline="0" noProof="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SANTA MARTA </c:v>
                </c:pt>
                <c:pt idx="1">
                  <c:v>URIBIA </c:v>
                </c:pt>
                <c:pt idx="2">
                  <c:v>MANAURE </c:v>
                </c:pt>
                <c:pt idx="3">
                  <c:v>ARACATACA </c:v>
                </c:pt>
                <c:pt idx="4">
                  <c:v>CIENAGA </c:v>
                </c:pt>
              </c:strCache>
            </c:strRef>
          </c:cat>
          <c:val>
            <c:numRef>
              <c:f>Hoja1!$C$2:$C$6</c:f>
              <c:numCache>
                <c:formatCode>0%</c:formatCode>
                <c:ptCount val="5"/>
                <c:pt idx="0">
                  <c:v>0.9</c:v>
                </c:pt>
                <c:pt idx="1">
                  <c:v>1</c:v>
                </c:pt>
                <c:pt idx="2">
                  <c:v>1</c:v>
                </c:pt>
                <c:pt idx="3">
                  <c:v>0.9</c:v>
                </c:pt>
                <c:pt idx="4">
                  <c:v>0.9</c:v>
                </c:pt>
              </c:numCache>
            </c:numRef>
          </c:val>
          <c:extLst>
            <c:ext xmlns:c16="http://schemas.microsoft.com/office/drawing/2014/chart" uri="{C3380CC4-5D6E-409C-BE32-E72D297353CC}">
              <c16:uniqueId val="{00000001-C615-4345-BEC9-FFCA444FDA68}"/>
            </c:ext>
          </c:extLst>
        </c:ser>
        <c:dLbls>
          <c:dLblPos val="outEnd"/>
          <c:showLegendKey val="0"/>
          <c:showVal val="1"/>
          <c:showCatName val="0"/>
          <c:showSerName val="0"/>
          <c:showPercent val="0"/>
          <c:showBubbleSize val="0"/>
        </c:dLbls>
        <c:gapWidth val="219"/>
        <c:axId val="1775290591"/>
        <c:axId val="1775278111"/>
      </c:barChart>
      <c:catAx>
        <c:axId val="177529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CO" sz="1197" b="1" i="0" u="none" strike="noStrike" kern="1200" baseline="0" noProof="0">
                <a:solidFill>
                  <a:schemeClr val="tx1">
                    <a:lumMod val="65000"/>
                    <a:lumOff val="35000"/>
                  </a:schemeClr>
                </a:solidFill>
                <a:latin typeface="+mn-lt"/>
                <a:ea typeface="+mn-ea"/>
                <a:cs typeface="+mn-cs"/>
              </a:defRPr>
            </a:pPr>
            <a:endParaRPr lang="es-CO"/>
          </a:p>
        </c:txPr>
        <c:crossAx val="1775278111"/>
        <c:crosses val="autoZero"/>
        <c:auto val="1"/>
        <c:lblAlgn val="ctr"/>
        <c:lblOffset val="100"/>
        <c:noMultiLvlLbl val="0"/>
      </c:catAx>
      <c:valAx>
        <c:axId val="1775278111"/>
        <c:scaling>
          <c:orientation val="minMax"/>
        </c:scaling>
        <c:delete val="1"/>
        <c:axPos val="l"/>
        <c:numFmt formatCode="0%" sourceLinked="1"/>
        <c:majorTickMark val="none"/>
        <c:minorTickMark val="none"/>
        <c:tickLblPos val="nextTo"/>
        <c:crossAx val="1775290591"/>
        <c:crosses val="autoZero"/>
        <c:crossBetween val="between"/>
      </c:valAx>
      <c:spPr>
        <a:noFill/>
        <a:ln>
          <a:noFill/>
        </a:ln>
        <a:effectLst/>
      </c:spPr>
    </c:plotArea>
    <c:legend>
      <c:legendPos val="b"/>
      <c:layout>
        <c:manualLayout>
          <c:xMode val="edge"/>
          <c:yMode val="edge"/>
          <c:x val="0.3900240852246411"/>
          <c:y val="0.89276542730214903"/>
          <c:w val="0.21995182955071793"/>
          <c:h val="0.10723457269785078"/>
        </c:manualLayout>
      </c:layout>
      <c:overlay val="0"/>
      <c:spPr>
        <a:noFill/>
        <a:ln>
          <a:noFill/>
        </a:ln>
        <a:effectLst/>
      </c:spPr>
      <c:txPr>
        <a:bodyPr rot="0" spcFirstLastPara="1" vertOverflow="ellipsis" vert="horz" wrap="square" anchor="ctr" anchorCtr="1"/>
        <a:lstStyle/>
        <a:p>
          <a:pPr>
            <a:defRPr lang="es-CO" sz="1197" b="0" i="0" u="none" strike="noStrike" kern="1200" baseline="0" noProof="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s-CO" noProof="0"/>
      </a:pPr>
      <a:endParaRPr lang="es-CO"/>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CO" sz="1600" b="1" dirty="0"/>
              <a:t>SITUACION FINANCIERA 2023 - 2022</a:t>
            </a:r>
          </a:p>
        </c:rich>
      </c:tx>
      <c:layout>
        <c:manualLayout>
          <c:xMode val="edge"/>
          <c:yMode val="edge"/>
          <c:x val="0.244288681096705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4516917796978127"/>
          <c:y val="0.19094072982165464"/>
          <c:w val="0.83372382659855371"/>
          <c:h val="0.62337291570869702"/>
        </c:manualLayout>
      </c:layout>
      <c:barChart>
        <c:barDir val="col"/>
        <c:grouping val="clustered"/>
        <c:varyColors val="0"/>
        <c:ser>
          <c:idx val="0"/>
          <c:order val="0"/>
          <c:tx>
            <c:strRef>
              <c:f>'Anexos Rend Cuentas 2023'!$B$1</c:f>
              <c:strCache>
                <c:ptCount val="1"/>
                <c:pt idx="0">
                  <c:v>2023</c:v>
                </c:pt>
              </c:strCache>
            </c:strRef>
          </c:tx>
          <c:spPr>
            <a:solidFill>
              <a:srgbClr val="C7BCA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'Anexos Rend Cuentas 2023'!$A$2:$A$4</c:f>
              <c:strCache>
                <c:ptCount val="3"/>
                <c:pt idx="0">
                  <c:v>ACTIVOS</c:v>
                </c:pt>
                <c:pt idx="1">
                  <c:v>PASIVOS</c:v>
                </c:pt>
                <c:pt idx="2">
                  <c:v>PATRIMONIO</c:v>
                </c:pt>
              </c:strCache>
            </c:strRef>
          </c:cat>
          <c:val>
            <c:numRef>
              <c:f>'Anexos Rend Cuentas 2023'!$B$2:$B$4</c:f>
              <c:numCache>
                <c:formatCode>#,##0</c:formatCode>
                <c:ptCount val="3"/>
                <c:pt idx="0">
                  <c:v>112760002</c:v>
                </c:pt>
                <c:pt idx="1">
                  <c:v>258245307</c:v>
                </c:pt>
                <c:pt idx="2">
                  <c:v>-145485305</c:v>
                </c:pt>
              </c:numCache>
            </c:numRef>
          </c:val>
          <c:extLst>
            <c:ext xmlns:c16="http://schemas.microsoft.com/office/drawing/2014/chart" uri="{C3380CC4-5D6E-409C-BE32-E72D297353CC}">
              <c16:uniqueId val="{00000000-AB9F-4B1C-BDCA-E4D5FA38B323}"/>
            </c:ext>
          </c:extLst>
        </c:ser>
        <c:ser>
          <c:idx val="1"/>
          <c:order val="1"/>
          <c:tx>
            <c:strRef>
              <c:f>'Anexos Rend Cuentas 2023'!$C$1</c:f>
              <c:strCache>
                <c:ptCount val="1"/>
                <c:pt idx="0">
                  <c:v>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'Anexos Rend Cuentas 2023'!$A$2:$A$4</c:f>
              <c:strCache>
                <c:ptCount val="3"/>
                <c:pt idx="0">
                  <c:v>ACTIVOS</c:v>
                </c:pt>
                <c:pt idx="1">
                  <c:v>PASIVOS</c:v>
                </c:pt>
                <c:pt idx="2">
                  <c:v>PATRIMONIO</c:v>
                </c:pt>
              </c:strCache>
            </c:strRef>
          </c:cat>
          <c:val>
            <c:numRef>
              <c:f>'Anexos Rend Cuentas 2023'!$C$2:$C$4</c:f>
              <c:numCache>
                <c:formatCode>#,##0</c:formatCode>
                <c:ptCount val="3"/>
                <c:pt idx="0">
                  <c:v>120163523</c:v>
                </c:pt>
                <c:pt idx="1">
                  <c:v>111729009</c:v>
                </c:pt>
                <c:pt idx="2">
                  <c:v>8434514</c:v>
                </c:pt>
              </c:numCache>
            </c:numRef>
          </c:val>
          <c:extLst>
            <c:ext xmlns:c16="http://schemas.microsoft.com/office/drawing/2014/chart" uri="{C3380CC4-5D6E-409C-BE32-E72D297353CC}">
              <c16:uniqueId val="{00000002-AB9F-4B1C-BDCA-E4D5FA38B323}"/>
            </c:ext>
          </c:extLst>
        </c:ser>
        <c:dLbls>
          <c:dLblPos val="outEnd"/>
          <c:showLegendKey val="0"/>
          <c:showVal val="1"/>
          <c:showCatName val="0"/>
          <c:showSerName val="0"/>
          <c:showPercent val="0"/>
          <c:showBubbleSize val="0"/>
        </c:dLbls>
        <c:gapWidth val="219"/>
        <c:overlap val="-27"/>
        <c:axId val="1052250368"/>
        <c:axId val="1052255360"/>
      </c:barChart>
      <c:catAx>
        <c:axId val="105225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1052255360"/>
        <c:crosses val="autoZero"/>
        <c:auto val="1"/>
        <c:lblAlgn val="ctr"/>
        <c:lblOffset val="100"/>
        <c:noMultiLvlLbl val="0"/>
      </c:catAx>
      <c:valAx>
        <c:axId val="1052255360"/>
        <c:scaling>
          <c:orientation val="minMax"/>
        </c:scaling>
        <c:delete val="0"/>
        <c:axPos val="l"/>
        <c:numFmt formatCode="#,##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052250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s-CO" sz="1600" b="1" dirty="0"/>
              <a:t>RESULTADOS INTEGRALES 2023 - 2022</a:t>
            </a:r>
          </a:p>
        </c:rich>
      </c:tx>
      <c:layout>
        <c:manualLayout>
          <c:xMode val="edge"/>
          <c:yMode val="edge"/>
          <c:x val="0.21978743269739504"/>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4488918631614514"/>
          <c:y val="0.13892473118279572"/>
          <c:w val="0.83422308713288629"/>
          <c:h val="0.71298096535587008"/>
        </c:manualLayout>
      </c:layout>
      <c:barChart>
        <c:barDir val="col"/>
        <c:grouping val="clustered"/>
        <c:varyColors val="0"/>
        <c:ser>
          <c:idx val="0"/>
          <c:order val="0"/>
          <c:tx>
            <c:strRef>
              <c:f>'Anexos Rend Cuentas 2023'!$B$6</c:f>
              <c:strCache>
                <c:ptCount val="1"/>
                <c:pt idx="0">
                  <c:v>2023</c:v>
                </c:pt>
              </c:strCache>
            </c:strRef>
          </c:tx>
          <c:spPr>
            <a:solidFill>
              <a:srgbClr val="C7BCA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'Anexos Rend Cuentas 2023'!$A$7:$A$10</c:f>
              <c:strCache>
                <c:ptCount val="4"/>
                <c:pt idx="0">
                  <c:v>INGRESOS</c:v>
                </c:pt>
                <c:pt idx="1">
                  <c:v>GASTOS</c:v>
                </c:pt>
                <c:pt idx="2">
                  <c:v>COSTO DE VENTA Y OPERACIÓN</c:v>
                </c:pt>
                <c:pt idx="3">
                  <c:v>PERDIDA OPERACIONAL</c:v>
                </c:pt>
              </c:strCache>
            </c:strRef>
          </c:cat>
          <c:val>
            <c:numRef>
              <c:f>'Anexos Rend Cuentas 2023'!$B$7:$B$10</c:f>
              <c:numCache>
                <c:formatCode>#,##0</c:formatCode>
                <c:ptCount val="4"/>
                <c:pt idx="0">
                  <c:v>337140359</c:v>
                </c:pt>
                <c:pt idx="1">
                  <c:v>28036860</c:v>
                </c:pt>
                <c:pt idx="2">
                  <c:v>464800349</c:v>
                </c:pt>
                <c:pt idx="3">
                  <c:v>-155696850</c:v>
                </c:pt>
              </c:numCache>
            </c:numRef>
          </c:val>
          <c:extLst>
            <c:ext xmlns:c16="http://schemas.microsoft.com/office/drawing/2014/chart" uri="{C3380CC4-5D6E-409C-BE32-E72D297353CC}">
              <c16:uniqueId val="{00000000-83A2-49E1-858F-6453BFCD289D}"/>
            </c:ext>
          </c:extLst>
        </c:ser>
        <c:ser>
          <c:idx val="1"/>
          <c:order val="1"/>
          <c:tx>
            <c:strRef>
              <c:f>'Anexos Rend Cuentas 2023'!$C$6</c:f>
              <c:strCache>
                <c:ptCount val="1"/>
                <c:pt idx="0">
                  <c:v>2022</c:v>
                </c:pt>
              </c:strCache>
            </c:strRef>
          </c:tx>
          <c:spPr>
            <a:solidFill>
              <a:schemeClr val="accent2"/>
            </a:solidFill>
            <a:ln>
              <a:noFill/>
            </a:ln>
            <a:effectLst/>
          </c:spPr>
          <c:invertIfNegative val="0"/>
          <c:dLbls>
            <c:dLbl>
              <c:idx val="0"/>
              <c:layout>
                <c:manualLayout>
                  <c:x val="4.7430830039525654E-2"/>
                  <c:y val="1.11310066899979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A2-49E1-858F-6453BFCD289D}"/>
                </c:ext>
              </c:extLst>
            </c:dLbl>
            <c:dLbl>
              <c:idx val="1"/>
              <c:layout>
                <c:manualLayout>
                  <c:x val="3.1620553359683792E-2"/>
                  <c:y val="-3.710335563332584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A2-49E1-858F-6453BFCD289D}"/>
                </c:ext>
              </c:extLst>
            </c:dLbl>
            <c:dLbl>
              <c:idx val="2"/>
              <c:layout>
                <c:manualLayout>
                  <c:x val="2.5691699604743084E-2"/>
                  <c:y val="-3.401101643238521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A2-49E1-858F-6453BFCD289D}"/>
                </c:ext>
              </c:extLst>
            </c:dLbl>
            <c:dLbl>
              <c:idx val="3"/>
              <c:layout>
                <c:manualLayout>
                  <c:x val="1.9762845849800922E-3"/>
                  <c:y val="0.1224410735899776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A2-49E1-858F-6453BFCD289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'Anexos Rend Cuentas 2023'!$A$7:$A$10</c:f>
              <c:strCache>
                <c:ptCount val="4"/>
                <c:pt idx="0">
                  <c:v>INGRESOS</c:v>
                </c:pt>
                <c:pt idx="1">
                  <c:v>GASTOS</c:v>
                </c:pt>
                <c:pt idx="2">
                  <c:v>COSTO DE VENTA Y OPERACIÓN</c:v>
                </c:pt>
                <c:pt idx="3">
                  <c:v>PERDIDA OPERACIONAL</c:v>
                </c:pt>
              </c:strCache>
            </c:strRef>
          </c:cat>
          <c:val>
            <c:numRef>
              <c:f>'Anexos Rend Cuentas 2023'!$C$7:$C$10</c:f>
              <c:numCache>
                <c:formatCode>#,##0</c:formatCode>
                <c:ptCount val="4"/>
                <c:pt idx="0">
                  <c:v>311267385</c:v>
                </c:pt>
                <c:pt idx="1">
                  <c:v>24391466</c:v>
                </c:pt>
                <c:pt idx="2">
                  <c:v>307586176</c:v>
                </c:pt>
                <c:pt idx="3">
                  <c:v>-20710257</c:v>
                </c:pt>
              </c:numCache>
            </c:numRef>
          </c:val>
          <c:extLst>
            <c:ext xmlns:c16="http://schemas.microsoft.com/office/drawing/2014/chart" uri="{C3380CC4-5D6E-409C-BE32-E72D297353CC}">
              <c16:uniqueId val="{00000003-83A2-49E1-858F-6453BFCD289D}"/>
            </c:ext>
          </c:extLst>
        </c:ser>
        <c:dLbls>
          <c:dLblPos val="outEnd"/>
          <c:showLegendKey val="0"/>
          <c:showVal val="1"/>
          <c:showCatName val="0"/>
          <c:showSerName val="0"/>
          <c:showPercent val="0"/>
          <c:showBubbleSize val="0"/>
        </c:dLbls>
        <c:gapWidth val="219"/>
        <c:overlap val="-27"/>
        <c:axId val="1073894032"/>
        <c:axId val="1073897360"/>
      </c:barChart>
      <c:catAx>
        <c:axId val="107389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s-CO"/>
          </a:p>
        </c:txPr>
        <c:crossAx val="1073897360"/>
        <c:crosses val="autoZero"/>
        <c:auto val="1"/>
        <c:lblAlgn val="ctr"/>
        <c:lblOffset val="100"/>
        <c:noMultiLvlLbl val="0"/>
      </c:catAx>
      <c:valAx>
        <c:axId val="1073897360"/>
        <c:scaling>
          <c:orientation val="minMax"/>
        </c:scaling>
        <c:delete val="0"/>
        <c:axPos val="l"/>
        <c:numFmt formatCode="#,##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107389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60" b="1" i="0" u="none" strike="noStrike" kern="1200" spc="0" baseline="0">
                <a:solidFill>
                  <a:schemeClr val="tx1">
                    <a:lumMod val="65000"/>
                    <a:lumOff val="35000"/>
                  </a:schemeClr>
                </a:solidFill>
                <a:latin typeface="+mn-lt"/>
                <a:ea typeface="+mn-ea"/>
                <a:cs typeface="+mn-cs"/>
              </a:defRPr>
            </a:pPr>
            <a:r>
              <a:rPr lang="es-CO" sz="1660" b="1"/>
              <a:t>RESULTADOS OPERACIONALES 2023 - 2022</a:t>
            </a:r>
          </a:p>
        </c:rich>
      </c:tx>
      <c:overlay val="0"/>
      <c:spPr>
        <a:noFill/>
        <a:ln>
          <a:noFill/>
        </a:ln>
        <a:effectLst/>
      </c:spPr>
      <c:txPr>
        <a:bodyPr rot="0" spcFirstLastPara="1" vertOverflow="ellipsis" vert="horz" wrap="square" anchor="ctr" anchorCtr="1"/>
        <a:lstStyle/>
        <a:p>
          <a:pPr>
            <a:defRPr sz="166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'Anexos Rend Cuentas 2023'!$B$13</c:f>
              <c:strCache>
                <c:ptCount val="1"/>
                <c:pt idx="0">
                  <c:v>2023</c:v>
                </c:pt>
              </c:strCache>
            </c:strRef>
          </c:tx>
          <c:spPr>
            <a:solidFill>
              <a:srgbClr val="C7BCA1"/>
            </a:solidFill>
            <a:ln>
              <a:noFill/>
            </a:ln>
            <a:effectLst/>
          </c:spPr>
          <c:invertIfNegative val="0"/>
          <c:dLbls>
            <c:dLbl>
              <c:idx val="1"/>
              <c:layout>
                <c:manualLayout>
                  <c:x val="-3.8255974107137679E-2"/>
                  <c:y val="7.24881293553515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CD8-4E76-BF2C-0290032F3E51}"/>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'Anexos Rend Cuentas 2023'!$A$14:$A$17</c:f>
              <c:strCache>
                <c:ptCount val="4"/>
                <c:pt idx="0">
                  <c:v>INGRESOS</c:v>
                </c:pt>
                <c:pt idx="1">
                  <c:v>GASTOS</c:v>
                </c:pt>
                <c:pt idx="2">
                  <c:v>COSTO DE OPERACIÓN</c:v>
                </c:pt>
                <c:pt idx="3">
                  <c:v>PERDIDA OPERACIONAL</c:v>
                </c:pt>
              </c:strCache>
            </c:strRef>
          </c:cat>
          <c:val>
            <c:numRef>
              <c:f>'Anexos Rend Cuentas 2023'!$B$14:$B$17</c:f>
              <c:numCache>
                <c:formatCode>#,##0</c:formatCode>
                <c:ptCount val="4"/>
                <c:pt idx="0">
                  <c:v>311275702</c:v>
                </c:pt>
                <c:pt idx="1">
                  <c:v>25000897</c:v>
                </c:pt>
                <c:pt idx="2">
                  <c:v>464800349</c:v>
                </c:pt>
                <c:pt idx="3">
                  <c:v>-178525544</c:v>
                </c:pt>
              </c:numCache>
            </c:numRef>
          </c:val>
          <c:extLst>
            <c:ext xmlns:c16="http://schemas.microsoft.com/office/drawing/2014/chart" uri="{C3380CC4-5D6E-409C-BE32-E72D297353CC}">
              <c16:uniqueId val="{00000000-9CD8-4E76-BF2C-0290032F3E51}"/>
            </c:ext>
          </c:extLst>
        </c:ser>
        <c:ser>
          <c:idx val="1"/>
          <c:order val="1"/>
          <c:tx>
            <c:strRef>
              <c:f>'Anexos Rend Cuentas 2023'!$C$13</c:f>
              <c:strCache>
                <c:ptCount val="1"/>
                <c:pt idx="0">
                  <c:v>2022</c:v>
                </c:pt>
              </c:strCache>
            </c:strRef>
          </c:tx>
          <c:spPr>
            <a:solidFill>
              <a:schemeClr val="accent2"/>
            </a:solidFill>
            <a:ln>
              <a:noFill/>
            </a:ln>
            <a:effectLst/>
          </c:spPr>
          <c:invertIfNegative val="0"/>
          <c:dLbls>
            <c:dLbl>
              <c:idx val="0"/>
              <c:layout>
                <c:manualLayout>
                  <c:x val="5.4008434033606077E-2"/>
                  <c:y val="-3.322334215565279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D8-4E76-BF2C-0290032F3E51}"/>
                </c:ext>
              </c:extLst>
            </c:dLbl>
            <c:dLbl>
              <c:idx val="3"/>
              <c:layout>
                <c:manualLayout>
                  <c:x val="-3.7966036839013539E-3"/>
                  <c:y val="0.1213710867732351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CD8-4E76-BF2C-0290032F3E51}"/>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'Anexos Rend Cuentas 2023'!$A$14:$A$17</c:f>
              <c:strCache>
                <c:ptCount val="4"/>
                <c:pt idx="0">
                  <c:v>INGRESOS</c:v>
                </c:pt>
                <c:pt idx="1">
                  <c:v>GASTOS</c:v>
                </c:pt>
                <c:pt idx="2">
                  <c:v>COSTO DE OPERACIÓN</c:v>
                </c:pt>
                <c:pt idx="3">
                  <c:v>PERDIDA OPERACIONAL</c:v>
                </c:pt>
              </c:strCache>
            </c:strRef>
          </c:cat>
          <c:val>
            <c:numRef>
              <c:f>'Anexos Rend Cuentas 2023'!$C$14:$C$17</c:f>
              <c:numCache>
                <c:formatCode>#,##0</c:formatCode>
                <c:ptCount val="4"/>
                <c:pt idx="0">
                  <c:v>282604095</c:v>
                </c:pt>
                <c:pt idx="1">
                  <c:v>59206557</c:v>
                </c:pt>
                <c:pt idx="2">
                  <c:v>267850230</c:v>
                </c:pt>
                <c:pt idx="3">
                  <c:v>-44452692</c:v>
                </c:pt>
              </c:numCache>
            </c:numRef>
          </c:val>
          <c:extLst>
            <c:ext xmlns:c16="http://schemas.microsoft.com/office/drawing/2014/chart" uri="{C3380CC4-5D6E-409C-BE32-E72D297353CC}">
              <c16:uniqueId val="{00000001-9CD8-4E76-BF2C-0290032F3E51}"/>
            </c:ext>
          </c:extLst>
        </c:ser>
        <c:dLbls>
          <c:dLblPos val="outEnd"/>
          <c:showLegendKey val="0"/>
          <c:showVal val="1"/>
          <c:showCatName val="0"/>
          <c:showSerName val="0"/>
          <c:showPercent val="0"/>
          <c:showBubbleSize val="0"/>
        </c:dLbls>
        <c:gapWidth val="219"/>
        <c:overlap val="-27"/>
        <c:axId val="1073915248"/>
        <c:axId val="1073915664"/>
      </c:barChart>
      <c:catAx>
        <c:axId val="107391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s-CO"/>
          </a:p>
        </c:txPr>
        <c:crossAx val="1073915664"/>
        <c:crosses val="autoZero"/>
        <c:auto val="1"/>
        <c:lblAlgn val="ctr"/>
        <c:lblOffset val="100"/>
        <c:noMultiLvlLbl val="0"/>
      </c:catAx>
      <c:valAx>
        <c:axId val="1073915664"/>
        <c:scaling>
          <c:orientation val="minMax"/>
        </c:scaling>
        <c:delete val="0"/>
        <c:axPos val="l"/>
        <c:numFmt formatCode="#,##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1073915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0" i="0" u="none" strike="noStrike" kern="1200" spc="0" baseline="0">
                <a:solidFill>
                  <a:schemeClr val="tx1">
                    <a:lumMod val="65000"/>
                    <a:lumOff val="35000"/>
                  </a:schemeClr>
                </a:solidFill>
                <a:latin typeface="+mn-lt"/>
                <a:ea typeface="+mn-ea"/>
                <a:cs typeface="+mn-cs"/>
              </a:defRPr>
            </a:pPr>
            <a:r>
              <a:rPr lang="es-CO" sz="1200" b="1" dirty="0"/>
              <a:t>MARGEN DE SOLVENCIA 2023 - 2022</a:t>
            </a:r>
          </a:p>
          <a:p>
            <a:pPr algn="ctr">
              <a:defRPr sz="1600"/>
            </a:pPr>
            <a:r>
              <a:rPr lang="es-CO" sz="1200" b="1" dirty="0"/>
              <a:t>Cifras en miles de pesos</a:t>
            </a:r>
          </a:p>
        </c:rich>
      </c:tx>
      <c:layout>
        <c:manualLayout>
          <c:xMode val="edge"/>
          <c:yMode val="edge"/>
          <c:x val="0.37444143037956729"/>
          <c:y val="0"/>
        </c:manualLayout>
      </c:layout>
      <c:overlay val="0"/>
      <c:spPr>
        <a:noFill/>
        <a:ln>
          <a:noFill/>
        </a:ln>
        <a:effectLst/>
      </c:spPr>
      <c:txPr>
        <a:bodyPr rot="0" spcFirstLastPara="1" vertOverflow="ellipsis" vert="horz" wrap="square" anchor="ctr" anchorCtr="1"/>
        <a:lstStyle/>
        <a:p>
          <a:pPr algn="ctr">
            <a:defRPr sz="16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'Marg de Solv 2023'!$B$3</c:f>
              <c:strCache>
                <c:ptCount val="1"/>
                <c:pt idx="0">
                  <c:v>dic-23</c:v>
                </c:pt>
              </c:strCache>
            </c:strRef>
          </c:tx>
          <c:spPr>
            <a:solidFill>
              <a:srgbClr val="DCD6C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'Marg de Solv 2023'!$A$4:$A$6</c:f>
              <c:strCache>
                <c:ptCount val="3"/>
                <c:pt idx="0">
                  <c:v>TOTAL ACTIVOS</c:v>
                </c:pt>
                <c:pt idx="1">
                  <c:v>TOTAL PASIVOS</c:v>
                </c:pt>
                <c:pt idx="2">
                  <c:v>MARGEN DE SOLVENCIA</c:v>
                </c:pt>
              </c:strCache>
            </c:strRef>
          </c:cat>
          <c:val>
            <c:numRef>
              <c:f>'Marg de Solv 2023'!$B$4:$B$6</c:f>
              <c:numCache>
                <c:formatCode>_-* #,##0_-;\-* #,##0_-;_-* "-"??_-;_-@_-</c:formatCode>
                <c:ptCount val="3"/>
                <c:pt idx="0">
                  <c:v>102076057</c:v>
                </c:pt>
                <c:pt idx="1">
                  <c:v>245554700</c:v>
                </c:pt>
                <c:pt idx="2">
                  <c:v>-143478643</c:v>
                </c:pt>
              </c:numCache>
            </c:numRef>
          </c:val>
          <c:extLst>
            <c:ext xmlns:c16="http://schemas.microsoft.com/office/drawing/2014/chart" uri="{C3380CC4-5D6E-409C-BE32-E72D297353CC}">
              <c16:uniqueId val="{00000000-C393-4523-B3AA-3BB9CC277ECC}"/>
            </c:ext>
          </c:extLst>
        </c:ser>
        <c:ser>
          <c:idx val="1"/>
          <c:order val="1"/>
          <c:tx>
            <c:strRef>
              <c:f>'Marg de Solv 2023'!$C$3</c:f>
              <c:strCache>
                <c:ptCount val="1"/>
                <c:pt idx="0">
                  <c:v>dic-22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'Marg de Solv 2023'!$A$4:$A$6</c:f>
              <c:strCache>
                <c:ptCount val="3"/>
                <c:pt idx="0">
                  <c:v>TOTAL ACTIVOS</c:v>
                </c:pt>
                <c:pt idx="1">
                  <c:v>TOTAL PASIVOS</c:v>
                </c:pt>
                <c:pt idx="2">
                  <c:v>MARGEN DE SOLVENCIA</c:v>
                </c:pt>
              </c:strCache>
            </c:strRef>
          </c:cat>
          <c:val>
            <c:numRef>
              <c:f>'Marg de Solv 2023'!$C$4:$C$6</c:f>
              <c:numCache>
                <c:formatCode>_-* #,##0_-;\-* #,##0_-;_-* "-"??_-;_-@_-</c:formatCode>
                <c:ptCount val="3"/>
                <c:pt idx="0">
                  <c:v>112163157.99345995</c:v>
                </c:pt>
                <c:pt idx="1">
                  <c:v>99050719.201000005</c:v>
                </c:pt>
                <c:pt idx="2">
                  <c:v>13112438.79245995</c:v>
                </c:pt>
              </c:numCache>
            </c:numRef>
          </c:val>
          <c:extLst>
            <c:ext xmlns:c16="http://schemas.microsoft.com/office/drawing/2014/chart" uri="{C3380CC4-5D6E-409C-BE32-E72D297353CC}">
              <c16:uniqueId val="{00000001-C393-4523-B3AA-3BB9CC277ECC}"/>
            </c:ext>
          </c:extLst>
        </c:ser>
        <c:dLbls>
          <c:dLblPos val="outEnd"/>
          <c:showLegendKey val="0"/>
          <c:showVal val="1"/>
          <c:showCatName val="0"/>
          <c:showSerName val="0"/>
          <c:showPercent val="0"/>
          <c:showBubbleSize val="0"/>
        </c:dLbls>
        <c:gapWidth val="219"/>
        <c:overlap val="-27"/>
        <c:axId val="1280053424"/>
        <c:axId val="1280057168"/>
      </c:barChart>
      <c:catAx>
        <c:axId val="128005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1280057168"/>
        <c:crosses val="autoZero"/>
        <c:auto val="1"/>
        <c:lblAlgn val="ctr"/>
        <c:lblOffset val="100"/>
        <c:noMultiLvlLbl val="0"/>
      </c:catAx>
      <c:valAx>
        <c:axId val="1280057168"/>
        <c:scaling>
          <c:orientation val="minMax"/>
        </c:scaling>
        <c:delete val="0"/>
        <c:axPos val="l"/>
        <c:numFmt formatCode="_-* #,##0_-;\-* #,##0_-;_-* &quot;-&quot;??_-;_-@_-"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crossAx val="1280053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Hoja1!$D$9</c:f>
              <c:strCache>
                <c:ptCount val="1"/>
                <c:pt idx="0">
                  <c:v>2022</c:v>
                </c:pt>
              </c:strCache>
            </c:strRef>
          </c:tx>
          <c:spPr>
            <a:solidFill>
              <a:srgbClr val="C7BCA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Hoja1!$E$8:$I$8</c:f>
              <c:strCache>
                <c:ptCount val="5"/>
                <c:pt idx="0">
                  <c:v>BCG - 1 AÑO</c:v>
                </c:pt>
                <c:pt idx="1">
                  <c:v>PENTA - 1 AÑO</c:v>
                </c:pt>
                <c:pt idx="2">
                  <c:v>TV 1 AÑO</c:v>
                </c:pt>
                <c:pt idx="3">
                  <c:v>RFZO 18 MESES</c:v>
                </c:pt>
                <c:pt idx="4">
                  <c:v>RFZO 5 AÑOS</c:v>
                </c:pt>
              </c:strCache>
            </c:strRef>
          </c:cat>
          <c:val>
            <c:numRef>
              <c:f>Hoja1!$E$9:$I$9</c:f>
              <c:numCache>
                <c:formatCode>0%</c:formatCode>
                <c:ptCount val="5"/>
                <c:pt idx="0">
                  <c:v>0.36</c:v>
                </c:pt>
                <c:pt idx="1">
                  <c:v>0.89042612064194793</c:v>
                </c:pt>
                <c:pt idx="2">
                  <c:v>0.93</c:v>
                </c:pt>
                <c:pt idx="3">
                  <c:v>0.62090345438441097</c:v>
                </c:pt>
                <c:pt idx="4">
                  <c:v>0.66494464944649445</c:v>
                </c:pt>
              </c:numCache>
            </c:numRef>
          </c:val>
          <c:extLst>
            <c:ext xmlns:c16="http://schemas.microsoft.com/office/drawing/2014/chart" uri="{C3380CC4-5D6E-409C-BE32-E72D297353CC}">
              <c16:uniqueId val="{00000000-7A10-4006-BE5B-6A51F44340E7}"/>
            </c:ext>
          </c:extLst>
        </c:ser>
        <c:ser>
          <c:idx val="1"/>
          <c:order val="1"/>
          <c:tx>
            <c:strRef>
              <c:f>Hoja1!$D$10</c:f>
              <c:strCache>
                <c:ptCount val="1"/>
                <c:pt idx="0">
                  <c:v>2023</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Hoja1!$E$8:$I$8</c:f>
              <c:strCache>
                <c:ptCount val="5"/>
                <c:pt idx="0">
                  <c:v>BCG - 1 AÑO</c:v>
                </c:pt>
                <c:pt idx="1">
                  <c:v>PENTA - 1 AÑO</c:v>
                </c:pt>
                <c:pt idx="2">
                  <c:v>TV 1 AÑO</c:v>
                </c:pt>
                <c:pt idx="3">
                  <c:v>RFZO 18 MESES</c:v>
                </c:pt>
                <c:pt idx="4">
                  <c:v>RFZO 5 AÑOS</c:v>
                </c:pt>
              </c:strCache>
            </c:strRef>
          </c:cat>
          <c:val>
            <c:numRef>
              <c:f>Hoja1!$E$10:$I$10</c:f>
              <c:numCache>
                <c:formatCode>0%</c:formatCode>
                <c:ptCount val="5"/>
                <c:pt idx="0">
                  <c:v>0.37578027465667913</c:v>
                </c:pt>
                <c:pt idx="1">
                  <c:v>0.92946317103620479</c:v>
                </c:pt>
                <c:pt idx="2">
                  <c:v>0.92776886035313</c:v>
                </c:pt>
                <c:pt idx="3">
                  <c:v>0.76618512573568753</c:v>
                </c:pt>
                <c:pt idx="4">
                  <c:v>0.68298755186721993</c:v>
                </c:pt>
              </c:numCache>
            </c:numRef>
          </c:val>
          <c:extLst>
            <c:ext xmlns:c16="http://schemas.microsoft.com/office/drawing/2014/chart" uri="{C3380CC4-5D6E-409C-BE32-E72D297353CC}">
              <c16:uniqueId val="{00000001-7A10-4006-BE5B-6A51F44340E7}"/>
            </c:ext>
          </c:extLst>
        </c:ser>
        <c:dLbls>
          <c:showLegendKey val="0"/>
          <c:showVal val="1"/>
          <c:showCatName val="0"/>
          <c:showSerName val="0"/>
          <c:showPercent val="0"/>
          <c:showBubbleSize val="0"/>
        </c:dLbls>
        <c:gapWidth val="150"/>
        <c:shape val="box"/>
        <c:axId val="1426752111"/>
        <c:axId val="1426757935"/>
        <c:axId val="0"/>
      </c:bar3DChart>
      <c:catAx>
        <c:axId val="142675211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crossAx val="1426757935"/>
        <c:crosses val="autoZero"/>
        <c:auto val="1"/>
        <c:lblAlgn val="ctr"/>
        <c:lblOffset val="100"/>
        <c:noMultiLvlLbl val="0"/>
      </c:catAx>
      <c:valAx>
        <c:axId val="1426757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426752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25371828521436E-2"/>
          <c:y val="0.12962962962962962"/>
          <c:w val="0.9155301837270341"/>
          <c:h val="0.73577136191309422"/>
        </c:manualLayout>
      </c:layout>
      <c:barChart>
        <c:barDir val="col"/>
        <c:grouping val="clustered"/>
        <c:varyColors val="0"/>
        <c:ser>
          <c:idx val="0"/>
          <c:order val="0"/>
          <c:spPr>
            <a:solidFill>
              <a:schemeClr val="accent1"/>
            </a:solidFill>
            <a:ln>
              <a:noFill/>
            </a:ln>
            <a:effectLst/>
          </c:spPr>
          <c:invertIfNegative val="0"/>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3EF0-4B70-A6A5-51F28EC0F7DD}"/>
            </c:ext>
          </c:extLst>
        </c:ser>
        <c:ser>
          <c:idx val="1"/>
          <c:order val="1"/>
          <c:spPr>
            <a:solidFill>
              <a:srgbClr val="C7BCA1"/>
            </a:solidFill>
            <a:ln>
              <a:solidFill>
                <a:schemeClr val="bg1"/>
              </a:solidFill>
            </a:ln>
            <a:effectLst/>
          </c:spPr>
          <c:invertIfNegative val="0"/>
          <c:dPt>
            <c:idx val="0"/>
            <c:invertIfNegative val="0"/>
            <c:bubble3D val="0"/>
            <c:spPr>
              <a:solidFill>
                <a:srgbClr val="C7BCA1"/>
              </a:solidFill>
              <a:ln>
                <a:solidFill>
                  <a:schemeClr val="bg1"/>
                </a:solidFill>
              </a:ln>
              <a:effectLst/>
            </c:spPr>
            <c:extLst>
              <c:ext xmlns:c16="http://schemas.microsoft.com/office/drawing/2014/chart" uri="{C3380CC4-5D6E-409C-BE32-E72D297353CC}">
                <c16:uniqueId val="{00000002-3EF0-4B70-A6A5-51F28EC0F7DD}"/>
              </c:ext>
            </c:extLst>
          </c:dPt>
          <c:dPt>
            <c:idx val="1"/>
            <c:invertIfNegative val="0"/>
            <c:bubble3D val="0"/>
            <c:spPr>
              <a:solidFill>
                <a:srgbClr val="C7BCA1"/>
              </a:solidFill>
              <a:ln>
                <a:solidFill>
                  <a:schemeClr val="bg1"/>
                </a:solidFill>
              </a:ln>
              <a:effectLst/>
            </c:spPr>
            <c:extLst>
              <c:ext xmlns:c16="http://schemas.microsoft.com/office/drawing/2014/chart" uri="{C3380CC4-5D6E-409C-BE32-E72D297353CC}">
                <c16:uniqueId val="{00000004-3EF0-4B70-A6A5-51F28EC0F7DD}"/>
              </c:ext>
            </c:extLst>
          </c:dPt>
          <c:dPt>
            <c:idx val="2"/>
            <c:invertIfNegative val="0"/>
            <c:bubble3D val="0"/>
            <c:spPr>
              <a:solidFill>
                <a:srgbClr val="C7BCA1"/>
              </a:solidFill>
              <a:ln>
                <a:solidFill>
                  <a:schemeClr val="bg1"/>
                </a:solidFill>
              </a:ln>
              <a:effectLst/>
            </c:spPr>
            <c:extLst>
              <c:ext xmlns:c16="http://schemas.microsoft.com/office/drawing/2014/chart" uri="{C3380CC4-5D6E-409C-BE32-E72D297353CC}">
                <c16:uniqueId val="{00000006-3EF0-4B70-A6A5-51F28EC0F7D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Hoja1!$K$6:$R$6</c:f>
              <c:numCache>
                <c:formatCode>General</c:formatCode>
                <c:ptCount val="3"/>
                <c:pt idx="0">
                  <c:v>1.4525000000000001</c:v>
                </c:pt>
                <c:pt idx="1">
                  <c:v>1.2874999999999999</c:v>
                </c:pt>
                <c:pt idx="2">
                  <c:v>5</c:v>
                </c:pt>
              </c:numCache>
            </c:numRef>
          </c:val>
          <c:extLst>
            <c:ext xmlns:c16="http://schemas.microsoft.com/office/drawing/2014/chart" uri="{C3380CC4-5D6E-409C-BE32-E72D297353CC}">
              <c16:uniqueId val="{00000007-3EF0-4B70-A6A5-51F28EC0F7DD}"/>
            </c:ext>
          </c:extLst>
        </c:ser>
        <c:dLbls>
          <c:showLegendKey val="0"/>
          <c:showVal val="0"/>
          <c:showCatName val="0"/>
          <c:showSerName val="0"/>
          <c:showPercent val="0"/>
          <c:showBubbleSize val="0"/>
        </c:dLbls>
        <c:gapWidth val="219"/>
        <c:overlap val="-27"/>
        <c:axId val="1590445647"/>
        <c:axId val="1590443727"/>
      </c:barChart>
      <c:catAx>
        <c:axId val="1590445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590443727"/>
        <c:crosses val="autoZero"/>
        <c:auto val="1"/>
        <c:lblAlgn val="ctr"/>
        <c:lblOffset val="100"/>
        <c:noMultiLvlLbl val="0"/>
      </c:catAx>
      <c:valAx>
        <c:axId val="1590443727"/>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5904456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4.5580927384076986E-2"/>
          <c:y val="5.9369213790330846E-2"/>
          <c:w val="0.9155301837270341"/>
          <c:h val="0.71763316292602963"/>
        </c:manualLayout>
      </c:layout>
      <c:barChart>
        <c:barDir val="col"/>
        <c:grouping val="clustered"/>
        <c:varyColors val="0"/>
        <c:ser>
          <c:idx val="0"/>
          <c:order val="0"/>
          <c:spPr>
            <a:solidFill>
              <a:schemeClr val="accent5">
                <a:shade val="76000"/>
              </a:schemeClr>
            </a:solidFill>
            <a:ln>
              <a:noFill/>
            </a:ln>
            <a:effectLst/>
          </c:spPr>
          <c:invertIfNegative val="0"/>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B873-4D35-BE31-43FC7A01A1E4}"/>
            </c:ext>
          </c:extLst>
        </c:ser>
        <c:ser>
          <c:idx val="1"/>
          <c:order val="1"/>
          <c:spPr>
            <a:solidFill>
              <a:srgbClr val="C7BCA1"/>
            </a:solidFill>
            <a:ln>
              <a:solidFill>
                <a:schemeClr val="bg1"/>
              </a:solidFill>
            </a:ln>
            <a:effectLst/>
          </c:spPr>
          <c:invertIfNegative val="0"/>
          <c:dPt>
            <c:idx val="2"/>
            <c:invertIfNegative val="0"/>
            <c:bubble3D val="0"/>
            <c:spPr>
              <a:solidFill>
                <a:srgbClr val="C7BCA1"/>
              </a:solidFill>
              <a:ln>
                <a:solidFill>
                  <a:schemeClr val="bg1"/>
                </a:solidFill>
              </a:ln>
              <a:effectLst/>
            </c:spPr>
            <c:extLst>
              <c:ext xmlns:c16="http://schemas.microsoft.com/office/drawing/2014/chart" uri="{C3380CC4-5D6E-409C-BE32-E72D297353CC}">
                <c16:uniqueId val="{00000002-B873-4D35-BE31-43FC7A01A1E4}"/>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Hoja1!$K$6:$R$6</c:f>
              <c:numCache>
                <c:formatCode>General</c:formatCode>
                <c:ptCount val="3"/>
                <c:pt idx="0">
                  <c:v>0.84250000000000003</c:v>
                </c:pt>
                <c:pt idx="1">
                  <c:v>1.655</c:v>
                </c:pt>
                <c:pt idx="2">
                  <c:v>5</c:v>
                </c:pt>
              </c:numCache>
            </c:numRef>
          </c:val>
          <c:extLst>
            <c:ext xmlns:c16="http://schemas.microsoft.com/office/drawing/2014/chart" uri="{C3380CC4-5D6E-409C-BE32-E72D297353CC}">
              <c16:uniqueId val="{00000003-B873-4D35-BE31-43FC7A01A1E4}"/>
            </c:ext>
          </c:extLst>
        </c:ser>
        <c:dLbls>
          <c:showLegendKey val="0"/>
          <c:showVal val="0"/>
          <c:showCatName val="0"/>
          <c:showSerName val="0"/>
          <c:showPercent val="0"/>
          <c:showBubbleSize val="0"/>
        </c:dLbls>
        <c:gapWidth val="219"/>
        <c:overlap val="-27"/>
        <c:axId val="1642668415"/>
        <c:axId val="1642669855"/>
      </c:barChart>
      <c:catAx>
        <c:axId val="1642668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642669855"/>
        <c:crosses val="autoZero"/>
        <c:auto val="1"/>
        <c:lblAlgn val="ctr"/>
        <c:lblOffset val="100"/>
        <c:noMultiLvlLbl val="0"/>
      </c:catAx>
      <c:valAx>
        <c:axId val="1642669855"/>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642668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4.2803149606299211E-2"/>
          <c:y val="0.12072868232294934"/>
          <c:w val="0.9155301837270341"/>
          <c:h val="0.73577136191309422"/>
        </c:manualLayout>
      </c:layout>
      <c:barChart>
        <c:barDir val="col"/>
        <c:grouping val="clustered"/>
        <c:varyColors val="0"/>
        <c:ser>
          <c:idx val="0"/>
          <c:order val="0"/>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3532-4AAE-AE22-94D88C8F1D4E}"/>
            </c:ext>
          </c:extLst>
        </c:ser>
        <c:ser>
          <c:idx val="1"/>
          <c:order val="1"/>
          <c:spPr>
            <a:solidFill>
              <a:srgbClr val="C7BCA1"/>
            </a:solidFill>
            <a:ln>
              <a:noFill/>
            </a:ln>
            <a:effectLst/>
          </c:spPr>
          <c:invertIfNegative val="0"/>
          <c:dPt>
            <c:idx val="2"/>
            <c:invertIfNegative val="0"/>
            <c:bubble3D val="0"/>
            <c:spPr>
              <a:solidFill>
                <a:srgbClr val="C7BCA1"/>
              </a:solidFill>
              <a:ln>
                <a:noFill/>
              </a:ln>
              <a:effectLst/>
            </c:spPr>
            <c:extLst>
              <c:ext xmlns:c16="http://schemas.microsoft.com/office/drawing/2014/chart" uri="{C3380CC4-5D6E-409C-BE32-E72D297353CC}">
                <c16:uniqueId val="{00000002-3532-4AAE-AE22-94D88C8F1D4E}"/>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Hoja1!$K$6:$R$6</c:f>
              <c:numCache>
                <c:formatCode>General</c:formatCode>
                <c:ptCount val="3"/>
                <c:pt idx="0">
                  <c:v>3.54</c:v>
                </c:pt>
                <c:pt idx="1">
                  <c:v>0.90749999999999997</c:v>
                </c:pt>
                <c:pt idx="2">
                  <c:v>5</c:v>
                </c:pt>
              </c:numCache>
            </c:numRef>
          </c:val>
          <c:extLst>
            <c:ext xmlns:c16="http://schemas.microsoft.com/office/drawing/2014/chart" uri="{C3380CC4-5D6E-409C-BE32-E72D297353CC}">
              <c16:uniqueId val="{00000003-3532-4AAE-AE22-94D88C8F1D4E}"/>
            </c:ext>
          </c:extLst>
        </c:ser>
        <c:dLbls>
          <c:dLblPos val="outEnd"/>
          <c:showLegendKey val="0"/>
          <c:showVal val="1"/>
          <c:showCatName val="0"/>
          <c:showSerName val="0"/>
          <c:showPercent val="0"/>
          <c:showBubbleSize val="0"/>
        </c:dLbls>
        <c:gapWidth val="267"/>
        <c:overlap val="-43"/>
        <c:axId val="1644229775"/>
        <c:axId val="1644226895"/>
      </c:barChart>
      <c:catAx>
        <c:axId val="1644229775"/>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1" i="0" u="none" strike="noStrike" kern="1200" cap="none" spc="0" normalizeH="0" baseline="0">
                <a:solidFill>
                  <a:schemeClr val="dk1">
                    <a:lumMod val="65000"/>
                    <a:lumOff val="35000"/>
                  </a:schemeClr>
                </a:solidFill>
                <a:latin typeface="+mn-lt"/>
                <a:ea typeface="+mn-ea"/>
                <a:cs typeface="+mn-cs"/>
              </a:defRPr>
            </a:pPr>
            <a:endParaRPr lang="es-CO"/>
          </a:p>
        </c:txPr>
        <c:crossAx val="1644226895"/>
        <c:crosses val="autoZero"/>
        <c:auto val="1"/>
        <c:lblAlgn val="ctr"/>
        <c:lblOffset val="100"/>
        <c:noMultiLvlLbl val="0"/>
      </c:catAx>
      <c:valAx>
        <c:axId val="1644226895"/>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CO"/>
          </a:p>
        </c:txPr>
        <c:crossAx val="1644229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9EA0-4E99-A2F0-E41E444415B3}"/>
            </c:ext>
          </c:extLst>
        </c:ser>
        <c:ser>
          <c:idx val="1"/>
          <c:order val="1"/>
          <c:spPr>
            <a:solidFill>
              <a:srgbClr val="C7BCA1"/>
            </a:solidFill>
            <a:ln>
              <a:noFill/>
            </a:ln>
            <a:effectLst/>
          </c:spPr>
          <c:invertIfNegative val="0"/>
          <c:dPt>
            <c:idx val="0"/>
            <c:invertIfNegative val="0"/>
            <c:bubble3D val="0"/>
            <c:spPr>
              <a:solidFill>
                <a:srgbClr val="C7BCA1"/>
              </a:solidFill>
              <a:ln>
                <a:noFill/>
              </a:ln>
              <a:effectLst/>
            </c:spPr>
            <c:extLst>
              <c:ext xmlns:c16="http://schemas.microsoft.com/office/drawing/2014/chart" uri="{C3380CC4-5D6E-409C-BE32-E72D297353CC}">
                <c16:uniqueId val="{00000002-9EA0-4E99-A2F0-E41E444415B3}"/>
              </c:ext>
            </c:extLst>
          </c:dPt>
          <c:dPt>
            <c:idx val="1"/>
            <c:invertIfNegative val="0"/>
            <c:bubble3D val="0"/>
            <c:spPr>
              <a:solidFill>
                <a:srgbClr val="C7BCA1"/>
              </a:solidFill>
              <a:ln cmpd="dbl">
                <a:noFill/>
              </a:ln>
              <a:effectLst/>
            </c:spPr>
            <c:extLst>
              <c:ext xmlns:c16="http://schemas.microsoft.com/office/drawing/2014/chart" uri="{C3380CC4-5D6E-409C-BE32-E72D297353CC}">
                <c16:uniqueId val="{00000004-9EA0-4E99-A2F0-E41E444415B3}"/>
              </c:ext>
            </c:extLst>
          </c:dPt>
          <c:dPt>
            <c:idx val="2"/>
            <c:invertIfNegative val="0"/>
            <c:bubble3D val="0"/>
            <c:spPr>
              <a:solidFill>
                <a:srgbClr val="C7BCA1"/>
              </a:solidFill>
              <a:ln>
                <a:noFill/>
              </a:ln>
              <a:effectLst/>
            </c:spPr>
            <c:extLst>
              <c:ext xmlns:c16="http://schemas.microsoft.com/office/drawing/2014/chart" uri="{C3380CC4-5D6E-409C-BE32-E72D297353CC}">
                <c16:uniqueId val="{00000006-9EA0-4E99-A2F0-E41E444415B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Hoja1!$K$6:$R$6</c:f>
              <c:numCache>
                <c:formatCode>General</c:formatCode>
                <c:ptCount val="3"/>
                <c:pt idx="0">
                  <c:v>0.69750000000000001</c:v>
                </c:pt>
                <c:pt idx="1">
                  <c:v>1.1375</c:v>
                </c:pt>
                <c:pt idx="2">
                  <c:v>5</c:v>
                </c:pt>
              </c:numCache>
            </c:numRef>
          </c:val>
          <c:extLst>
            <c:ext xmlns:c16="http://schemas.microsoft.com/office/drawing/2014/chart" uri="{C3380CC4-5D6E-409C-BE32-E72D297353CC}">
              <c16:uniqueId val="{00000007-9EA0-4E99-A2F0-E41E444415B3}"/>
            </c:ext>
          </c:extLst>
        </c:ser>
        <c:dLbls>
          <c:showLegendKey val="0"/>
          <c:showVal val="0"/>
          <c:showCatName val="0"/>
          <c:showSerName val="0"/>
          <c:showPercent val="0"/>
          <c:showBubbleSize val="0"/>
        </c:dLbls>
        <c:gapWidth val="219"/>
        <c:overlap val="-27"/>
        <c:axId val="1765767375"/>
        <c:axId val="1765767855"/>
      </c:barChart>
      <c:catAx>
        <c:axId val="1765767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765767855"/>
        <c:crosses val="autoZero"/>
        <c:auto val="1"/>
        <c:lblAlgn val="ctr"/>
        <c:lblOffset val="100"/>
        <c:noMultiLvlLbl val="0"/>
      </c:catAx>
      <c:valAx>
        <c:axId val="1765767855"/>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65767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03149606299204E-2"/>
          <c:y val="0.17997739865850101"/>
          <c:w val="0.9155301837270341"/>
          <c:h val="0.73577136191309422"/>
        </c:manualLayout>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Hoja1!$K$4:$R$4</c:f>
              <c:strCache>
                <c:ptCount val="3"/>
                <c:pt idx="0">
                  <c:v>PROMEDIO 2022</c:v>
                </c:pt>
                <c:pt idx="1">
                  <c:v>PROMEDIO 2023</c:v>
                </c:pt>
                <c:pt idx="2">
                  <c:v>META</c:v>
                </c:pt>
              </c:strCache>
            </c:strRef>
          </c:cat>
          <c:val>
            <c:numRef>
              <c:f>Hoja1!$K$5:$R$5</c:f>
              <c:numCache>
                <c:formatCode>General</c:formatCode>
                <c:ptCount val="3"/>
              </c:numCache>
            </c:numRef>
          </c:val>
          <c:extLst>
            <c:ext xmlns:c16="http://schemas.microsoft.com/office/drawing/2014/chart" uri="{C3380CC4-5D6E-409C-BE32-E72D297353CC}">
              <c16:uniqueId val="{00000000-EE21-4708-81EC-8492D704EAB6}"/>
            </c:ext>
          </c:extLst>
        </c:ser>
        <c:ser>
          <c:idx val="1"/>
          <c:order val="1"/>
          <c:spPr>
            <a:solidFill>
              <a:srgbClr val="C7BCA1"/>
            </a:solidFill>
            <a:ln>
              <a:noFill/>
            </a:ln>
            <a:effectLst/>
          </c:spPr>
          <c:invertIfNegative val="0"/>
          <c:dPt>
            <c:idx val="2"/>
            <c:invertIfNegative val="0"/>
            <c:bubble3D val="0"/>
            <c:extLst>
              <c:ext xmlns:c16="http://schemas.microsoft.com/office/drawing/2014/chart" uri="{C3380CC4-5D6E-409C-BE32-E72D297353CC}">
                <c16:uniqueId val="{00000002-EE21-4708-81EC-8492D704EAB6}"/>
              </c:ext>
            </c:extLst>
          </c:dPt>
          <c:dLbls>
            <c:dLbl>
              <c:idx val="0"/>
              <c:layout>
                <c:manualLayout>
                  <c:x val="2.5000000000000001E-2"/>
                  <c:y val="-6.02544473607466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21-4708-81EC-8492D704EAB6}"/>
                </c:ext>
              </c:extLst>
            </c:dLbl>
            <c:dLbl>
              <c:idx val="1"/>
              <c:layout>
                <c:manualLayout>
                  <c:x val="0"/>
                  <c:y val="-3.71062992125985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21-4708-81EC-8492D704EAB6}"/>
                </c:ext>
              </c:extLst>
            </c:dLbl>
            <c:dLbl>
              <c:idx val="2"/>
              <c:layout>
                <c:manualLayout>
                  <c:x val="5.5555555555555558E-3"/>
                  <c:y val="-3.24766695829687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21-4708-81EC-8492D704EAB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Hoja1!$K$4:$R$4</c:f>
              <c:strCache>
                <c:ptCount val="3"/>
                <c:pt idx="0">
                  <c:v>PROMEDIO 2022</c:v>
                </c:pt>
                <c:pt idx="1">
                  <c:v>PROMEDIO 2023</c:v>
                </c:pt>
                <c:pt idx="2">
                  <c:v>META</c:v>
                </c:pt>
              </c:strCache>
            </c:strRef>
          </c:cat>
          <c:val>
            <c:numRef>
              <c:f>Hoja1!$K$6:$R$6</c:f>
              <c:numCache>
                <c:formatCode>General</c:formatCode>
                <c:ptCount val="3"/>
                <c:pt idx="0">
                  <c:v>0.95750000000000002</c:v>
                </c:pt>
                <c:pt idx="1">
                  <c:v>1.2974999999999999</c:v>
                </c:pt>
                <c:pt idx="2">
                  <c:v>5</c:v>
                </c:pt>
              </c:numCache>
            </c:numRef>
          </c:val>
          <c:extLst>
            <c:ext xmlns:c16="http://schemas.microsoft.com/office/drawing/2014/chart" uri="{C3380CC4-5D6E-409C-BE32-E72D297353CC}">
              <c16:uniqueId val="{00000005-EE21-4708-81EC-8492D704EAB6}"/>
            </c:ext>
          </c:extLst>
        </c:ser>
        <c:dLbls>
          <c:dLblPos val="inEnd"/>
          <c:showLegendKey val="0"/>
          <c:showVal val="1"/>
          <c:showCatName val="0"/>
          <c:showSerName val="0"/>
          <c:showPercent val="0"/>
          <c:showBubbleSize val="0"/>
        </c:dLbls>
        <c:gapWidth val="219"/>
        <c:overlap val="-27"/>
        <c:axId val="1765776495"/>
        <c:axId val="1765761135"/>
      </c:barChart>
      <c:catAx>
        <c:axId val="1765776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1765761135"/>
        <c:crosses val="autoZero"/>
        <c:auto val="1"/>
        <c:lblAlgn val="ctr"/>
        <c:lblOffset val="100"/>
        <c:noMultiLvlLbl val="0"/>
      </c:catAx>
      <c:valAx>
        <c:axId val="1765761135"/>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765776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9">
  <a:schemeClr val="accent6"/>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Reversed" id="24">
  <a:schemeClr val="accent4"/>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withinLinear" id="19">
  <a:schemeClr val="accent6"/>
</cs:colorStyle>
</file>

<file path=ppt/charts/colors31.xml><?xml version="1.0" encoding="utf-8"?>
<cs:colorStyle xmlns:cs="http://schemas.microsoft.com/office/drawing/2012/chartStyle" xmlns:a="http://schemas.openxmlformats.org/drawingml/2006/main" meth="withinLinear" id="19">
  <a:schemeClr val="accent6"/>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withinLinear" id="19">
  <a:schemeClr val="accent6"/>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CO"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 name="Google Shape;9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9" name="Google Shape;979;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6" name="Google Shape;986;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3" name="Google Shape;993;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0" name="Google Shape;1000;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7" name="Google Shape;1007;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3" name="Google Shape;1013;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0" name="Google Shape;1020;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 name="Google Shape;36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2" name="Google Shape;38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4" name="Google Shape;46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9" name="Google Shape;46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6" name="Google Shape;51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2" name="Google Shape;52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8" name="Google Shape;52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4" name="Google Shape;53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2" name="Google Shape;54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0" name="Google Shape;55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8" name="Google Shape;55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6" name="Google Shape;56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4" name="Google Shape;57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2" name="Google Shape;58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0" name="Google Shape;59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8" name="Google Shape;59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6" name="Google Shape;60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4" name="Google Shape;61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2" name="Google Shape;62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0" name="Google Shape;63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8" name="Google Shape;63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4" name="Google Shape;64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0" name="Google Shape;650;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7" name="Google Shape;657;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7" name="Google Shape;66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7" name="Google Shape;687;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4" name="Google Shape;69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1" name="Google Shape;701;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7" name="Google Shape;70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2" name="Google Shape;712;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8" name="Google Shape;71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4" name="Google Shape;72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0" name="Google Shape;730;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6" name="Google Shape;73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2" name="Google Shape;742;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9" name="Google Shape;749;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5" name="Google Shape;755;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1" name="Google Shape;761;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7" name="Google Shape;76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3" name="Google Shape;773;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9" name="Google Shape;77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5" name="Google Shape;785;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2" name="Google Shape;792;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4" name="Google Shape;804;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 name="Google Shape;1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3" name="Google Shape;813;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2" name="Google Shape;822;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2" name="Google Shape;832;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2" name="Google Shape;842;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1" name="Google Shape;851;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0" name="Google Shape;860;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0" name="Google Shape;870;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9" name="Google Shape;879;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9" name="Google Shape;889;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5" name="Google Shape;89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3" name="Google Shape;903;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2" name="Google Shape;912;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8" name="Google Shape;918;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6" name="Google Shape;926;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2" name="Google Shape;932;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8" name="Google Shape;938;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6" name="Google Shape;946;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3" name="Google Shape;953;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9" name="Google Shape;959;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2" name="Google Shape;972;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6" name="Shape 16"/>
        <p:cNvGrpSpPr/>
        <p:nvPr/>
      </p:nvGrpSpPr>
      <p:grpSpPr>
        <a:xfrm>
          <a:off x="0" y="0"/>
          <a:ext cx="0" cy="0"/>
          <a:chOff x="0" y="0"/>
          <a:chExt cx="0" cy="0"/>
        </a:xfrm>
      </p:grpSpPr>
      <p:pic>
        <p:nvPicPr>
          <p:cNvPr id="17" name="Google Shape;17;p108"/>
          <p:cNvPicPr preferRelativeResize="0"/>
          <p:nvPr/>
        </p:nvPicPr>
        <p:blipFill rotWithShape="1">
          <a:blip r:embed="rId2">
            <a:alphaModFix/>
          </a:blip>
          <a:srcRect b="0" l="0" r="0" t="0"/>
          <a:stretch/>
        </p:blipFill>
        <p:spPr>
          <a:xfrm>
            <a:off x="0" y="-10885"/>
            <a:ext cx="12191999" cy="6879771"/>
          </a:xfrm>
          <a:prstGeom prst="rect">
            <a:avLst/>
          </a:prstGeom>
          <a:noFill/>
          <a:ln>
            <a:noFill/>
          </a:ln>
        </p:spPr>
      </p:pic>
      <p:sp>
        <p:nvSpPr>
          <p:cNvPr id="18" name="Google Shape;18;p108"/>
          <p:cNvSpPr txBox="1"/>
          <p:nvPr>
            <p:ph type="ctrTitle"/>
          </p:nvPr>
        </p:nvSpPr>
        <p:spPr>
          <a:xfrm>
            <a:off x="4977441" y="1776527"/>
            <a:ext cx="6029864"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669900"/>
              </a:buClr>
              <a:buSzPts val="6000"/>
              <a:buFont typeface="Poppins Black"/>
              <a:buNone/>
              <a:defRPr sz="6000">
                <a:solidFill>
                  <a:srgbClr val="6699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08"/>
          <p:cNvSpPr txBox="1"/>
          <p:nvPr>
            <p:ph idx="1" type="subTitle"/>
          </p:nvPr>
        </p:nvSpPr>
        <p:spPr>
          <a:xfrm>
            <a:off x="4977440" y="4311538"/>
            <a:ext cx="6029865"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215025"/>
              </a:buClr>
              <a:buSzPts val="2400"/>
              <a:buNone/>
              <a:defRPr sz="2400">
                <a:solidFill>
                  <a:srgbClr val="215025"/>
                </a:solidFill>
              </a:defRPr>
            </a:lvl1pPr>
            <a:lvl2pPr lvl="1" algn="ctr">
              <a:lnSpc>
                <a:spcPct val="90000"/>
              </a:lnSpc>
              <a:spcBef>
                <a:spcPts val="500"/>
              </a:spcBef>
              <a:spcAft>
                <a:spcPts val="0"/>
              </a:spcAft>
              <a:buClr>
                <a:srgbClr val="215025"/>
              </a:buClr>
              <a:buSzPts val="2000"/>
              <a:buNone/>
              <a:defRPr sz="2000"/>
            </a:lvl2pPr>
            <a:lvl3pPr lvl="2" algn="ctr">
              <a:lnSpc>
                <a:spcPct val="90000"/>
              </a:lnSpc>
              <a:spcBef>
                <a:spcPts val="500"/>
              </a:spcBef>
              <a:spcAft>
                <a:spcPts val="0"/>
              </a:spcAft>
              <a:buClr>
                <a:srgbClr val="215025"/>
              </a:buClr>
              <a:buSzPts val="1800"/>
              <a:buNone/>
              <a:defRPr sz="1800"/>
            </a:lvl3pPr>
            <a:lvl4pPr lvl="3" algn="ctr">
              <a:lnSpc>
                <a:spcPct val="90000"/>
              </a:lnSpc>
              <a:spcBef>
                <a:spcPts val="500"/>
              </a:spcBef>
              <a:spcAft>
                <a:spcPts val="0"/>
              </a:spcAft>
              <a:buClr>
                <a:srgbClr val="215025"/>
              </a:buClr>
              <a:buSzPts val="1600"/>
              <a:buNone/>
              <a:defRPr sz="1600"/>
            </a:lvl4pPr>
            <a:lvl5pPr lvl="4" algn="ctr">
              <a:lnSpc>
                <a:spcPct val="90000"/>
              </a:lnSpc>
              <a:spcBef>
                <a:spcPts val="500"/>
              </a:spcBef>
              <a:spcAft>
                <a:spcPts val="0"/>
              </a:spcAft>
              <a:buClr>
                <a:srgbClr val="215025"/>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6" name="Shape 76"/>
        <p:cNvGrpSpPr/>
        <p:nvPr/>
      </p:nvGrpSpPr>
      <p:grpSpPr>
        <a:xfrm>
          <a:off x="0" y="0"/>
          <a:ext cx="0" cy="0"/>
          <a:chOff x="0" y="0"/>
          <a:chExt cx="0" cy="0"/>
        </a:xfrm>
      </p:grpSpPr>
      <p:sp>
        <p:nvSpPr>
          <p:cNvPr id="77" name="Google Shape;77;p117"/>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502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17"/>
          <p:cNvSpPr txBox="1"/>
          <p:nvPr>
            <p:ph idx="1" type="body"/>
          </p:nvPr>
        </p:nvSpPr>
        <p:spPr>
          <a:xfrm rot="5400000">
            <a:off x="3871447" y="-717355"/>
            <a:ext cx="4351338" cy="94372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15025"/>
              </a:buClr>
              <a:buSzPts val="1800"/>
              <a:buChar char="•"/>
              <a:defRPr/>
            </a:lvl1pPr>
            <a:lvl2pPr indent="-342900" lvl="1" marL="914400" algn="l">
              <a:lnSpc>
                <a:spcPct val="90000"/>
              </a:lnSpc>
              <a:spcBef>
                <a:spcPts val="500"/>
              </a:spcBef>
              <a:spcAft>
                <a:spcPts val="0"/>
              </a:spcAft>
              <a:buClr>
                <a:srgbClr val="215025"/>
              </a:buClr>
              <a:buSzPts val="1800"/>
              <a:buChar char="•"/>
              <a:defRPr/>
            </a:lvl2pPr>
            <a:lvl3pPr indent="-342900" lvl="2" marL="1371600" algn="l">
              <a:lnSpc>
                <a:spcPct val="90000"/>
              </a:lnSpc>
              <a:spcBef>
                <a:spcPts val="500"/>
              </a:spcBef>
              <a:spcAft>
                <a:spcPts val="0"/>
              </a:spcAft>
              <a:buClr>
                <a:srgbClr val="215025"/>
              </a:buClr>
              <a:buSzPts val="1800"/>
              <a:buChar char="•"/>
              <a:defRPr/>
            </a:lvl3pPr>
            <a:lvl4pPr indent="-342900" lvl="3" marL="1828800" algn="l">
              <a:lnSpc>
                <a:spcPct val="90000"/>
              </a:lnSpc>
              <a:spcBef>
                <a:spcPts val="500"/>
              </a:spcBef>
              <a:spcAft>
                <a:spcPts val="0"/>
              </a:spcAft>
              <a:buClr>
                <a:srgbClr val="215025"/>
              </a:buClr>
              <a:buSzPts val="1800"/>
              <a:buChar char="•"/>
              <a:defRPr/>
            </a:lvl4pPr>
            <a:lvl5pPr indent="-342900" lvl="4" marL="2286000" algn="l">
              <a:lnSpc>
                <a:spcPct val="90000"/>
              </a:lnSpc>
              <a:spcBef>
                <a:spcPts val="500"/>
              </a:spcBef>
              <a:spcAft>
                <a:spcPts val="0"/>
              </a:spcAft>
              <a:buClr>
                <a:srgbClr val="215025"/>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1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2" name="Shape 82"/>
        <p:cNvGrpSpPr/>
        <p:nvPr/>
      </p:nvGrpSpPr>
      <p:grpSpPr>
        <a:xfrm>
          <a:off x="0" y="0"/>
          <a:ext cx="0" cy="0"/>
          <a:chOff x="0" y="0"/>
          <a:chExt cx="0" cy="0"/>
        </a:xfrm>
      </p:grpSpPr>
      <p:sp>
        <p:nvSpPr>
          <p:cNvPr id="83" name="Google Shape;83;p1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502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15025"/>
              </a:buClr>
              <a:buSzPts val="1800"/>
              <a:buChar char="•"/>
              <a:defRPr/>
            </a:lvl1pPr>
            <a:lvl2pPr indent="-342900" lvl="1" marL="914400" algn="l">
              <a:lnSpc>
                <a:spcPct val="90000"/>
              </a:lnSpc>
              <a:spcBef>
                <a:spcPts val="500"/>
              </a:spcBef>
              <a:spcAft>
                <a:spcPts val="0"/>
              </a:spcAft>
              <a:buClr>
                <a:srgbClr val="215025"/>
              </a:buClr>
              <a:buSzPts val="1800"/>
              <a:buChar char="•"/>
              <a:defRPr/>
            </a:lvl2pPr>
            <a:lvl3pPr indent="-342900" lvl="2" marL="1371600" algn="l">
              <a:lnSpc>
                <a:spcPct val="90000"/>
              </a:lnSpc>
              <a:spcBef>
                <a:spcPts val="500"/>
              </a:spcBef>
              <a:spcAft>
                <a:spcPts val="0"/>
              </a:spcAft>
              <a:buClr>
                <a:srgbClr val="215025"/>
              </a:buClr>
              <a:buSzPts val="1800"/>
              <a:buChar char="•"/>
              <a:defRPr/>
            </a:lvl3pPr>
            <a:lvl4pPr indent="-342900" lvl="3" marL="1828800" algn="l">
              <a:lnSpc>
                <a:spcPct val="90000"/>
              </a:lnSpc>
              <a:spcBef>
                <a:spcPts val="500"/>
              </a:spcBef>
              <a:spcAft>
                <a:spcPts val="0"/>
              </a:spcAft>
              <a:buClr>
                <a:srgbClr val="215025"/>
              </a:buClr>
              <a:buSzPts val="1800"/>
              <a:buChar char="•"/>
              <a:defRPr/>
            </a:lvl4pPr>
            <a:lvl5pPr indent="-342900" lvl="4" marL="2286000" algn="l">
              <a:lnSpc>
                <a:spcPct val="90000"/>
              </a:lnSpc>
              <a:spcBef>
                <a:spcPts val="500"/>
              </a:spcBef>
              <a:spcAft>
                <a:spcPts val="0"/>
              </a:spcAft>
              <a:buClr>
                <a:srgbClr val="215025"/>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1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3" name="Shape 23"/>
        <p:cNvGrpSpPr/>
        <p:nvPr/>
      </p:nvGrpSpPr>
      <p:grpSpPr>
        <a:xfrm>
          <a:off x="0" y="0"/>
          <a:ext cx="0" cy="0"/>
          <a:chOff x="0" y="0"/>
          <a:chExt cx="0" cy="0"/>
        </a:xfrm>
      </p:grpSpPr>
      <p:pic>
        <p:nvPicPr>
          <p:cNvPr id="24" name="Google Shape;24;p109"/>
          <p:cNvPicPr preferRelativeResize="0"/>
          <p:nvPr/>
        </p:nvPicPr>
        <p:blipFill rotWithShape="1">
          <a:blip r:embed="rId2">
            <a:alphaModFix/>
          </a:blip>
          <a:srcRect b="0" l="0" r="0" t="0"/>
          <a:stretch/>
        </p:blipFill>
        <p:spPr>
          <a:xfrm>
            <a:off x="-23004" y="-12940"/>
            <a:ext cx="12215003" cy="6870940"/>
          </a:xfrm>
          <a:prstGeom prst="rect">
            <a:avLst/>
          </a:prstGeom>
          <a:noFill/>
          <a:ln>
            <a:noFill/>
          </a:ln>
        </p:spPr>
      </p:pic>
      <p:sp>
        <p:nvSpPr>
          <p:cNvPr id="25" name="Google Shape;25;p109"/>
          <p:cNvSpPr txBox="1"/>
          <p:nvPr>
            <p:ph type="title"/>
          </p:nvPr>
        </p:nvSpPr>
        <p:spPr>
          <a:xfrm>
            <a:off x="838200" y="1717854"/>
            <a:ext cx="7315200" cy="110136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800"/>
              <a:buFont typeface="Poppins Black"/>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09"/>
          <p:cNvSpPr txBox="1"/>
          <p:nvPr>
            <p:ph idx="1" type="body"/>
          </p:nvPr>
        </p:nvSpPr>
        <p:spPr>
          <a:xfrm>
            <a:off x="838200" y="3027839"/>
            <a:ext cx="73152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7" name="Google Shape;27;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30" name="Shape 30"/>
        <p:cNvGrpSpPr/>
        <p:nvPr/>
      </p:nvGrpSpPr>
      <p:grpSpPr>
        <a:xfrm>
          <a:off x="0" y="0"/>
          <a:ext cx="0" cy="0"/>
          <a:chOff x="0" y="0"/>
          <a:chExt cx="0" cy="0"/>
        </a:xfrm>
      </p:grpSpPr>
      <p:sp>
        <p:nvSpPr>
          <p:cNvPr id="31" name="Google Shape;31;p110"/>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502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10"/>
          <p:cNvSpPr txBox="1"/>
          <p:nvPr>
            <p:ph idx="1" type="body"/>
          </p:nvPr>
        </p:nvSpPr>
        <p:spPr>
          <a:xfrm>
            <a:off x="1328466" y="1825625"/>
            <a:ext cx="9437299"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15025"/>
              </a:buClr>
              <a:buSzPts val="1800"/>
              <a:buChar char="•"/>
              <a:defRPr/>
            </a:lvl1pPr>
            <a:lvl2pPr indent="-342900" lvl="1" marL="914400" algn="l">
              <a:lnSpc>
                <a:spcPct val="90000"/>
              </a:lnSpc>
              <a:spcBef>
                <a:spcPts val="500"/>
              </a:spcBef>
              <a:spcAft>
                <a:spcPts val="0"/>
              </a:spcAft>
              <a:buClr>
                <a:srgbClr val="215025"/>
              </a:buClr>
              <a:buSzPts val="1800"/>
              <a:buChar char="•"/>
              <a:defRPr/>
            </a:lvl2pPr>
            <a:lvl3pPr indent="-342900" lvl="2" marL="1371600" algn="l">
              <a:lnSpc>
                <a:spcPct val="90000"/>
              </a:lnSpc>
              <a:spcBef>
                <a:spcPts val="500"/>
              </a:spcBef>
              <a:spcAft>
                <a:spcPts val="0"/>
              </a:spcAft>
              <a:buClr>
                <a:srgbClr val="215025"/>
              </a:buClr>
              <a:buSzPts val="1800"/>
              <a:buChar char="•"/>
              <a:defRPr/>
            </a:lvl3pPr>
            <a:lvl4pPr indent="-342900" lvl="3" marL="1828800" algn="l">
              <a:lnSpc>
                <a:spcPct val="90000"/>
              </a:lnSpc>
              <a:spcBef>
                <a:spcPts val="500"/>
              </a:spcBef>
              <a:spcAft>
                <a:spcPts val="0"/>
              </a:spcAft>
              <a:buClr>
                <a:srgbClr val="215025"/>
              </a:buClr>
              <a:buSzPts val="1800"/>
              <a:buChar char="•"/>
              <a:defRPr/>
            </a:lvl4pPr>
            <a:lvl5pPr indent="-342900" lvl="4" marL="2286000" algn="l">
              <a:lnSpc>
                <a:spcPct val="90000"/>
              </a:lnSpc>
              <a:spcBef>
                <a:spcPts val="500"/>
              </a:spcBef>
              <a:spcAft>
                <a:spcPts val="0"/>
              </a:spcAft>
              <a:buClr>
                <a:srgbClr val="215025"/>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36" name="Shape 36"/>
        <p:cNvGrpSpPr/>
        <p:nvPr/>
      </p:nvGrpSpPr>
      <p:grpSpPr>
        <a:xfrm>
          <a:off x="0" y="0"/>
          <a:ext cx="0" cy="0"/>
          <a:chOff x="0" y="0"/>
          <a:chExt cx="0" cy="0"/>
        </a:xfrm>
      </p:grpSpPr>
      <p:sp>
        <p:nvSpPr>
          <p:cNvPr id="37" name="Google Shape;37;p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CO"/>
              <a:t>‹#›</a:t>
            </a:fld>
            <a:endParaRPr/>
          </a:p>
        </p:txBody>
      </p:sp>
      <p:pic>
        <p:nvPicPr>
          <p:cNvPr id="40" name="Google Shape;40;p111"/>
          <p:cNvPicPr preferRelativeResize="0"/>
          <p:nvPr/>
        </p:nvPicPr>
        <p:blipFill rotWithShape="1">
          <a:blip r:embed="rId2">
            <a:alphaModFix/>
          </a:blip>
          <a:srcRect b="0" l="0" r="0" t="0"/>
          <a:stretch/>
        </p:blipFill>
        <p:spPr>
          <a:xfrm>
            <a:off x="-60384" y="-33967"/>
            <a:ext cx="12252384" cy="689196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41" name="Shape 41"/>
        <p:cNvGrpSpPr/>
        <p:nvPr/>
      </p:nvGrpSpPr>
      <p:grpSpPr>
        <a:xfrm>
          <a:off x="0" y="0"/>
          <a:ext cx="0" cy="0"/>
          <a:chOff x="0" y="0"/>
          <a:chExt cx="0" cy="0"/>
        </a:xfrm>
      </p:grpSpPr>
      <p:sp>
        <p:nvSpPr>
          <p:cNvPr id="42" name="Google Shape;42;p112"/>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502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1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15025"/>
              </a:buClr>
              <a:buSzPts val="1800"/>
              <a:buChar char="•"/>
              <a:defRPr/>
            </a:lvl1pPr>
            <a:lvl2pPr indent="-342900" lvl="1" marL="914400" algn="l">
              <a:lnSpc>
                <a:spcPct val="90000"/>
              </a:lnSpc>
              <a:spcBef>
                <a:spcPts val="500"/>
              </a:spcBef>
              <a:spcAft>
                <a:spcPts val="0"/>
              </a:spcAft>
              <a:buClr>
                <a:srgbClr val="215025"/>
              </a:buClr>
              <a:buSzPts val="1800"/>
              <a:buChar char="•"/>
              <a:defRPr/>
            </a:lvl2pPr>
            <a:lvl3pPr indent="-342900" lvl="2" marL="1371600" algn="l">
              <a:lnSpc>
                <a:spcPct val="90000"/>
              </a:lnSpc>
              <a:spcBef>
                <a:spcPts val="500"/>
              </a:spcBef>
              <a:spcAft>
                <a:spcPts val="0"/>
              </a:spcAft>
              <a:buClr>
                <a:srgbClr val="215025"/>
              </a:buClr>
              <a:buSzPts val="1800"/>
              <a:buChar char="•"/>
              <a:defRPr/>
            </a:lvl3pPr>
            <a:lvl4pPr indent="-342900" lvl="3" marL="1828800" algn="l">
              <a:lnSpc>
                <a:spcPct val="90000"/>
              </a:lnSpc>
              <a:spcBef>
                <a:spcPts val="500"/>
              </a:spcBef>
              <a:spcAft>
                <a:spcPts val="0"/>
              </a:spcAft>
              <a:buClr>
                <a:srgbClr val="215025"/>
              </a:buClr>
              <a:buSzPts val="1800"/>
              <a:buChar char="•"/>
              <a:defRPr/>
            </a:lvl4pPr>
            <a:lvl5pPr indent="-342900" lvl="4" marL="2286000" algn="l">
              <a:lnSpc>
                <a:spcPct val="90000"/>
              </a:lnSpc>
              <a:spcBef>
                <a:spcPts val="500"/>
              </a:spcBef>
              <a:spcAft>
                <a:spcPts val="0"/>
              </a:spcAft>
              <a:buClr>
                <a:srgbClr val="215025"/>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1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15025"/>
              </a:buClr>
              <a:buSzPts val="1800"/>
              <a:buChar char="•"/>
              <a:defRPr/>
            </a:lvl1pPr>
            <a:lvl2pPr indent="-342900" lvl="1" marL="914400" algn="l">
              <a:lnSpc>
                <a:spcPct val="90000"/>
              </a:lnSpc>
              <a:spcBef>
                <a:spcPts val="500"/>
              </a:spcBef>
              <a:spcAft>
                <a:spcPts val="0"/>
              </a:spcAft>
              <a:buClr>
                <a:srgbClr val="215025"/>
              </a:buClr>
              <a:buSzPts val="1800"/>
              <a:buChar char="•"/>
              <a:defRPr/>
            </a:lvl2pPr>
            <a:lvl3pPr indent="-342900" lvl="2" marL="1371600" algn="l">
              <a:lnSpc>
                <a:spcPct val="90000"/>
              </a:lnSpc>
              <a:spcBef>
                <a:spcPts val="500"/>
              </a:spcBef>
              <a:spcAft>
                <a:spcPts val="0"/>
              </a:spcAft>
              <a:buClr>
                <a:srgbClr val="215025"/>
              </a:buClr>
              <a:buSzPts val="1800"/>
              <a:buChar char="•"/>
              <a:defRPr/>
            </a:lvl3pPr>
            <a:lvl4pPr indent="-342900" lvl="3" marL="1828800" algn="l">
              <a:lnSpc>
                <a:spcPct val="90000"/>
              </a:lnSpc>
              <a:spcBef>
                <a:spcPts val="500"/>
              </a:spcBef>
              <a:spcAft>
                <a:spcPts val="0"/>
              </a:spcAft>
              <a:buClr>
                <a:srgbClr val="215025"/>
              </a:buClr>
              <a:buSzPts val="1800"/>
              <a:buChar char="•"/>
              <a:defRPr/>
            </a:lvl4pPr>
            <a:lvl5pPr indent="-342900" lvl="4" marL="2286000" algn="l">
              <a:lnSpc>
                <a:spcPct val="90000"/>
              </a:lnSpc>
              <a:spcBef>
                <a:spcPts val="500"/>
              </a:spcBef>
              <a:spcAft>
                <a:spcPts val="0"/>
              </a:spcAft>
              <a:buClr>
                <a:srgbClr val="215025"/>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8" name="Shape 48"/>
        <p:cNvGrpSpPr/>
        <p:nvPr/>
      </p:nvGrpSpPr>
      <p:grpSpPr>
        <a:xfrm>
          <a:off x="0" y="0"/>
          <a:ext cx="0" cy="0"/>
          <a:chOff x="0" y="0"/>
          <a:chExt cx="0" cy="0"/>
        </a:xfrm>
      </p:grpSpPr>
      <p:sp>
        <p:nvSpPr>
          <p:cNvPr id="49" name="Google Shape;49;p11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502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1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15025"/>
              </a:buClr>
              <a:buSzPts val="2400"/>
              <a:buNone/>
              <a:defRPr b="1" sz="2400"/>
            </a:lvl1pPr>
            <a:lvl2pPr indent="-228600" lvl="1" marL="914400" algn="l">
              <a:lnSpc>
                <a:spcPct val="90000"/>
              </a:lnSpc>
              <a:spcBef>
                <a:spcPts val="500"/>
              </a:spcBef>
              <a:spcAft>
                <a:spcPts val="0"/>
              </a:spcAft>
              <a:buClr>
                <a:srgbClr val="215025"/>
              </a:buClr>
              <a:buSzPts val="2000"/>
              <a:buNone/>
              <a:defRPr b="1" sz="2000"/>
            </a:lvl2pPr>
            <a:lvl3pPr indent="-228600" lvl="2" marL="1371600" algn="l">
              <a:lnSpc>
                <a:spcPct val="90000"/>
              </a:lnSpc>
              <a:spcBef>
                <a:spcPts val="500"/>
              </a:spcBef>
              <a:spcAft>
                <a:spcPts val="0"/>
              </a:spcAft>
              <a:buClr>
                <a:srgbClr val="215025"/>
              </a:buClr>
              <a:buSzPts val="1800"/>
              <a:buNone/>
              <a:defRPr b="1" sz="1800"/>
            </a:lvl3pPr>
            <a:lvl4pPr indent="-228600" lvl="3" marL="1828800" algn="l">
              <a:lnSpc>
                <a:spcPct val="90000"/>
              </a:lnSpc>
              <a:spcBef>
                <a:spcPts val="500"/>
              </a:spcBef>
              <a:spcAft>
                <a:spcPts val="0"/>
              </a:spcAft>
              <a:buClr>
                <a:srgbClr val="215025"/>
              </a:buClr>
              <a:buSzPts val="1600"/>
              <a:buNone/>
              <a:defRPr b="1" sz="1600"/>
            </a:lvl4pPr>
            <a:lvl5pPr indent="-228600" lvl="4" marL="2286000" algn="l">
              <a:lnSpc>
                <a:spcPct val="90000"/>
              </a:lnSpc>
              <a:spcBef>
                <a:spcPts val="500"/>
              </a:spcBef>
              <a:spcAft>
                <a:spcPts val="0"/>
              </a:spcAft>
              <a:buClr>
                <a:srgbClr val="215025"/>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11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15025"/>
              </a:buClr>
              <a:buSzPts val="1800"/>
              <a:buChar char="•"/>
              <a:defRPr/>
            </a:lvl1pPr>
            <a:lvl2pPr indent="-342900" lvl="1" marL="914400" algn="l">
              <a:lnSpc>
                <a:spcPct val="90000"/>
              </a:lnSpc>
              <a:spcBef>
                <a:spcPts val="500"/>
              </a:spcBef>
              <a:spcAft>
                <a:spcPts val="0"/>
              </a:spcAft>
              <a:buClr>
                <a:srgbClr val="215025"/>
              </a:buClr>
              <a:buSzPts val="1800"/>
              <a:buChar char="•"/>
              <a:defRPr/>
            </a:lvl2pPr>
            <a:lvl3pPr indent="-342900" lvl="2" marL="1371600" algn="l">
              <a:lnSpc>
                <a:spcPct val="90000"/>
              </a:lnSpc>
              <a:spcBef>
                <a:spcPts val="500"/>
              </a:spcBef>
              <a:spcAft>
                <a:spcPts val="0"/>
              </a:spcAft>
              <a:buClr>
                <a:srgbClr val="215025"/>
              </a:buClr>
              <a:buSzPts val="1800"/>
              <a:buChar char="•"/>
              <a:defRPr/>
            </a:lvl3pPr>
            <a:lvl4pPr indent="-342900" lvl="3" marL="1828800" algn="l">
              <a:lnSpc>
                <a:spcPct val="90000"/>
              </a:lnSpc>
              <a:spcBef>
                <a:spcPts val="500"/>
              </a:spcBef>
              <a:spcAft>
                <a:spcPts val="0"/>
              </a:spcAft>
              <a:buClr>
                <a:srgbClr val="215025"/>
              </a:buClr>
              <a:buSzPts val="1800"/>
              <a:buChar char="•"/>
              <a:defRPr/>
            </a:lvl4pPr>
            <a:lvl5pPr indent="-342900" lvl="4" marL="2286000" algn="l">
              <a:lnSpc>
                <a:spcPct val="90000"/>
              </a:lnSpc>
              <a:spcBef>
                <a:spcPts val="500"/>
              </a:spcBef>
              <a:spcAft>
                <a:spcPts val="0"/>
              </a:spcAft>
              <a:buClr>
                <a:srgbClr val="215025"/>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11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15025"/>
              </a:buClr>
              <a:buSzPts val="2400"/>
              <a:buNone/>
              <a:defRPr b="1" sz="2400"/>
            </a:lvl1pPr>
            <a:lvl2pPr indent="-228600" lvl="1" marL="914400" algn="l">
              <a:lnSpc>
                <a:spcPct val="90000"/>
              </a:lnSpc>
              <a:spcBef>
                <a:spcPts val="500"/>
              </a:spcBef>
              <a:spcAft>
                <a:spcPts val="0"/>
              </a:spcAft>
              <a:buClr>
                <a:srgbClr val="215025"/>
              </a:buClr>
              <a:buSzPts val="2000"/>
              <a:buNone/>
              <a:defRPr b="1" sz="2000"/>
            </a:lvl2pPr>
            <a:lvl3pPr indent="-228600" lvl="2" marL="1371600" algn="l">
              <a:lnSpc>
                <a:spcPct val="90000"/>
              </a:lnSpc>
              <a:spcBef>
                <a:spcPts val="500"/>
              </a:spcBef>
              <a:spcAft>
                <a:spcPts val="0"/>
              </a:spcAft>
              <a:buClr>
                <a:srgbClr val="215025"/>
              </a:buClr>
              <a:buSzPts val="1800"/>
              <a:buNone/>
              <a:defRPr b="1" sz="1800"/>
            </a:lvl3pPr>
            <a:lvl4pPr indent="-228600" lvl="3" marL="1828800" algn="l">
              <a:lnSpc>
                <a:spcPct val="90000"/>
              </a:lnSpc>
              <a:spcBef>
                <a:spcPts val="500"/>
              </a:spcBef>
              <a:spcAft>
                <a:spcPts val="0"/>
              </a:spcAft>
              <a:buClr>
                <a:srgbClr val="215025"/>
              </a:buClr>
              <a:buSzPts val="1600"/>
              <a:buNone/>
              <a:defRPr b="1" sz="1600"/>
            </a:lvl4pPr>
            <a:lvl5pPr indent="-228600" lvl="4" marL="2286000" algn="l">
              <a:lnSpc>
                <a:spcPct val="90000"/>
              </a:lnSpc>
              <a:spcBef>
                <a:spcPts val="500"/>
              </a:spcBef>
              <a:spcAft>
                <a:spcPts val="0"/>
              </a:spcAft>
              <a:buClr>
                <a:srgbClr val="215025"/>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1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15025"/>
              </a:buClr>
              <a:buSzPts val="1800"/>
              <a:buChar char="•"/>
              <a:defRPr/>
            </a:lvl1pPr>
            <a:lvl2pPr indent="-342900" lvl="1" marL="914400" algn="l">
              <a:lnSpc>
                <a:spcPct val="90000"/>
              </a:lnSpc>
              <a:spcBef>
                <a:spcPts val="500"/>
              </a:spcBef>
              <a:spcAft>
                <a:spcPts val="0"/>
              </a:spcAft>
              <a:buClr>
                <a:srgbClr val="215025"/>
              </a:buClr>
              <a:buSzPts val="1800"/>
              <a:buChar char="•"/>
              <a:defRPr/>
            </a:lvl2pPr>
            <a:lvl3pPr indent="-342900" lvl="2" marL="1371600" algn="l">
              <a:lnSpc>
                <a:spcPct val="90000"/>
              </a:lnSpc>
              <a:spcBef>
                <a:spcPts val="500"/>
              </a:spcBef>
              <a:spcAft>
                <a:spcPts val="0"/>
              </a:spcAft>
              <a:buClr>
                <a:srgbClr val="215025"/>
              </a:buClr>
              <a:buSzPts val="1800"/>
              <a:buChar char="•"/>
              <a:defRPr/>
            </a:lvl3pPr>
            <a:lvl4pPr indent="-342900" lvl="3" marL="1828800" algn="l">
              <a:lnSpc>
                <a:spcPct val="90000"/>
              </a:lnSpc>
              <a:spcBef>
                <a:spcPts val="500"/>
              </a:spcBef>
              <a:spcAft>
                <a:spcPts val="0"/>
              </a:spcAft>
              <a:buClr>
                <a:srgbClr val="215025"/>
              </a:buClr>
              <a:buSzPts val="1800"/>
              <a:buChar char="•"/>
              <a:defRPr/>
            </a:lvl4pPr>
            <a:lvl5pPr indent="-342900" lvl="4" marL="2286000" algn="l">
              <a:lnSpc>
                <a:spcPct val="90000"/>
              </a:lnSpc>
              <a:spcBef>
                <a:spcPts val="500"/>
              </a:spcBef>
              <a:spcAft>
                <a:spcPts val="0"/>
              </a:spcAft>
              <a:buClr>
                <a:srgbClr val="215025"/>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57" name="Shape 57"/>
        <p:cNvGrpSpPr/>
        <p:nvPr/>
      </p:nvGrpSpPr>
      <p:grpSpPr>
        <a:xfrm>
          <a:off x="0" y="0"/>
          <a:ext cx="0" cy="0"/>
          <a:chOff x="0" y="0"/>
          <a:chExt cx="0" cy="0"/>
        </a:xfrm>
      </p:grpSpPr>
      <p:sp>
        <p:nvSpPr>
          <p:cNvPr id="58" name="Google Shape;58;p114"/>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502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2" name="Shape 62"/>
        <p:cNvGrpSpPr/>
        <p:nvPr/>
      </p:nvGrpSpPr>
      <p:grpSpPr>
        <a:xfrm>
          <a:off x="0" y="0"/>
          <a:ext cx="0" cy="0"/>
          <a:chOff x="0" y="0"/>
          <a:chExt cx="0" cy="0"/>
        </a:xfrm>
      </p:grpSpPr>
      <p:sp>
        <p:nvSpPr>
          <p:cNvPr id="63" name="Google Shape;63;p1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15025"/>
              </a:buClr>
              <a:buSzPts val="3200"/>
              <a:buFont typeface="Poppins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215025"/>
              </a:buClr>
              <a:buSzPts val="3200"/>
              <a:buChar char="•"/>
              <a:defRPr sz="3200"/>
            </a:lvl1pPr>
            <a:lvl2pPr indent="-406400" lvl="1" marL="914400" algn="l">
              <a:lnSpc>
                <a:spcPct val="90000"/>
              </a:lnSpc>
              <a:spcBef>
                <a:spcPts val="500"/>
              </a:spcBef>
              <a:spcAft>
                <a:spcPts val="0"/>
              </a:spcAft>
              <a:buClr>
                <a:srgbClr val="215025"/>
              </a:buClr>
              <a:buSzPts val="2800"/>
              <a:buChar char="•"/>
              <a:defRPr sz="2800"/>
            </a:lvl2pPr>
            <a:lvl3pPr indent="-381000" lvl="2" marL="1371600" algn="l">
              <a:lnSpc>
                <a:spcPct val="90000"/>
              </a:lnSpc>
              <a:spcBef>
                <a:spcPts val="500"/>
              </a:spcBef>
              <a:spcAft>
                <a:spcPts val="0"/>
              </a:spcAft>
              <a:buClr>
                <a:srgbClr val="215025"/>
              </a:buClr>
              <a:buSzPts val="2400"/>
              <a:buChar char="•"/>
              <a:defRPr sz="2400"/>
            </a:lvl3pPr>
            <a:lvl4pPr indent="-355600" lvl="3" marL="1828800" algn="l">
              <a:lnSpc>
                <a:spcPct val="90000"/>
              </a:lnSpc>
              <a:spcBef>
                <a:spcPts val="500"/>
              </a:spcBef>
              <a:spcAft>
                <a:spcPts val="0"/>
              </a:spcAft>
              <a:buClr>
                <a:srgbClr val="215025"/>
              </a:buClr>
              <a:buSzPts val="2000"/>
              <a:buChar char="•"/>
              <a:defRPr sz="2000"/>
            </a:lvl4pPr>
            <a:lvl5pPr indent="-355600" lvl="4" marL="2286000" algn="l">
              <a:lnSpc>
                <a:spcPct val="90000"/>
              </a:lnSpc>
              <a:spcBef>
                <a:spcPts val="500"/>
              </a:spcBef>
              <a:spcAft>
                <a:spcPts val="0"/>
              </a:spcAft>
              <a:buClr>
                <a:srgbClr val="215025"/>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5" name="Google Shape;65;p1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15025"/>
              </a:buClr>
              <a:buSzPts val="1600"/>
              <a:buNone/>
              <a:defRPr sz="1600"/>
            </a:lvl1pPr>
            <a:lvl2pPr indent="-228600" lvl="1" marL="914400" algn="l">
              <a:lnSpc>
                <a:spcPct val="90000"/>
              </a:lnSpc>
              <a:spcBef>
                <a:spcPts val="500"/>
              </a:spcBef>
              <a:spcAft>
                <a:spcPts val="0"/>
              </a:spcAft>
              <a:buClr>
                <a:srgbClr val="215025"/>
              </a:buClr>
              <a:buSzPts val="1400"/>
              <a:buNone/>
              <a:defRPr sz="1400"/>
            </a:lvl2pPr>
            <a:lvl3pPr indent="-228600" lvl="2" marL="1371600" algn="l">
              <a:lnSpc>
                <a:spcPct val="90000"/>
              </a:lnSpc>
              <a:spcBef>
                <a:spcPts val="500"/>
              </a:spcBef>
              <a:spcAft>
                <a:spcPts val="0"/>
              </a:spcAft>
              <a:buClr>
                <a:srgbClr val="215025"/>
              </a:buClr>
              <a:buSzPts val="1200"/>
              <a:buNone/>
              <a:defRPr sz="1200"/>
            </a:lvl3pPr>
            <a:lvl4pPr indent="-228600" lvl="3" marL="1828800" algn="l">
              <a:lnSpc>
                <a:spcPct val="90000"/>
              </a:lnSpc>
              <a:spcBef>
                <a:spcPts val="500"/>
              </a:spcBef>
              <a:spcAft>
                <a:spcPts val="0"/>
              </a:spcAft>
              <a:buClr>
                <a:srgbClr val="215025"/>
              </a:buClr>
              <a:buSzPts val="1000"/>
              <a:buNone/>
              <a:defRPr sz="1000"/>
            </a:lvl4pPr>
            <a:lvl5pPr indent="-228600" lvl="4" marL="2286000" algn="l">
              <a:lnSpc>
                <a:spcPct val="90000"/>
              </a:lnSpc>
              <a:spcBef>
                <a:spcPts val="500"/>
              </a:spcBef>
              <a:spcAft>
                <a:spcPts val="0"/>
              </a:spcAft>
              <a:buClr>
                <a:srgbClr val="215025"/>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1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9" name="Shape 69"/>
        <p:cNvGrpSpPr/>
        <p:nvPr/>
      </p:nvGrpSpPr>
      <p:grpSpPr>
        <a:xfrm>
          <a:off x="0" y="0"/>
          <a:ext cx="0" cy="0"/>
          <a:chOff x="0" y="0"/>
          <a:chExt cx="0" cy="0"/>
        </a:xfrm>
      </p:grpSpPr>
      <p:sp>
        <p:nvSpPr>
          <p:cNvPr id="70" name="Google Shape;70;p1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15025"/>
              </a:buClr>
              <a:buSzPts val="3200"/>
              <a:buFont typeface="Poppins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16"/>
          <p:cNvSpPr/>
          <p:nvPr>
            <p:ph idx="2" type="pic"/>
          </p:nvPr>
        </p:nvSpPr>
        <p:spPr>
          <a:xfrm>
            <a:off x="5183188" y="987425"/>
            <a:ext cx="6172200" cy="4873625"/>
          </a:xfrm>
          <a:prstGeom prst="rect">
            <a:avLst/>
          </a:prstGeom>
          <a:noFill/>
          <a:ln>
            <a:noFill/>
          </a:ln>
        </p:spPr>
      </p:sp>
      <p:sp>
        <p:nvSpPr>
          <p:cNvPr id="72" name="Google Shape;72;p1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15025"/>
              </a:buClr>
              <a:buSzPts val="1600"/>
              <a:buNone/>
              <a:defRPr sz="1600"/>
            </a:lvl1pPr>
            <a:lvl2pPr indent="-228600" lvl="1" marL="914400" algn="l">
              <a:lnSpc>
                <a:spcPct val="90000"/>
              </a:lnSpc>
              <a:spcBef>
                <a:spcPts val="500"/>
              </a:spcBef>
              <a:spcAft>
                <a:spcPts val="0"/>
              </a:spcAft>
              <a:buClr>
                <a:srgbClr val="215025"/>
              </a:buClr>
              <a:buSzPts val="1400"/>
              <a:buNone/>
              <a:defRPr sz="1400"/>
            </a:lvl2pPr>
            <a:lvl3pPr indent="-228600" lvl="2" marL="1371600" algn="l">
              <a:lnSpc>
                <a:spcPct val="90000"/>
              </a:lnSpc>
              <a:spcBef>
                <a:spcPts val="500"/>
              </a:spcBef>
              <a:spcAft>
                <a:spcPts val="0"/>
              </a:spcAft>
              <a:buClr>
                <a:srgbClr val="215025"/>
              </a:buClr>
              <a:buSzPts val="1200"/>
              <a:buNone/>
              <a:defRPr sz="1200"/>
            </a:lvl3pPr>
            <a:lvl4pPr indent="-228600" lvl="3" marL="1828800" algn="l">
              <a:lnSpc>
                <a:spcPct val="90000"/>
              </a:lnSpc>
              <a:spcBef>
                <a:spcPts val="500"/>
              </a:spcBef>
              <a:spcAft>
                <a:spcPts val="0"/>
              </a:spcAft>
              <a:buClr>
                <a:srgbClr val="215025"/>
              </a:buClr>
              <a:buSzPts val="1000"/>
              <a:buNone/>
              <a:defRPr sz="1000"/>
            </a:lvl4pPr>
            <a:lvl5pPr indent="-228600" lvl="4" marL="2286000" algn="l">
              <a:lnSpc>
                <a:spcPct val="90000"/>
              </a:lnSpc>
              <a:spcBef>
                <a:spcPts val="500"/>
              </a:spcBef>
              <a:spcAft>
                <a:spcPts val="0"/>
              </a:spcAft>
              <a:buClr>
                <a:srgbClr val="215025"/>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3" name="Google Shape;73;p1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07"/>
          <p:cNvPicPr preferRelativeResize="0"/>
          <p:nvPr/>
        </p:nvPicPr>
        <p:blipFill rotWithShape="1">
          <a:blip r:embed="rId1">
            <a:alphaModFix/>
          </a:blip>
          <a:srcRect b="0" l="0" r="0" t="0"/>
          <a:stretch/>
        </p:blipFill>
        <p:spPr>
          <a:xfrm>
            <a:off x="0" y="0"/>
            <a:ext cx="12191999" cy="6858000"/>
          </a:xfrm>
          <a:prstGeom prst="rect">
            <a:avLst/>
          </a:prstGeom>
          <a:noFill/>
          <a:ln>
            <a:noFill/>
          </a:ln>
        </p:spPr>
      </p:pic>
      <p:sp>
        <p:nvSpPr>
          <p:cNvPr id="11" name="Google Shape;11;p107"/>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15025"/>
              </a:buClr>
              <a:buSzPts val="4400"/>
              <a:buFont typeface="Poppins Black"/>
              <a:buNone/>
              <a:defRPr b="0" i="0" sz="4400" u="none" cap="none" strike="noStrike">
                <a:solidFill>
                  <a:srgbClr val="215025"/>
                </a:solidFill>
                <a:latin typeface="Poppins Black"/>
                <a:ea typeface="Poppins Black"/>
                <a:cs typeface="Poppins Black"/>
                <a:sym typeface="Poppins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07"/>
          <p:cNvSpPr txBox="1"/>
          <p:nvPr>
            <p:ph idx="1" type="body"/>
          </p:nvPr>
        </p:nvSpPr>
        <p:spPr>
          <a:xfrm>
            <a:off x="1328466" y="1825625"/>
            <a:ext cx="9437299"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215025"/>
              </a:buClr>
              <a:buSzPts val="2800"/>
              <a:buFont typeface="Arial"/>
              <a:buChar char="•"/>
              <a:defRPr b="0" i="0" sz="2800" u="none" cap="none" strike="noStrike">
                <a:solidFill>
                  <a:srgbClr val="215025"/>
                </a:solidFill>
                <a:latin typeface="Poppins"/>
                <a:ea typeface="Poppins"/>
                <a:cs typeface="Poppins"/>
                <a:sym typeface="Poppins"/>
              </a:defRPr>
            </a:lvl1pPr>
            <a:lvl2pPr indent="-381000" lvl="1" marL="914400" marR="0" rtl="0" algn="l">
              <a:lnSpc>
                <a:spcPct val="90000"/>
              </a:lnSpc>
              <a:spcBef>
                <a:spcPts val="500"/>
              </a:spcBef>
              <a:spcAft>
                <a:spcPts val="0"/>
              </a:spcAft>
              <a:buClr>
                <a:srgbClr val="215025"/>
              </a:buClr>
              <a:buSzPts val="2400"/>
              <a:buFont typeface="Arial"/>
              <a:buChar char="•"/>
              <a:defRPr b="0" i="0" sz="2400" u="none" cap="none" strike="noStrike">
                <a:solidFill>
                  <a:srgbClr val="215025"/>
                </a:solidFill>
                <a:latin typeface="Poppins"/>
                <a:ea typeface="Poppins"/>
                <a:cs typeface="Poppins"/>
                <a:sym typeface="Poppins"/>
              </a:defRPr>
            </a:lvl2pPr>
            <a:lvl3pPr indent="-355600" lvl="2" marL="1371600" marR="0" rtl="0" algn="l">
              <a:lnSpc>
                <a:spcPct val="90000"/>
              </a:lnSpc>
              <a:spcBef>
                <a:spcPts val="500"/>
              </a:spcBef>
              <a:spcAft>
                <a:spcPts val="0"/>
              </a:spcAft>
              <a:buClr>
                <a:srgbClr val="215025"/>
              </a:buClr>
              <a:buSzPts val="2000"/>
              <a:buFont typeface="Arial"/>
              <a:buChar char="•"/>
              <a:defRPr b="0" i="0" sz="2000" u="none" cap="none" strike="noStrike">
                <a:solidFill>
                  <a:srgbClr val="215025"/>
                </a:solidFill>
                <a:latin typeface="Poppins"/>
                <a:ea typeface="Poppins"/>
                <a:cs typeface="Poppins"/>
                <a:sym typeface="Poppins"/>
              </a:defRPr>
            </a:lvl3pPr>
            <a:lvl4pPr indent="-342900" lvl="3" marL="1828800" marR="0" rtl="0" algn="l">
              <a:lnSpc>
                <a:spcPct val="90000"/>
              </a:lnSpc>
              <a:spcBef>
                <a:spcPts val="500"/>
              </a:spcBef>
              <a:spcAft>
                <a:spcPts val="0"/>
              </a:spcAft>
              <a:buClr>
                <a:srgbClr val="215025"/>
              </a:buClr>
              <a:buSzPts val="1800"/>
              <a:buFont typeface="Arial"/>
              <a:buChar char="•"/>
              <a:defRPr b="0" i="0" sz="1800" u="none" cap="none" strike="noStrike">
                <a:solidFill>
                  <a:srgbClr val="215025"/>
                </a:solidFill>
                <a:latin typeface="Poppins"/>
                <a:ea typeface="Poppins"/>
                <a:cs typeface="Poppins"/>
                <a:sym typeface="Poppins"/>
              </a:defRPr>
            </a:lvl4pPr>
            <a:lvl5pPr indent="-342900" lvl="4" marL="2286000" marR="0" rtl="0" algn="l">
              <a:lnSpc>
                <a:spcPct val="90000"/>
              </a:lnSpc>
              <a:spcBef>
                <a:spcPts val="500"/>
              </a:spcBef>
              <a:spcAft>
                <a:spcPts val="0"/>
              </a:spcAft>
              <a:buClr>
                <a:srgbClr val="215025"/>
              </a:buClr>
              <a:buSzPts val="1800"/>
              <a:buFont typeface="Arial"/>
              <a:buChar char="•"/>
              <a:defRPr b="0" i="0" sz="1800" u="none" cap="none" strike="noStrike">
                <a:solidFill>
                  <a:srgbClr val="215025"/>
                </a:solidFill>
                <a:latin typeface="Poppins"/>
                <a:ea typeface="Poppins"/>
                <a:cs typeface="Poppins"/>
                <a:sym typeface="Poppi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9pPr>
          </a:lstStyle>
          <a:p/>
        </p:txBody>
      </p:sp>
      <p:sp>
        <p:nvSpPr>
          <p:cNvPr id="13" name="Google Shape;13;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9pPr>
          </a:lstStyle>
          <a:p/>
        </p:txBody>
      </p:sp>
      <p:sp>
        <p:nvSpPr>
          <p:cNvPr id="14" name="Google Shape;14;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Poppins"/>
                <a:ea typeface="Poppins"/>
                <a:cs typeface="Poppins"/>
                <a:sym typeface="Poppins"/>
              </a:defRPr>
            </a:lvl9pPr>
          </a:lstStyle>
          <a:p/>
        </p:txBody>
      </p:sp>
      <p:sp>
        <p:nvSpPr>
          <p:cNvPr id="15" name="Google Shape;15;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hart" Target="../charts/char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chart" Target="../charts/chart32.xml"/><Relationship Id="rId4" Type="http://schemas.openxmlformats.org/officeDocument/2006/relationships/image" Target="../media/image9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chart" Target="../charts/chart33.xml"/><Relationship Id="rId4" Type="http://schemas.openxmlformats.org/officeDocument/2006/relationships/image" Target="../media/image11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chart" Target="../charts/chart34.xml"/><Relationship Id="rId4" Type="http://schemas.openxmlformats.org/officeDocument/2006/relationships/image" Target="../media/image10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chart" Target="../charts/chart35.xml"/><Relationship Id="rId4" Type="http://schemas.openxmlformats.org/officeDocument/2006/relationships/image" Target="../media/image10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hart" Target="../charts/char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33.png"/><Relationship Id="rId8"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1.jp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chart" Target="../charts/char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chart" Target="../charts/chart5.xml"/><Relationship Id="rId4" Type="http://schemas.openxmlformats.org/officeDocument/2006/relationships/chart" Target="../charts/char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chart" Target="../charts/chart7.xml"/><Relationship Id="rId4" Type="http://schemas.openxmlformats.org/officeDocument/2006/relationships/chart" Target="../charts/char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chart" Target="../charts/chart9.xml"/><Relationship Id="rId4" Type="http://schemas.openxmlformats.org/officeDocument/2006/relationships/chart" Target="../charts/char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chart" Target="../charts/chart11.xml"/><Relationship Id="rId4" Type="http://schemas.openxmlformats.org/officeDocument/2006/relationships/chart" Target="../charts/char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chart" Target="../charts/chart13.xml"/><Relationship Id="rId4" Type="http://schemas.openxmlformats.org/officeDocument/2006/relationships/chart" Target="../charts/char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chart" Target="../charts/chart15.xml"/><Relationship Id="rId4" Type="http://schemas.openxmlformats.org/officeDocument/2006/relationships/chart" Target="../charts/char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chart" Target="../charts/chart17.xml"/><Relationship Id="rId4" Type="http://schemas.openxmlformats.org/officeDocument/2006/relationships/chart" Target="../charts/char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4.png"/><Relationship Id="rId4" Type="http://schemas.openxmlformats.org/officeDocument/2006/relationships/chart" Target="../charts/char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chart" Target="../charts/chart20.xml"/><Relationship Id="rId4" Type="http://schemas.openxmlformats.org/officeDocument/2006/relationships/chart" Target="../charts/char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chart" Target="../charts/chart22.xml"/><Relationship Id="rId4" Type="http://schemas.openxmlformats.org/officeDocument/2006/relationships/chart" Target="../charts/char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chart" Target="../charts/chart24.xml"/><Relationship Id="rId4" Type="http://schemas.openxmlformats.org/officeDocument/2006/relationships/chart" Target="../charts/char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chart" Target="../charts/chart26.xml"/><Relationship Id="rId4" Type="http://schemas.openxmlformats.org/officeDocument/2006/relationships/chart" Target="../charts/char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chart" Target="../charts/chart28.xml"/><Relationship Id="rId4" Type="http://schemas.openxmlformats.org/officeDocument/2006/relationships/chart" Target="../charts/chart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3.pn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1.png"/><Relationship Id="rId4" Type="http://schemas.openxmlformats.org/officeDocument/2006/relationships/image" Target="../media/image69.png"/><Relationship Id="rId5"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chart" Target="../charts/chart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chart" Target="../charts/chart3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6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70.jpg"/><Relationship Id="rId4" Type="http://schemas.openxmlformats.org/officeDocument/2006/relationships/image" Target="../media/image78.jpg"/><Relationship Id="rId5" Type="http://schemas.openxmlformats.org/officeDocument/2006/relationships/image" Target="../media/image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75.jpg"/><Relationship Id="rId4" Type="http://schemas.openxmlformats.org/officeDocument/2006/relationships/image" Target="../media/image84.jpg"/><Relationship Id="rId5" Type="http://schemas.openxmlformats.org/officeDocument/2006/relationships/image" Target="../media/image7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72.jpg"/><Relationship Id="rId4" Type="http://schemas.openxmlformats.org/officeDocument/2006/relationships/image" Target="../media/image67.jpg"/><Relationship Id="rId5" Type="http://schemas.openxmlformats.org/officeDocument/2006/relationships/image" Target="../media/image77.jpg"/><Relationship Id="rId6" Type="http://schemas.openxmlformats.org/officeDocument/2006/relationships/image" Target="../media/image6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86.png"/><Relationship Id="rId4" Type="http://schemas.openxmlformats.org/officeDocument/2006/relationships/image" Target="../media/image81.png"/><Relationship Id="rId5" Type="http://schemas.openxmlformats.org/officeDocument/2006/relationships/image" Target="../media/image85.png"/><Relationship Id="rId6" Type="http://schemas.openxmlformats.org/officeDocument/2006/relationships/image" Target="../media/image9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93.png"/><Relationship Id="rId4" Type="http://schemas.openxmlformats.org/officeDocument/2006/relationships/image" Target="../media/image82.png"/><Relationship Id="rId5" Type="http://schemas.openxmlformats.org/officeDocument/2006/relationships/image" Target="../media/image9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96.jpg"/><Relationship Id="rId4" Type="http://schemas.openxmlformats.org/officeDocument/2006/relationships/image" Target="../media/image97.jpg"/><Relationship Id="rId5" Type="http://schemas.openxmlformats.org/officeDocument/2006/relationships/image" Target="../media/image10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83.jpg"/><Relationship Id="rId4" Type="http://schemas.openxmlformats.org/officeDocument/2006/relationships/image" Target="../media/image91.jpg"/><Relationship Id="rId5" Type="http://schemas.openxmlformats.org/officeDocument/2006/relationships/image" Target="../media/image95.jpg"/><Relationship Id="rId6" Type="http://schemas.openxmlformats.org/officeDocument/2006/relationships/image" Target="../media/image87.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92.jpg"/><Relationship Id="rId4" Type="http://schemas.openxmlformats.org/officeDocument/2006/relationships/image" Target="../media/image88.jpg"/><Relationship Id="rId5" Type="http://schemas.openxmlformats.org/officeDocument/2006/relationships/image" Target="../media/image8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102.jpg"/><Relationship Id="rId4" Type="http://schemas.openxmlformats.org/officeDocument/2006/relationships/image" Target="../media/image101.jpg"/><Relationship Id="rId5" Type="http://schemas.openxmlformats.org/officeDocument/2006/relationships/image" Target="../media/image105.jpg"/><Relationship Id="rId6" Type="http://schemas.openxmlformats.org/officeDocument/2006/relationships/image" Target="../media/image10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98.png"/><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0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11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0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
          <p:cNvSpPr txBox="1"/>
          <p:nvPr>
            <p:ph type="ctrTitle"/>
          </p:nvPr>
        </p:nvSpPr>
        <p:spPr>
          <a:xfrm>
            <a:off x="5064527" y="4703423"/>
            <a:ext cx="6204037" cy="180634"/>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669900"/>
              </a:buClr>
              <a:buSzPct val="100000"/>
              <a:buFont typeface="Poppins Black"/>
              <a:buNone/>
            </a:pPr>
            <a:r>
              <a:rPr lang="es-CO"/>
              <a:t>RENDICIÓN DE </a:t>
            </a:r>
            <a:r>
              <a:rPr lang="es-CO" sz="9000"/>
              <a:t>CUENTAS</a:t>
            </a:r>
            <a:endParaRPr/>
          </a:p>
        </p:txBody>
      </p:sp>
      <p:sp>
        <p:nvSpPr>
          <p:cNvPr id="93" name="Google Shape;93;p1"/>
          <p:cNvSpPr txBox="1"/>
          <p:nvPr>
            <p:ph idx="1" type="subTitle"/>
          </p:nvPr>
        </p:nvSpPr>
        <p:spPr>
          <a:xfrm>
            <a:off x="5224184" y="4732451"/>
            <a:ext cx="6029865"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215025"/>
              </a:buClr>
              <a:buSzPts val="2400"/>
              <a:buNone/>
            </a:pPr>
            <a:r>
              <a:rPr b="1" lang="es-CO"/>
              <a:t>VIGENCIA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0"/>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4000"/>
              <a:buFont typeface="Poppins Black"/>
              <a:buNone/>
            </a:pPr>
            <a:r>
              <a:rPr b="1" i="0" lang="es-CO" sz="4000" u="none" cap="none" strike="noStrike">
                <a:solidFill>
                  <a:schemeClr val="accent2"/>
                </a:solidFill>
              </a:rPr>
              <a:t>REPORTE DE ACTIVIDADES </a:t>
            </a:r>
            <a:r>
              <a:rPr b="1" i="0" lang="es-CO" sz="4000" u="none" cap="none" strike="noStrike">
                <a:solidFill>
                  <a:srgbClr val="669900"/>
                </a:solidFill>
              </a:rPr>
              <a:t>DIFERENCIALES VIGENCIA 2023</a:t>
            </a:r>
            <a:endParaRPr sz="4000">
              <a:solidFill>
                <a:srgbClr val="669900"/>
              </a:solidFill>
            </a:endParaRPr>
          </a:p>
        </p:txBody>
      </p:sp>
      <p:graphicFrame>
        <p:nvGraphicFramePr>
          <p:cNvPr id="185" name="Google Shape;185;p10"/>
          <p:cNvGraphicFramePr/>
          <p:nvPr/>
        </p:nvGraphicFramePr>
        <p:xfrm>
          <a:off x="2198204" y="2695937"/>
          <a:ext cx="7795592" cy="3049902"/>
        </p:xfrm>
        <a:graphic>
          <a:graphicData uri="http://schemas.openxmlformats.org/drawingml/2006/chart">
            <c:chart r:id="rId3"/>
          </a:graphicData>
        </a:graphic>
      </p:graphicFrame>
      <p:sp>
        <p:nvSpPr>
          <p:cNvPr id="186" name="Google Shape;186;p10"/>
          <p:cNvSpPr txBox="1"/>
          <p:nvPr/>
        </p:nvSpPr>
        <p:spPr>
          <a:xfrm>
            <a:off x="6231836" y="5697455"/>
            <a:ext cx="336936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CO" sz="1200" u="none" cap="none" strike="noStrike">
                <a:solidFill>
                  <a:schemeClr val="dk1"/>
                </a:solidFill>
                <a:latin typeface="Calibri"/>
                <a:ea typeface="Calibri"/>
                <a:cs typeface="Calibri"/>
                <a:sym typeface="Calibri"/>
              </a:rPr>
              <a:t>Información desde marzo 2023 a diciembre 2023.</a:t>
            </a:r>
            <a:endParaRPr b="0" i="0" sz="1200" u="none" cap="none" strike="noStrike">
              <a:solidFill>
                <a:schemeClr val="dk1"/>
              </a:solidFill>
              <a:latin typeface="Calibri"/>
              <a:ea typeface="Calibri"/>
              <a:cs typeface="Calibri"/>
              <a:sym typeface="Calibri"/>
            </a:endParaRPr>
          </a:p>
        </p:txBody>
      </p:sp>
      <p:sp>
        <p:nvSpPr>
          <p:cNvPr id="187" name="Google Shape;187;p10"/>
          <p:cNvSpPr txBox="1"/>
          <p:nvPr/>
        </p:nvSpPr>
        <p:spPr>
          <a:xfrm>
            <a:off x="1805609" y="2355272"/>
            <a:ext cx="7795592" cy="4770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000000"/>
                </a:solidFill>
                <a:latin typeface="Calibri"/>
                <a:ea typeface="Calibri"/>
                <a:cs typeface="Calibri"/>
                <a:sym typeface="Calibri"/>
              </a:rPr>
              <a:t>Total general: 345.064</a:t>
            </a:r>
            <a:r>
              <a:rPr b="0" i="0" lang="es-CO" sz="2500" u="none" cap="none" strike="noStrike">
                <a:solidFill>
                  <a:schemeClr val="dk1"/>
                </a:solidFill>
                <a:latin typeface="Poppins"/>
                <a:ea typeface="Poppins"/>
                <a:cs typeface="Poppins"/>
                <a:sym typeface="Poppins"/>
              </a:rPr>
              <a:t> </a:t>
            </a:r>
            <a:r>
              <a:rPr b="1" i="0" lang="es-CO" sz="2500" u="none" cap="none" strike="noStrike">
                <a:solidFill>
                  <a:srgbClr val="000000"/>
                </a:solidFill>
                <a:latin typeface="Calibri"/>
                <a:ea typeface="Calibri"/>
                <a:cs typeface="Calibri"/>
                <a:sym typeface="Calibri"/>
              </a:rPr>
              <a:t> actividades reportadas </a:t>
            </a:r>
            <a:r>
              <a:rPr b="0" i="0" lang="es-CO" sz="2500" u="none" cap="none" strike="noStrike">
                <a:solidFill>
                  <a:schemeClr val="dk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00"/>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000"/>
              <a:buFont typeface="Poppins Black"/>
              <a:buNone/>
            </a:pPr>
            <a:r>
              <a:rPr b="1" lang="es-CO" sz="4000">
                <a:solidFill>
                  <a:schemeClr val="accent1"/>
                </a:solidFill>
              </a:rPr>
              <a:t>SITUACIÓN</a:t>
            </a:r>
            <a:r>
              <a:rPr b="1" lang="es-CO" sz="4000"/>
              <a:t> </a:t>
            </a:r>
            <a:r>
              <a:rPr b="1" lang="es-CO" sz="4000">
                <a:solidFill>
                  <a:schemeClr val="accent2"/>
                </a:solidFill>
              </a:rPr>
              <a:t>PRESUPUESTAL</a:t>
            </a:r>
            <a:endParaRPr sz="4000">
              <a:solidFill>
                <a:schemeClr val="accent2"/>
              </a:solidFill>
            </a:endParaRPr>
          </a:p>
        </p:txBody>
      </p:sp>
      <p:graphicFrame>
        <p:nvGraphicFramePr>
          <p:cNvPr id="982" name="Google Shape;982;p100"/>
          <p:cNvGraphicFramePr/>
          <p:nvPr/>
        </p:nvGraphicFramePr>
        <p:xfrm>
          <a:off x="2400299" y="2019302"/>
          <a:ext cx="3000000" cy="3000000"/>
        </p:xfrm>
        <a:graphic>
          <a:graphicData uri="http://schemas.openxmlformats.org/drawingml/2006/table">
            <a:tbl>
              <a:tblPr>
                <a:noFill/>
                <a:tableStyleId>{712D18DD-DDD4-477A-950C-681D5517F363}</a:tableStyleId>
              </a:tblPr>
              <a:tblGrid>
                <a:gridCol w="4156700"/>
                <a:gridCol w="1713500"/>
                <a:gridCol w="1511700"/>
              </a:tblGrid>
              <a:tr h="42475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SINIESTRALIDAD EPSI</a:t>
                      </a:r>
                      <a:endParaRPr b="1" i="0" sz="1200" u="none" cap="none" strike="noStrike">
                        <a:solidFill>
                          <a:schemeClr val="lt1"/>
                        </a:solidFill>
                        <a:latin typeface="Arial"/>
                        <a:ea typeface="Arial"/>
                        <a:cs typeface="Arial"/>
                        <a:sym typeface="Arial"/>
                      </a:endParaRPr>
                    </a:p>
                  </a:txBody>
                  <a:tcPr marT="0" marB="0" marR="0" marL="0"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Diciembre 2023</a:t>
                      </a:r>
                      <a:endParaRPr b="1" i="0" sz="1200" u="none" cap="none" strike="noStrike">
                        <a:solidFill>
                          <a:schemeClr val="lt1"/>
                        </a:solidFill>
                        <a:latin typeface="Arial"/>
                        <a:ea typeface="Arial"/>
                        <a:cs typeface="Arial"/>
                        <a:sym typeface="Arial"/>
                      </a:endParaRPr>
                    </a:p>
                  </a:txBody>
                  <a:tcPr marT="0" marB="0" marR="0" marL="0"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92%</a:t>
                      </a:r>
                      <a:endParaRPr b="1" i="0" sz="1200" u="none" cap="none" strike="noStrike">
                        <a:solidFill>
                          <a:schemeClr val="lt1"/>
                        </a:solidFill>
                        <a:latin typeface="Arial"/>
                        <a:ea typeface="Arial"/>
                        <a:cs typeface="Arial"/>
                        <a:sym typeface="Arial"/>
                      </a:endParaRPr>
                    </a:p>
                  </a:txBody>
                  <a:tcPr marT="0" marB="0" marR="0" marL="0" anchor="ctr">
                    <a:solidFill>
                      <a:schemeClr val="accent1"/>
                    </a:solidFill>
                  </a:tcPr>
                </a:tc>
              </a:tr>
              <a:tr h="27852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Costos de Operación</a:t>
                      </a:r>
                      <a:endParaRPr b="0" i="0" sz="1100" u="none" cap="none" strike="noStrike">
                        <a:solidFill>
                          <a:srgbClr val="000000"/>
                        </a:solidFill>
                        <a:latin typeface="Arial"/>
                        <a:ea typeface="Arial"/>
                        <a:cs typeface="Arial"/>
                        <a:sym typeface="Arial"/>
                      </a:endParaRPr>
                    </a:p>
                  </a:txBody>
                  <a:tcPr marT="0" marB="0" marR="0" marL="0" anchor="b"/>
                </a:tc>
                <a:tc>
                  <a:txBody>
                    <a:bodyPr/>
                    <a:lstStyle/>
                    <a:p>
                      <a:pPr indent="0" lvl="0" marL="0" marR="0" rtl="0" algn="ctr">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383.085.448.046</a:t>
                      </a:r>
                      <a:endParaRPr b="0" i="0" sz="1050" u="none" cap="none" strike="noStrike">
                        <a:solidFill>
                          <a:srgbClr val="000000"/>
                        </a:solidFill>
                        <a:latin typeface="Arial"/>
                        <a:ea typeface="Arial"/>
                        <a:cs typeface="Arial"/>
                        <a:sym typeface="Arial"/>
                      </a:endParaRPr>
                    </a:p>
                  </a:txBody>
                  <a:tcPr marT="0" marB="0" marR="0" marL="0" anchor="b"/>
                </a:tc>
                <a:tc>
                  <a:txBody>
                    <a:bodyPr/>
                    <a:lstStyle/>
                    <a:p>
                      <a:pPr indent="0" lvl="0" marL="0" marR="0" rtl="0" algn="ctr">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383.085.448.046</a:t>
                      </a:r>
                      <a:endParaRPr b="0" i="0" sz="1050" u="none" cap="none" strike="noStrike">
                        <a:solidFill>
                          <a:srgbClr val="000000"/>
                        </a:solidFill>
                        <a:latin typeface="Arial"/>
                        <a:ea typeface="Arial"/>
                        <a:cs typeface="Arial"/>
                        <a:sym typeface="Arial"/>
                      </a:endParaRPr>
                    </a:p>
                  </a:txBody>
                  <a:tcPr marT="0" marB="0" marR="0" marL="0" anchor="b"/>
                </a:tc>
              </a:tr>
              <a:tr h="27852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Reserva Tecnica de Servicios Autorizados Conocidos</a:t>
                      </a:r>
                      <a:endParaRPr b="0" i="0" sz="1100" u="none" cap="none" strike="noStrike">
                        <a:solidFill>
                          <a:srgbClr val="000000"/>
                        </a:solidFill>
                        <a:latin typeface="Arial"/>
                        <a:ea typeface="Arial"/>
                        <a:cs typeface="Arial"/>
                        <a:sym typeface="Arial"/>
                      </a:endParaRPr>
                    </a:p>
                  </a:txBody>
                  <a:tcPr marT="0" marB="0" marR="0" marL="0" anchor="b">
                    <a:solidFill>
                      <a:srgbClr val="D1DFCE"/>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81.342.473.738</a:t>
                      </a:r>
                      <a:endParaRPr b="0" i="0" sz="1050" u="none" cap="none" strike="noStrike">
                        <a:solidFill>
                          <a:srgbClr val="000000"/>
                        </a:solidFill>
                        <a:latin typeface="Arial"/>
                        <a:ea typeface="Arial"/>
                        <a:cs typeface="Arial"/>
                        <a:sym typeface="Arial"/>
                      </a:endParaRPr>
                    </a:p>
                  </a:txBody>
                  <a:tcPr marT="0" marB="0" marR="0" marL="0" anchor="b">
                    <a:solidFill>
                      <a:srgbClr val="D1DFCE"/>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81.342.473.738</a:t>
                      </a:r>
                      <a:endParaRPr b="0" i="0" sz="1050" u="none" cap="none" strike="noStrike">
                        <a:solidFill>
                          <a:srgbClr val="000000"/>
                        </a:solidFill>
                        <a:latin typeface="Arial"/>
                        <a:ea typeface="Arial"/>
                        <a:cs typeface="Arial"/>
                        <a:sym typeface="Arial"/>
                      </a:endParaRPr>
                    </a:p>
                  </a:txBody>
                  <a:tcPr marT="0" marB="0" marR="0" marL="0" anchor="b">
                    <a:solidFill>
                      <a:srgbClr val="D1DFCE"/>
                    </a:solidFill>
                  </a:tcPr>
                </a:tc>
              </a:tr>
              <a:tr h="27852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Ingresos Operacionales</a:t>
                      </a:r>
                      <a:endParaRPr b="0" i="0" sz="1100" u="none" cap="none" strike="noStrike">
                        <a:solidFill>
                          <a:srgbClr val="000000"/>
                        </a:solidFill>
                        <a:latin typeface="Arial"/>
                        <a:ea typeface="Arial"/>
                        <a:cs typeface="Arial"/>
                        <a:sym typeface="Arial"/>
                      </a:endParaRPr>
                    </a:p>
                  </a:txBody>
                  <a:tcPr marT="0" marB="0" marR="0" marL="0" anchor="b"/>
                </a:tc>
                <a:tc>
                  <a:txBody>
                    <a:bodyPr/>
                    <a:lstStyle/>
                    <a:p>
                      <a:pPr indent="0" lvl="0" marL="0" marR="0" rtl="0" algn="ctr">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311.275.702.485</a:t>
                      </a:r>
                      <a:endParaRPr b="0" i="0" sz="1050" u="none" cap="none" strike="noStrike">
                        <a:solidFill>
                          <a:srgbClr val="000000"/>
                        </a:solidFill>
                        <a:latin typeface="Arial"/>
                        <a:ea typeface="Arial"/>
                        <a:cs typeface="Arial"/>
                        <a:sym typeface="Arial"/>
                      </a:endParaRPr>
                    </a:p>
                  </a:txBody>
                  <a:tcPr marT="0" marB="0" marR="0" marL="0" anchor="b"/>
                </a:tc>
                <a:tc>
                  <a:txBody>
                    <a:bodyPr/>
                    <a:lstStyle/>
                    <a:p>
                      <a:pPr indent="0" lvl="0" marL="0" marR="0" rtl="0" algn="ctr">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286.373.646.287</a:t>
                      </a:r>
                      <a:endParaRPr b="0" i="0" sz="1050" u="none" cap="none" strike="noStrike">
                        <a:solidFill>
                          <a:srgbClr val="000000"/>
                        </a:solidFill>
                        <a:latin typeface="Arial"/>
                        <a:ea typeface="Arial"/>
                        <a:cs typeface="Arial"/>
                        <a:sym typeface="Arial"/>
                      </a:endParaRPr>
                    </a:p>
                  </a:txBody>
                  <a:tcPr marT="0" marB="0" marR="0" marL="0" anchor="b"/>
                </a:tc>
              </a:tr>
              <a:tr h="27852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Margen Operacional</a:t>
                      </a:r>
                      <a:endParaRPr b="0" i="0" sz="1100" u="none" cap="none" strike="noStrike">
                        <a:solidFill>
                          <a:srgbClr val="000000"/>
                        </a:solidFill>
                        <a:latin typeface="Arial"/>
                        <a:ea typeface="Arial"/>
                        <a:cs typeface="Arial"/>
                        <a:sym typeface="Arial"/>
                      </a:endParaRPr>
                    </a:p>
                  </a:txBody>
                  <a:tcPr marT="0" marB="0" marR="0" marL="0" anchor="b">
                    <a:solidFill>
                      <a:srgbClr val="D1DFCE"/>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0" lang="es-CO" sz="1050" u="none" cap="none" strike="noStrike">
                          <a:solidFill>
                            <a:srgbClr val="FF0000"/>
                          </a:solidFill>
                        </a:rPr>
                        <a:t>-153.152.219.299</a:t>
                      </a:r>
                      <a:endParaRPr b="0" i="0" sz="1050" u="none" cap="none" strike="noStrike">
                        <a:solidFill>
                          <a:srgbClr val="FF0000"/>
                        </a:solidFill>
                        <a:latin typeface="Arial"/>
                        <a:ea typeface="Arial"/>
                        <a:cs typeface="Arial"/>
                        <a:sym typeface="Arial"/>
                      </a:endParaRPr>
                    </a:p>
                  </a:txBody>
                  <a:tcPr marT="0" marB="0" marR="0" marL="0" anchor="b">
                    <a:solidFill>
                      <a:srgbClr val="D1DFCE"/>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0" lang="es-CO" sz="1050" u="none" cap="none" strike="noStrike">
                          <a:solidFill>
                            <a:srgbClr val="FF0000"/>
                          </a:solidFill>
                        </a:rPr>
                        <a:t>-178.054.275.497</a:t>
                      </a:r>
                      <a:endParaRPr b="0" i="0" sz="1050" u="none" cap="none" strike="noStrike">
                        <a:solidFill>
                          <a:srgbClr val="FF0000"/>
                        </a:solidFill>
                        <a:latin typeface="Arial"/>
                        <a:ea typeface="Arial"/>
                        <a:cs typeface="Arial"/>
                        <a:sym typeface="Arial"/>
                      </a:endParaRPr>
                    </a:p>
                  </a:txBody>
                  <a:tcPr marT="0" marB="0" marR="0" marL="0" anchor="b">
                    <a:solidFill>
                      <a:srgbClr val="D1DFCE"/>
                    </a:solidFill>
                  </a:tcPr>
                </a:tc>
              </a:tr>
              <a:tr h="292450">
                <a:tc>
                  <a:txBody>
                    <a:bodyPr/>
                    <a:lstStyle/>
                    <a:p>
                      <a:pPr indent="0" lvl="0" marL="0" marR="0" rtl="0" algn="l">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INDICE DE SINIESTRALIDAD</a:t>
                      </a:r>
                      <a:endParaRPr b="0" i="0" sz="1050" u="none" cap="none" strike="noStrike">
                        <a:solidFill>
                          <a:srgbClr val="000000"/>
                        </a:solidFill>
                        <a:latin typeface="Arial"/>
                        <a:ea typeface="Arial"/>
                        <a:cs typeface="Arial"/>
                        <a:sym typeface="Arial"/>
                      </a:endParaRPr>
                    </a:p>
                  </a:txBody>
                  <a:tcPr marT="0" marB="0" marR="0" marL="0" anchor="b"/>
                </a:tc>
                <a:tc>
                  <a:txBody>
                    <a:bodyPr/>
                    <a:lstStyle/>
                    <a:p>
                      <a:pPr indent="0" lvl="0" marL="0" marR="0" rtl="0" algn="ctr">
                        <a:lnSpc>
                          <a:spcPct val="100000"/>
                        </a:lnSpc>
                        <a:spcBef>
                          <a:spcPts val="0"/>
                        </a:spcBef>
                        <a:spcAft>
                          <a:spcPts val="0"/>
                        </a:spcAft>
                        <a:buClr>
                          <a:srgbClr val="000000"/>
                        </a:buClr>
                        <a:buSzPts val="1050"/>
                        <a:buFont typeface="Arial"/>
                        <a:buNone/>
                      </a:pPr>
                      <a:r>
                        <a:rPr b="0" lang="es-CO" sz="1050" u="none" cap="none" strike="noStrike">
                          <a:solidFill>
                            <a:srgbClr val="FF0000"/>
                          </a:solidFill>
                        </a:rPr>
                        <a:t>-149%</a:t>
                      </a:r>
                      <a:endParaRPr b="0" i="0" sz="1050" u="none" cap="none" strike="noStrike">
                        <a:solidFill>
                          <a:srgbClr val="FF0000"/>
                        </a:solidFill>
                        <a:latin typeface="Arial"/>
                        <a:ea typeface="Arial"/>
                        <a:cs typeface="Arial"/>
                        <a:sym typeface="Arial"/>
                      </a:endParaRPr>
                    </a:p>
                  </a:txBody>
                  <a:tcPr marT="0" marB="0" marR="0" marL="0" anchor="b"/>
                </a:tc>
                <a:tc>
                  <a:txBody>
                    <a:bodyPr/>
                    <a:lstStyle/>
                    <a:p>
                      <a:pPr indent="0" lvl="0" marL="0" marR="0" rtl="0" algn="ctr">
                        <a:lnSpc>
                          <a:spcPct val="100000"/>
                        </a:lnSpc>
                        <a:spcBef>
                          <a:spcPts val="0"/>
                        </a:spcBef>
                        <a:spcAft>
                          <a:spcPts val="0"/>
                        </a:spcAft>
                        <a:buClr>
                          <a:srgbClr val="000000"/>
                        </a:buClr>
                        <a:buSzPts val="1050"/>
                        <a:buFont typeface="Arial"/>
                        <a:buNone/>
                      </a:pPr>
                      <a:r>
                        <a:rPr b="0" lang="es-CO" sz="1050" u="none" cap="none" strike="noStrike">
                          <a:solidFill>
                            <a:srgbClr val="FF0000"/>
                          </a:solidFill>
                        </a:rPr>
                        <a:t>-162%</a:t>
                      </a:r>
                      <a:endParaRPr b="0" i="0" sz="1050" u="none" cap="none" strike="noStrike">
                        <a:solidFill>
                          <a:srgbClr val="FF0000"/>
                        </a:solidFill>
                        <a:latin typeface="Arial"/>
                        <a:ea typeface="Arial"/>
                        <a:cs typeface="Arial"/>
                        <a:sym typeface="Arial"/>
                      </a:endParaRPr>
                    </a:p>
                  </a:txBody>
                  <a:tcPr marT="0" marB="0" marR="0" marL="0" anchor="b"/>
                </a:tc>
              </a:tr>
            </a:tbl>
          </a:graphicData>
        </a:graphic>
      </p:graphicFrame>
      <p:sp>
        <p:nvSpPr>
          <p:cNvPr id="983" name="Google Shape;983;p100"/>
          <p:cNvSpPr/>
          <p:nvPr/>
        </p:nvSpPr>
        <p:spPr>
          <a:xfrm>
            <a:off x="2305050" y="4073313"/>
            <a:ext cx="7477126" cy="2339102"/>
          </a:xfrm>
          <a:prstGeom prst="rect">
            <a:avLst/>
          </a:prstGeom>
          <a:noFill/>
          <a:ln>
            <a:noFill/>
          </a:ln>
        </p:spPr>
        <p:txBody>
          <a:bodyPr anchorCtr="0" anchor="t" bIns="45700" lIns="91425" spcFirstLastPara="1" rIns="91425" wrap="square" tIns="45700">
            <a:spAutoFit/>
          </a:bodyPr>
          <a:lstStyle/>
          <a:p>
            <a:pPr indent="-171450" lvl="0" marL="171450" marR="0" rtl="0" algn="just">
              <a:lnSpc>
                <a:spcPct val="100000"/>
              </a:lnSpc>
              <a:spcBef>
                <a:spcPts val="0"/>
              </a:spcBef>
              <a:spcAft>
                <a:spcPts val="0"/>
              </a:spcAft>
              <a:buClr>
                <a:schemeClr val="dk1"/>
              </a:buClr>
              <a:buSzPts val="1100"/>
              <a:buFont typeface="Arial"/>
              <a:buChar char="•"/>
            </a:pPr>
            <a:r>
              <a:rPr b="0" i="0" lang="es-CO" sz="1100" u="none" cap="none" strike="noStrike">
                <a:solidFill>
                  <a:schemeClr val="dk1"/>
                </a:solidFill>
                <a:latin typeface="Calibri"/>
                <a:ea typeface="Calibri"/>
                <a:cs typeface="Calibri"/>
                <a:sym typeface="Calibri"/>
              </a:rPr>
              <a:t>Sin temor a decirlo esto obedece en gran parte a la insuficiencia de la UPC ya que la propuesta actual de UPC no logra cubrir las necesidades crecientes, teniendo en cuenta que las frecuencias de servicios han aumentado y alcanzado niveles máximos históricos.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171450" lvl="0" marL="171450" marR="0" rtl="0" algn="just">
              <a:lnSpc>
                <a:spcPct val="100000"/>
              </a:lnSpc>
              <a:spcBef>
                <a:spcPts val="0"/>
              </a:spcBef>
              <a:spcAft>
                <a:spcPts val="0"/>
              </a:spcAft>
              <a:buClr>
                <a:schemeClr val="dk1"/>
              </a:buClr>
              <a:buSzPts val="1100"/>
              <a:buFont typeface="Arial"/>
              <a:buChar char="•"/>
            </a:pPr>
            <a:r>
              <a:rPr b="0" i="0" lang="es-CO" sz="1100" u="none" cap="none" strike="noStrike">
                <a:solidFill>
                  <a:schemeClr val="dk1"/>
                </a:solidFill>
                <a:latin typeface="Calibri"/>
                <a:ea typeface="Calibri"/>
                <a:cs typeface="Calibri"/>
                <a:sym typeface="Calibri"/>
              </a:rPr>
              <a:t>La situación financiera actual, también se ha visto afectada por el aumento de los valores de las atenciones médicas, sumando al incremento en las frecuencias de uso, causando un déficit que continuaría creciendo el próximo año si no se revisa la situación.</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171450" lvl="0" marL="171450" marR="0" rtl="0" algn="just">
              <a:lnSpc>
                <a:spcPct val="100000"/>
              </a:lnSpc>
              <a:spcBef>
                <a:spcPts val="0"/>
              </a:spcBef>
              <a:spcAft>
                <a:spcPts val="0"/>
              </a:spcAft>
              <a:buClr>
                <a:schemeClr val="dk1"/>
              </a:buClr>
              <a:buSzPts val="1100"/>
              <a:buFont typeface="Arial"/>
              <a:buChar char="•"/>
            </a:pPr>
            <a:r>
              <a:rPr b="0" i="0" lang="es-CO" sz="1100" u="none" cap="none" strike="noStrike">
                <a:solidFill>
                  <a:schemeClr val="dk1"/>
                </a:solidFill>
                <a:latin typeface="Calibri"/>
                <a:ea typeface="Calibri"/>
                <a:cs typeface="Calibri"/>
                <a:sym typeface="Calibri"/>
              </a:rPr>
              <a:t>En los 2 últimos años, la situación se ha visto agravada por los mayores costos en la prestación de servicios de salud asociados a mayores frecuencias de uso de los afiliados, traslados de poblaciones de EPS liquidadas, incremento de consultas como consecuencia de la pandemia (long-covid), incertidumbre generada por las reformas a la salud y mayor dispensación de medicamentos”.</a:t>
            </a:r>
            <a:endParaRPr b="0" i="0" sz="1400" u="none" cap="none" strike="noStrike">
              <a:solidFill>
                <a:srgbClr val="000000"/>
              </a:solidFill>
              <a:latin typeface="Arial"/>
              <a:ea typeface="Arial"/>
              <a:cs typeface="Arial"/>
              <a:sym typeface="Arial"/>
            </a:endParaRPr>
          </a:p>
          <a:p>
            <a:pPr indent="-82550" lvl="0" marL="171450" marR="0" rtl="0" algn="just">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Poppins"/>
              <a:ea typeface="Poppins"/>
              <a:cs typeface="Poppins"/>
              <a:sym typeface="Poppins"/>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101"/>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500"/>
              <a:buFont typeface="Poppins Black"/>
              <a:buNone/>
            </a:pPr>
            <a:r>
              <a:rPr lang="es-CO" sz="3500">
                <a:solidFill>
                  <a:schemeClr val="accent2"/>
                </a:solidFill>
              </a:rPr>
              <a:t>SITUACIÓN FINANCIERA</a:t>
            </a:r>
            <a:br>
              <a:rPr lang="es-CO" sz="3500"/>
            </a:br>
            <a:r>
              <a:rPr lang="es-CO" sz="3500">
                <a:solidFill>
                  <a:schemeClr val="accent1"/>
                </a:solidFill>
              </a:rPr>
              <a:t>A 31 DE DICIEMBRE DE 2023</a:t>
            </a:r>
            <a:endParaRPr sz="3500">
              <a:solidFill>
                <a:schemeClr val="accent1"/>
              </a:solidFill>
            </a:endParaRPr>
          </a:p>
        </p:txBody>
      </p:sp>
      <p:graphicFrame>
        <p:nvGraphicFramePr>
          <p:cNvPr id="989" name="Google Shape;989;p101"/>
          <p:cNvGraphicFramePr/>
          <p:nvPr/>
        </p:nvGraphicFramePr>
        <p:xfrm>
          <a:off x="2436939" y="1910990"/>
          <a:ext cx="7220355" cy="2959819"/>
        </p:xfrm>
        <a:graphic>
          <a:graphicData uri="http://schemas.openxmlformats.org/drawingml/2006/chart">
            <c:chart r:id="rId3"/>
          </a:graphicData>
        </a:graphic>
      </p:graphicFrame>
      <p:pic>
        <p:nvPicPr>
          <p:cNvPr id="990" name="Google Shape;990;p101"/>
          <p:cNvPicPr preferRelativeResize="0"/>
          <p:nvPr/>
        </p:nvPicPr>
        <p:blipFill rotWithShape="1">
          <a:blip r:embed="rId4">
            <a:alphaModFix/>
          </a:blip>
          <a:srcRect b="0" l="0" r="0" t="0"/>
          <a:stretch/>
        </p:blipFill>
        <p:spPr>
          <a:xfrm>
            <a:off x="2758188" y="5212670"/>
            <a:ext cx="6675624" cy="99762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02"/>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000"/>
              <a:buFont typeface="Poppins Black"/>
              <a:buNone/>
            </a:pPr>
            <a:r>
              <a:rPr lang="es-CO" sz="4000">
                <a:solidFill>
                  <a:schemeClr val="accent1"/>
                </a:solidFill>
              </a:rPr>
              <a:t>RESULTADO INTEGRAL</a:t>
            </a:r>
            <a:br>
              <a:rPr lang="es-CO" sz="4000"/>
            </a:br>
            <a:r>
              <a:rPr lang="es-CO" sz="4000">
                <a:solidFill>
                  <a:schemeClr val="accent2"/>
                </a:solidFill>
              </a:rPr>
              <a:t>A 31 DE DICIEMBRE DE 2023</a:t>
            </a:r>
            <a:endParaRPr/>
          </a:p>
        </p:txBody>
      </p:sp>
      <p:graphicFrame>
        <p:nvGraphicFramePr>
          <p:cNvPr id="996" name="Google Shape;996;p102"/>
          <p:cNvGraphicFramePr/>
          <p:nvPr/>
        </p:nvGraphicFramePr>
        <p:xfrm>
          <a:off x="2701637" y="1853142"/>
          <a:ext cx="6562725" cy="3376083"/>
        </p:xfrm>
        <a:graphic>
          <a:graphicData uri="http://schemas.openxmlformats.org/drawingml/2006/chart">
            <c:chart r:id="rId3"/>
          </a:graphicData>
        </a:graphic>
      </p:graphicFrame>
      <p:pic>
        <p:nvPicPr>
          <p:cNvPr id="997" name="Google Shape;997;p102"/>
          <p:cNvPicPr preferRelativeResize="0"/>
          <p:nvPr/>
        </p:nvPicPr>
        <p:blipFill rotWithShape="1">
          <a:blip r:embed="rId4">
            <a:alphaModFix/>
          </a:blip>
          <a:srcRect b="0" l="0" r="0" t="0"/>
          <a:stretch/>
        </p:blipFill>
        <p:spPr>
          <a:xfrm>
            <a:off x="2814422" y="5391679"/>
            <a:ext cx="6337153" cy="116869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103"/>
          <p:cNvSpPr txBox="1"/>
          <p:nvPr>
            <p:ph type="title"/>
          </p:nvPr>
        </p:nvSpPr>
        <p:spPr>
          <a:xfrm>
            <a:off x="1299893" y="47942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4000"/>
              <a:buFont typeface="Poppins Black"/>
              <a:buNone/>
            </a:pPr>
            <a:r>
              <a:rPr lang="es-CO" sz="4000">
                <a:solidFill>
                  <a:schemeClr val="accent2"/>
                </a:solidFill>
              </a:rPr>
              <a:t>RESULTADOS OPERACIONALES</a:t>
            </a:r>
            <a:br>
              <a:rPr lang="es-CO" sz="4000"/>
            </a:br>
            <a:r>
              <a:rPr lang="es-CO" sz="4000">
                <a:solidFill>
                  <a:schemeClr val="accent1"/>
                </a:solidFill>
              </a:rPr>
              <a:t>2023</a:t>
            </a:r>
            <a:endParaRPr/>
          </a:p>
        </p:txBody>
      </p:sp>
      <p:graphicFrame>
        <p:nvGraphicFramePr>
          <p:cNvPr id="1003" name="Google Shape;1003;p103"/>
          <p:cNvGraphicFramePr/>
          <p:nvPr/>
        </p:nvGraphicFramePr>
        <p:xfrm>
          <a:off x="2642383" y="1681163"/>
          <a:ext cx="6593120" cy="3495674"/>
        </p:xfrm>
        <a:graphic>
          <a:graphicData uri="http://schemas.openxmlformats.org/drawingml/2006/chart">
            <c:chart r:id="rId3"/>
          </a:graphicData>
        </a:graphic>
      </p:graphicFrame>
      <p:pic>
        <p:nvPicPr>
          <p:cNvPr id="1004" name="Google Shape;1004;p103"/>
          <p:cNvPicPr preferRelativeResize="0"/>
          <p:nvPr/>
        </p:nvPicPr>
        <p:blipFill rotWithShape="1">
          <a:blip r:embed="rId4">
            <a:alphaModFix/>
          </a:blip>
          <a:srcRect b="0" l="0" r="0" t="0"/>
          <a:stretch/>
        </p:blipFill>
        <p:spPr>
          <a:xfrm>
            <a:off x="2750905" y="5374764"/>
            <a:ext cx="6376077" cy="1165737"/>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104"/>
          <p:cNvSpPr txBox="1"/>
          <p:nvPr>
            <p:ph type="title"/>
          </p:nvPr>
        </p:nvSpPr>
        <p:spPr>
          <a:xfrm>
            <a:off x="1328466" y="500062"/>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Poppins Black"/>
              <a:buNone/>
            </a:pPr>
            <a:r>
              <a:rPr lang="es-CO">
                <a:solidFill>
                  <a:schemeClr val="accent1"/>
                </a:solidFill>
              </a:rPr>
              <a:t>PATRIMONIO MINIMO</a:t>
            </a:r>
            <a:br>
              <a:rPr lang="es-CO"/>
            </a:br>
            <a:r>
              <a:rPr lang="es-CO">
                <a:solidFill>
                  <a:schemeClr val="accent2"/>
                </a:solidFill>
              </a:rPr>
              <a:t>2023</a:t>
            </a:r>
            <a:endParaRPr/>
          </a:p>
        </p:txBody>
      </p:sp>
      <p:graphicFrame>
        <p:nvGraphicFramePr>
          <p:cNvPr id="1010" name="Google Shape;1010;p104"/>
          <p:cNvGraphicFramePr/>
          <p:nvPr/>
        </p:nvGraphicFramePr>
        <p:xfrm>
          <a:off x="2789239" y="1905000"/>
          <a:ext cx="3000000" cy="3000000"/>
        </p:xfrm>
        <a:graphic>
          <a:graphicData uri="http://schemas.openxmlformats.org/drawingml/2006/table">
            <a:tbl>
              <a:tblPr>
                <a:noFill/>
                <a:tableStyleId>{39DC9508-E012-4DC6-9759-9B80432DA759}</a:tableStyleId>
              </a:tblPr>
              <a:tblGrid>
                <a:gridCol w="1139375"/>
                <a:gridCol w="854525"/>
                <a:gridCol w="941425"/>
                <a:gridCol w="883500"/>
                <a:gridCol w="883500"/>
                <a:gridCol w="941425"/>
                <a:gridCol w="1042800"/>
              </a:tblGrid>
              <a:tr h="333375">
                <a:tc gridSpan="7">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PATRIMONIO MÍNIMO</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hMerge="1"/>
                <a:tc hMerge="1"/>
                <a:tc hMerge="1"/>
                <a:tc hMerge="1"/>
                <a:tc hMerge="1"/>
                <a:tc hMerge="1"/>
              </a:tr>
              <a:tr h="295275">
                <a:tc gridSpan="7">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CIFRA EN MILES DE PESOS</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hMerge="1"/>
                <a:tc hMerge="1"/>
                <a:tc hMerge="1"/>
                <a:tc hMerge="1"/>
                <a:tc hMerge="1"/>
                <a:tc hMerge="1"/>
              </a:tr>
              <a:tr h="23972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 </a:t>
                      </a:r>
                      <a:endParaRPr b="1" i="0" sz="1100" u="none" cap="none" strike="noStrike">
                        <a:solidFill>
                          <a:srgbClr val="000000"/>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dic-18</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dic-19</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dic-20</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dic-21</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dic-22</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dic-23</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r>
              <a:tr h="23972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latin typeface="Calibri"/>
                          <a:ea typeface="Calibri"/>
                          <a:cs typeface="Calibri"/>
                          <a:sym typeface="Calibri"/>
                        </a:rPr>
                        <a:t>POBLACIÓN</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218.867</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232.238</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243.332</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256.430</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272.331</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281.628</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r>
              <a:tr h="23972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latin typeface="Calibri"/>
                          <a:ea typeface="Calibri"/>
                          <a:cs typeface="Calibri"/>
                          <a:sym typeface="Calibri"/>
                        </a:rPr>
                        <a:t>CAPITAL SOCIAL</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1.927.520</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1.927.520</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1.927.520</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1.927.520</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1.927.520</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1.927.520</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r>
              <a:tr h="52512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latin typeface="Calibri"/>
                          <a:ea typeface="Calibri"/>
                          <a:cs typeface="Calibri"/>
                          <a:sym typeface="Calibri"/>
                        </a:rPr>
                        <a:t>RESULTADOS DE EJERCICIOS ANTERIORES</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FF0000"/>
                          </a:solidFill>
                          <a:latin typeface="Calibri"/>
                          <a:ea typeface="Calibri"/>
                          <a:cs typeface="Calibri"/>
                          <a:sym typeface="Calibri"/>
                        </a:rPr>
                        <a:t>-8.880.278</a:t>
                      </a:r>
                      <a:endParaRPr b="1" i="0" sz="1100" u="none" cap="none" strike="noStrike">
                        <a:solidFill>
                          <a:srgbClr val="FF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FF0000"/>
                          </a:solidFill>
                          <a:latin typeface="Calibri"/>
                          <a:ea typeface="Calibri"/>
                          <a:cs typeface="Calibri"/>
                          <a:sym typeface="Calibri"/>
                        </a:rPr>
                        <a:t>-3.388.898</a:t>
                      </a:r>
                      <a:endParaRPr b="1" i="0" sz="1100" u="none" cap="none" strike="noStrike">
                        <a:solidFill>
                          <a:srgbClr val="FF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FF0000"/>
                          </a:solidFill>
                          <a:latin typeface="Calibri"/>
                          <a:ea typeface="Calibri"/>
                          <a:cs typeface="Calibri"/>
                          <a:sym typeface="Calibri"/>
                        </a:rPr>
                        <a:t>-3.921.243</a:t>
                      </a:r>
                      <a:endParaRPr b="1" i="0" sz="1100" u="none" cap="none" strike="noStrike">
                        <a:solidFill>
                          <a:srgbClr val="FF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9.878.069</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27.217.252</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8.284.026</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r>
              <a:tr h="35387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latin typeface="Calibri"/>
                          <a:ea typeface="Calibri"/>
                          <a:cs typeface="Calibri"/>
                          <a:sym typeface="Calibri"/>
                        </a:rPr>
                        <a:t>RESULTADOS DEL EJERCICIO</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5.523.969</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FF0000"/>
                          </a:solidFill>
                          <a:latin typeface="Calibri"/>
                          <a:ea typeface="Calibri"/>
                          <a:cs typeface="Calibri"/>
                          <a:sym typeface="Calibri"/>
                        </a:rPr>
                        <a:t>-11.226.161</a:t>
                      </a:r>
                      <a:endParaRPr b="0" i="0" sz="1100" u="none" cap="none" strike="noStrike">
                        <a:solidFill>
                          <a:srgbClr val="FF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13.720.617</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17.339.183</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FF0000"/>
                          </a:solidFill>
                          <a:latin typeface="Calibri"/>
                          <a:ea typeface="Calibri"/>
                          <a:cs typeface="Calibri"/>
                          <a:sym typeface="Calibri"/>
                        </a:rPr>
                        <a:t>-20.710.258</a:t>
                      </a:r>
                      <a:endParaRPr b="0" i="0" sz="1100" u="none" cap="none" strike="noStrike">
                        <a:solidFill>
                          <a:srgbClr val="FF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FF0000"/>
                          </a:solidFill>
                          <a:latin typeface="Calibri"/>
                          <a:ea typeface="Calibri"/>
                          <a:cs typeface="Calibri"/>
                          <a:sym typeface="Calibri"/>
                        </a:rPr>
                        <a:t>-155.696.850</a:t>
                      </a:r>
                      <a:endParaRPr b="0" i="0" sz="1100" u="none" cap="none" strike="noStrike">
                        <a:solidFill>
                          <a:srgbClr val="FF0000"/>
                        </a:solidFill>
                        <a:latin typeface="Calibri"/>
                        <a:ea typeface="Calibri"/>
                        <a:cs typeface="Calibri"/>
                        <a:sym typeface="Calibri"/>
                      </a:endParaRPr>
                    </a:p>
                  </a:txBody>
                  <a:tcPr marT="9525" marB="0" marR="9525" marL="9525" anchor="ctr">
                    <a:solidFill>
                      <a:srgbClr val="D1DFCE"/>
                    </a:solidFill>
                  </a:tcPr>
                </a:tc>
              </a:tr>
              <a:tr h="35387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latin typeface="Calibri"/>
                          <a:ea typeface="Calibri"/>
                          <a:cs typeface="Calibri"/>
                          <a:sym typeface="Calibri"/>
                        </a:rPr>
                        <a:t>SUPERAVIT POR DONACIÓN</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r>
              <a:tr h="35387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latin typeface="Calibri"/>
                          <a:ea typeface="Calibri"/>
                          <a:cs typeface="Calibri"/>
                          <a:sym typeface="Calibri"/>
                        </a:rPr>
                        <a:t>SUPERAVIT POR VALORIZACIÓN</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r>
              <a:tr h="35387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latin typeface="Calibri"/>
                          <a:ea typeface="Calibri"/>
                          <a:cs typeface="Calibri"/>
                          <a:sym typeface="Calibri"/>
                        </a:rPr>
                        <a:t>AJUSTES APLICACIÓN NIIF</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1.265.524</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10.670.586</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r>
              <a:tr h="35387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latin typeface="Calibri"/>
                          <a:ea typeface="Calibri"/>
                          <a:cs typeface="Calibri"/>
                          <a:sym typeface="Calibri"/>
                        </a:rPr>
                        <a:t>PATRIMONIO CONTABLE</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FF0000"/>
                          </a:solidFill>
                          <a:latin typeface="Calibri"/>
                          <a:ea typeface="Calibri"/>
                          <a:cs typeface="Calibri"/>
                          <a:sym typeface="Calibri"/>
                        </a:rPr>
                        <a:t>-163.265</a:t>
                      </a:r>
                      <a:endParaRPr b="1" i="0" sz="1100" u="none" cap="none" strike="noStrike">
                        <a:solidFill>
                          <a:srgbClr val="FF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FF0000"/>
                          </a:solidFill>
                          <a:latin typeface="Calibri"/>
                          <a:ea typeface="Calibri"/>
                          <a:cs typeface="Calibri"/>
                          <a:sym typeface="Calibri"/>
                        </a:rPr>
                        <a:t>-2.016.954</a:t>
                      </a:r>
                      <a:endParaRPr b="1" i="0" sz="1100" u="none" cap="none" strike="noStrike">
                        <a:solidFill>
                          <a:srgbClr val="FF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11.726.894</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29.144.772</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8.434.514</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-145.485.305</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r>
              <a:tr h="52512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latin typeface="Calibri"/>
                          <a:ea typeface="Calibri"/>
                          <a:cs typeface="Calibri"/>
                          <a:sym typeface="Calibri"/>
                        </a:rPr>
                        <a:t>PATRIMONIO MINIMO EXIGIDO LEY</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5.129.643</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5.769.600</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6.407.927</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6.989.036</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8.169.930</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latin typeface="Calibri"/>
                          <a:ea typeface="Calibri"/>
                          <a:cs typeface="Calibri"/>
                          <a:sym typeface="Calibri"/>
                        </a:rPr>
                        <a:t>9.800.654</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E9F0E8"/>
                    </a:solidFill>
                  </a:tcPr>
                </a:tc>
              </a:tr>
              <a:tr h="52512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latin typeface="Calibri"/>
                          <a:ea typeface="Calibri"/>
                          <a:cs typeface="Calibri"/>
                          <a:sym typeface="Calibri"/>
                        </a:rPr>
                        <a:t>DEFICIT O SUPERAVIT PATRIMONIAL</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FF0000"/>
                          </a:solidFill>
                          <a:latin typeface="Calibri"/>
                          <a:ea typeface="Calibri"/>
                          <a:cs typeface="Calibri"/>
                          <a:sym typeface="Calibri"/>
                        </a:rPr>
                        <a:t>-5.292.908</a:t>
                      </a:r>
                      <a:endParaRPr b="1" i="0" sz="1100" u="none" cap="none" strike="noStrike">
                        <a:solidFill>
                          <a:srgbClr val="FF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FF0000"/>
                          </a:solidFill>
                          <a:latin typeface="Calibri"/>
                          <a:ea typeface="Calibri"/>
                          <a:cs typeface="Calibri"/>
                          <a:sym typeface="Calibri"/>
                        </a:rPr>
                        <a:t>-7.786.554</a:t>
                      </a:r>
                      <a:endParaRPr b="1" i="0" sz="1100" u="none" cap="none" strike="noStrike">
                        <a:solidFill>
                          <a:srgbClr val="FF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5.318.967</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22.155.736</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latin typeface="Calibri"/>
                          <a:ea typeface="Calibri"/>
                          <a:cs typeface="Calibri"/>
                          <a:sym typeface="Calibri"/>
                        </a:rPr>
                        <a:t>264.584</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FF0000"/>
                          </a:solidFill>
                          <a:latin typeface="Calibri"/>
                          <a:ea typeface="Calibri"/>
                          <a:cs typeface="Calibri"/>
                          <a:sym typeface="Calibri"/>
                        </a:rPr>
                        <a:t>-155.285.959</a:t>
                      </a:r>
                      <a:endParaRPr b="1" i="0" sz="1100" u="none" cap="none" strike="noStrike">
                        <a:solidFill>
                          <a:srgbClr val="FF0000"/>
                        </a:solidFill>
                        <a:latin typeface="Calibri"/>
                        <a:ea typeface="Calibri"/>
                        <a:cs typeface="Calibri"/>
                        <a:sym typeface="Calibri"/>
                      </a:endParaRPr>
                    </a:p>
                  </a:txBody>
                  <a:tcPr marT="9525" marB="0" marR="9525" marL="9525" anchor="ctr">
                    <a:solidFill>
                      <a:srgbClr val="D1DFCE"/>
                    </a:solidFill>
                  </a:tcPr>
                </a:tc>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105"/>
          <p:cNvSpPr txBox="1"/>
          <p:nvPr>
            <p:ph type="title"/>
          </p:nvPr>
        </p:nvSpPr>
        <p:spPr>
          <a:xfrm>
            <a:off x="1377351" y="350837"/>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92D050"/>
              </a:buClr>
              <a:buSzPts val="4000"/>
              <a:buFont typeface="Poppins Black"/>
              <a:buNone/>
            </a:pPr>
            <a:r>
              <a:rPr b="1" lang="es-CO" sz="4000">
                <a:solidFill>
                  <a:srgbClr val="92D050"/>
                </a:solidFill>
              </a:rPr>
              <a:t>MARGÉN DE SOLVENCIA</a:t>
            </a:r>
            <a:br>
              <a:rPr b="1" lang="es-CO" sz="4000">
                <a:solidFill>
                  <a:srgbClr val="92D050"/>
                </a:solidFill>
              </a:rPr>
            </a:br>
            <a:r>
              <a:rPr b="1" lang="es-CO" sz="4000">
                <a:solidFill>
                  <a:schemeClr val="accent1"/>
                </a:solidFill>
              </a:rPr>
              <a:t>2023</a:t>
            </a:r>
            <a:endParaRPr sz="4000">
              <a:solidFill>
                <a:schemeClr val="accent1"/>
              </a:solidFill>
            </a:endParaRPr>
          </a:p>
        </p:txBody>
      </p:sp>
      <p:graphicFrame>
        <p:nvGraphicFramePr>
          <p:cNvPr id="1016" name="Google Shape;1016;p105"/>
          <p:cNvGraphicFramePr/>
          <p:nvPr/>
        </p:nvGraphicFramePr>
        <p:xfrm>
          <a:off x="1624014" y="1825625"/>
          <a:ext cx="8548686" cy="3355975"/>
        </p:xfrm>
        <a:graphic>
          <a:graphicData uri="http://schemas.openxmlformats.org/drawingml/2006/chart">
            <c:chart r:id="rId3"/>
          </a:graphicData>
        </a:graphic>
      </p:graphicFrame>
      <p:pic>
        <p:nvPicPr>
          <p:cNvPr id="1017" name="Google Shape;1017;p105"/>
          <p:cNvPicPr preferRelativeResize="0"/>
          <p:nvPr/>
        </p:nvPicPr>
        <p:blipFill rotWithShape="1">
          <a:blip r:embed="rId4">
            <a:alphaModFix/>
          </a:blip>
          <a:srcRect b="0" l="0" r="0" t="0"/>
          <a:stretch/>
        </p:blipFill>
        <p:spPr>
          <a:xfrm>
            <a:off x="4000500" y="5388786"/>
            <a:ext cx="3933825" cy="1213627"/>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1"/>
          <p:cNvSpPr txBox="1"/>
          <p:nvPr>
            <p:ph type="title"/>
          </p:nvPr>
        </p:nvSpPr>
        <p:spPr>
          <a:xfrm>
            <a:off x="1328468" y="593725"/>
            <a:ext cx="9437298"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r>
              <a:rPr b="1" i="0" lang="es-CO" sz="4400" u="none" cap="none" strike="noStrike">
                <a:solidFill>
                  <a:schemeClr val="lt1"/>
                </a:solidFill>
                <a:latin typeface="Calibri"/>
                <a:ea typeface="Calibri"/>
                <a:cs typeface="Calibri"/>
                <a:sym typeface="Calibri"/>
              </a:rPr>
              <a:t> </a:t>
            </a:r>
            <a:r>
              <a:rPr b="1" i="0" lang="es-CO" sz="4400" u="none" cap="none" strike="noStrike">
                <a:solidFill>
                  <a:srgbClr val="669900"/>
                </a:solidFill>
              </a:rPr>
              <a:t>ACTIVIDADES MAS REPORTADAS </a:t>
            </a:r>
            <a:r>
              <a:rPr b="1" i="0" lang="es-CO" sz="4400" u="none" cap="none" strike="noStrike">
                <a:solidFill>
                  <a:schemeClr val="accent2"/>
                </a:solidFill>
              </a:rPr>
              <a:t>EN LA VIGENCIA 2023</a:t>
            </a:r>
            <a:endParaRPr>
              <a:solidFill>
                <a:schemeClr val="accent2"/>
              </a:solidFill>
            </a:endParaRPr>
          </a:p>
        </p:txBody>
      </p:sp>
      <p:graphicFrame>
        <p:nvGraphicFramePr>
          <p:cNvPr id="193" name="Google Shape;193;p11"/>
          <p:cNvGraphicFramePr/>
          <p:nvPr/>
        </p:nvGraphicFramePr>
        <p:xfrm>
          <a:off x="2492540" y="2431741"/>
          <a:ext cx="7458474" cy="3162113"/>
        </p:xfrm>
        <a:graphic>
          <a:graphicData uri="http://schemas.openxmlformats.org/drawingml/2006/chart">
            <c:chart r:id="rId3"/>
          </a:graphicData>
        </a:graphic>
      </p:graphicFrame>
      <p:sp>
        <p:nvSpPr>
          <p:cNvPr id="194" name="Google Shape;194;p11"/>
          <p:cNvSpPr txBox="1"/>
          <p:nvPr/>
        </p:nvSpPr>
        <p:spPr>
          <a:xfrm>
            <a:off x="3224348" y="5679499"/>
            <a:ext cx="5743303" cy="14157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s-CO" sz="1000" u="none" cap="none" strike="noStrike">
                <a:solidFill>
                  <a:schemeClr val="dk1"/>
                </a:solidFill>
                <a:latin typeface="Calibri"/>
                <a:ea typeface="Calibri"/>
                <a:cs typeface="Calibri"/>
                <a:sym typeface="Calibri"/>
              </a:rPr>
              <a:t>S50003: </a:t>
            </a:r>
            <a:r>
              <a:rPr b="0" i="0" lang="es-CO" sz="1000" u="none" cap="none" strike="noStrike">
                <a:solidFill>
                  <a:schemeClr val="dk1"/>
                </a:solidFill>
                <a:latin typeface="Calibri"/>
                <a:ea typeface="Calibri"/>
                <a:cs typeface="Calibri"/>
                <a:sym typeface="Calibri"/>
              </a:rPr>
              <a:t>ACCIONES INDIVIDUALES DE MEDICINA TRADICIONAL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s-CO" sz="1000" u="none" cap="none" strike="noStrike">
                <a:solidFill>
                  <a:schemeClr val="dk1"/>
                </a:solidFill>
                <a:latin typeface="Calibri"/>
                <a:ea typeface="Calibri"/>
                <a:cs typeface="Calibri"/>
                <a:sym typeface="Calibri"/>
              </a:rPr>
              <a:t>S50004: </a:t>
            </a:r>
            <a:r>
              <a:rPr b="0" i="0" lang="es-CO" sz="1000" u="none" cap="none" strike="noStrike">
                <a:solidFill>
                  <a:schemeClr val="dk1"/>
                </a:solidFill>
                <a:latin typeface="Calibri"/>
                <a:ea typeface="Calibri"/>
                <a:cs typeface="Calibri"/>
                <a:sym typeface="Calibri"/>
              </a:rPr>
              <a:t>ACCIONES INDIVIDUALES DE ADECUACIÓN SOCIOCULTURAL DE LOS SERVICIOS DE SALUD NO INDÍGENA.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s-CO" sz="1000" u="none" cap="none" strike="noStrike">
                <a:solidFill>
                  <a:schemeClr val="dk1"/>
                </a:solidFill>
                <a:latin typeface="Calibri"/>
                <a:ea typeface="Calibri"/>
                <a:cs typeface="Calibri"/>
                <a:sym typeface="Calibri"/>
              </a:rPr>
              <a:t>S50005: </a:t>
            </a:r>
            <a:r>
              <a:rPr b="0" i="0" lang="es-CO" sz="1000" u="none" cap="none" strike="noStrike">
                <a:solidFill>
                  <a:schemeClr val="dk1"/>
                </a:solidFill>
                <a:latin typeface="Calibri"/>
                <a:ea typeface="Calibri"/>
                <a:cs typeface="Calibri"/>
                <a:sym typeface="Calibri"/>
              </a:rPr>
              <a:t>ACCIONES INDIVIDUALES DE PROMOCIÓN Y PREVENCIÓN EN SALUD INDÍGENA</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Poppins"/>
                <a:ea typeface="Poppins"/>
                <a:cs typeface="Poppins"/>
                <a:sym typeface="Poppins"/>
              </a:rPr>
              <a:t> </a:t>
            </a:r>
            <a:endParaRPr b="1" i="0" sz="1800" u="none" cap="none" strike="noStrike">
              <a:solidFill>
                <a:schemeClr val="dk1"/>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2"/>
          <p:cNvSpPr txBox="1"/>
          <p:nvPr>
            <p:ph type="title"/>
          </p:nvPr>
        </p:nvSpPr>
        <p:spPr>
          <a:xfrm>
            <a:off x="1268308" y="500062"/>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4000"/>
              <a:buFont typeface="Poppins Black"/>
              <a:buNone/>
            </a:pPr>
            <a:r>
              <a:rPr b="1" i="0" lang="es-CO" sz="4000" u="none" cap="none" strike="noStrike">
                <a:solidFill>
                  <a:schemeClr val="accent2"/>
                </a:solidFill>
              </a:rPr>
              <a:t> ETNIAS QUE ACCEDIERON EN LA</a:t>
            </a:r>
            <a:br>
              <a:rPr b="1" i="0" lang="es-CO" sz="4000" u="none" cap="none" strike="noStrike">
                <a:solidFill>
                  <a:schemeClr val="accent2"/>
                </a:solidFill>
              </a:rPr>
            </a:br>
            <a:r>
              <a:rPr b="1" i="0" lang="es-CO" sz="4000" u="none" cap="none" strike="noStrike">
                <a:solidFill>
                  <a:srgbClr val="669900"/>
                </a:solidFill>
              </a:rPr>
              <a:t>VIGENCIA 2023</a:t>
            </a:r>
            <a:endParaRPr sz="4000">
              <a:solidFill>
                <a:srgbClr val="669900"/>
              </a:solidFill>
            </a:endParaRPr>
          </a:p>
        </p:txBody>
      </p:sp>
      <p:graphicFrame>
        <p:nvGraphicFramePr>
          <p:cNvPr id="200" name="Google Shape;200;p12"/>
          <p:cNvGraphicFramePr/>
          <p:nvPr/>
        </p:nvGraphicFramePr>
        <p:xfrm>
          <a:off x="1578164" y="2345497"/>
          <a:ext cx="9321863" cy="4012441"/>
        </p:xfrm>
        <a:graphic>
          <a:graphicData uri="http://schemas.openxmlformats.org/drawingml/2006/chart">
            <c:chart r:id="rId3"/>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3"/>
          <p:cNvSpPr txBox="1"/>
          <p:nvPr>
            <p:ph type="title"/>
          </p:nvPr>
        </p:nvSpPr>
        <p:spPr>
          <a:xfrm>
            <a:off x="1461572" y="743169"/>
            <a:ext cx="9437298"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669900"/>
              </a:buClr>
              <a:buSzPct val="100000"/>
              <a:buFont typeface="Poppins Black"/>
              <a:buNone/>
            </a:pPr>
            <a:r>
              <a:rPr b="1" lang="es-CO" sz="4400">
                <a:solidFill>
                  <a:srgbClr val="669900"/>
                </a:solidFill>
              </a:rPr>
              <a:t>LOGROS OBTENIDOS EN LA </a:t>
            </a:r>
            <a:r>
              <a:rPr b="1" lang="es-CO" sz="4400">
                <a:solidFill>
                  <a:schemeClr val="accent2"/>
                </a:solidFill>
              </a:rPr>
              <a:t>VIGENCIA 2023  </a:t>
            </a:r>
            <a:br>
              <a:rPr b="1" i="0" lang="es-CO" sz="4400" u="none" cap="none" strike="noStrike">
                <a:solidFill>
                  <a:srgbClr val="669900"/>
                </a:solidFill>
              </a:rPr>
            </a:br>
            <a:endParaRPr>
              <a:solidFill>
                <a:srgbClr val="669900"/>
              </a:solidFill>
            </a:endParaRPr>
          </a:p>
        </p:txBody>
      </p:sp>
      <p:grpSp>
        <p:nvGrpSpPr>
          <p:cNvPr id="206" name="Google Shape;206;p13"/>
          <p:cNvGrpSpPr/>
          <p:nvPr/>
        </p:nvGrpSpPr>
        <p:grpSpPr>
          <a:xfrm>
            <a:off x="826169" y="1782595"/>
            <a:ext cx="10175444" cy="4801090"/>
            <a:chOff x="826169" y="1782595"/>
            <a:chExt cx="10175444" cy="4801090"/>
          </a:xfrm>
        </p:grpSpPr>
        <p:grpSp>
          <p:nvGrpSpPr>
            <p:cNvPr id="207" name="Google Shape;207;p13"/>
            <p:cNvGrpSpPr/>
            <p:nvPr/>
          </p:nvGrpSpPr>
          <p:grpSpPr>
            <a:xfrm>
              <a:off x="826169" y="1782595"/>
              <a:ext cx="10166017" cy="4801090"/>
              <a:chOff x="891343" y="1918419"/>
              <a:chExt cx="10166017" cy="4801090"/>
            </a:xfrm>
          </p:grpSpPr>
          <p:sp>
            <p:nvSpPr>
              <p:cNvPr id="208" name="Google Shape;208;p13"/>
              <p:cNvSpPr/>
              <p:nvPr/>
            </p:nvSpPr>
            <p:spPr>
              <a:xfrm>
                <a:off x="891343" y="2585239"/>
                <a:ext cx="1888959" cy="4134269"/>
              </a:xfrm>
              <a:prstGeom prst="roundRect">
                <a:avLst>
                  <a:gd fmla="val 16667" name="adj"/>
                </a:avLst>
              </a:prstGeom>
              <a:solidFill>
                <a:srgbClr val="92CF7C"/>
              </a:solidFill>
              <a:ln cap="flat" cmpd="sng" w="12700">
                <a:solidFill>
                  <a:srgbClr val="F5FB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209" name="Google Shape;209;p13"/>
              <p:cNvSpPr/>
              <p:nvPr/>
            </p:nvSpPr>
            <p:spPr>
              <a:xfrm>
                <a:off x="2966341" y="2184132"/>
                <a:ext cx="1888959" cy="4134269"/>
              </a:xfrm>
              <a:prstGeom prst="roundRect">
                <a:avLst>
                  <a:gd fmla="val 16667" name="adj"/>
                </a:avLst>
              </a:prstGeom>
              <a:solidFill>
                <a:srgbClr val="92CF7C"/>
              </a:solidFill>
              <a:ln cap="flat" cmpd="sng" w="12700">
                <a:solidFill>
                  <a:srgbClr val="F5FB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210" name="Google Shape;210;p13"/>
              <p:cNvSpPr/>
              <p:nvPr/>
            </p:nvSpPr>
            <p:spPr>
              <a:xfrm>
                <a:off x="4978462" y="1918419"/>
                <a:ext cx="1888959" cy="4134269"/>
              </a:xfrm>
              <a:prstGeom prst="roundRect">
                <a:avLst>
                  <a:gd fmla="val 16667" name="adj"/>
                </a:avLst>
              </a:prstGeom>
              <a:solidFill>
                <a:srgbClr val="92CF7C"/>
              </a:solidFill>
              <a:ln cap="flat" cmpd="sng" w="12700">
                <a:solidFill>
                  <a:srgbClr val="F5FB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211" name="Google Shape;211;p13"/>
              <p:cNvSpPr/>
              <p:nvPr/>
            </p:nvSpPr>
            <p:spPr>
              <a:xfrm>
                <a:off x="7057489" y="2184133"/>
                <a:ext cx="1888959" cy="4134269"/>
              </a:xfrm>
              <a:prstGeom prst="roundRect">
                <a:avLst>
                  <a:gd fmla="val 16667" name="adj"/>
                </a:avLst>
              </a:prstGeom>
              <a:solidFill>
                <a:srgbClr val="92CF7C"/>
              </a:solidFill>
              <a:ln cap="flat" cmpd="sng" w="12700">
                <a:solidFill>
                  <a:srgbClr val="F5FB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212" name="Google Shape;212;p13"/>
              <p:cNvSpPr/>
              <p:nvPr/>
            </p:nvSpPr>
            <p:spPr>
              <a:xfrm>
                <a:off x="9168401" y="2585240"/>
                <a:ext cx="1888959" cy="4134269"/>
              </a:xfrm>
              <a:prstGeom prst="roundRect">
                <a:avLst>
                  <a:gd fmla="val 16667" name="adj"/>
                </a:avLst>
              </a:prstGeom>
              <a:solidFill>
                <a:srgbClr val="92CF7C"/>
              </a:solidFill>
              <a:ln cap="flat" cmpd="sng" w="12700">
                <a:solidFill>
                  <a:srgbClr val="F5FB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grpSp>
        <p:sp>
          <p:nvSpPr>
            <p:cNvPr id="213" name="Google Shape;213;p13"/>
            <p:cNvSpPr txBox="1"/>
            <p:nvPr/>
          </p:nvSpPr>
          <p:spPr>
            <a:xfrm>
              <a:off x="4922715" y="2770138"/>
              <a:ext cx="1871777" cy="1200329"/>
            </a:xfrm>
            <a:prstGeom prst="rect">
              <a:avLst/>
            </a:prstGeom>
            <a:solidFill>
              <a:srgbClr val="92CF7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15025"/>
                </a:buClr>
                <a:buSzPts val="1800"/>
                <a:buFont typeface="Calibri"/>
                <a:buNone/>
              </a:pPr>
              <a:r>
                <a:rPr b="1" i="0" lang="es-CO" sz="1800" u="none" cap="none" strike="noStrike">
                  <a:solidFill>
                    <a:srgbClr val="215025"/>
                  </a:solidFill>
                  <a:latin typeface="Calibri"/>
                  <a:ea typeface="Calibri"/>
                  <a:cs typeface="Calibri"/>
                  <a:sym typeface="Calibri"/>
                </a:rPr>
                <a:t>Implementación del componente diferencial en la contratación.</a:t>
              </a:r>
              <a:endParaRPr b="0" i="0" sz="1400" u="none" cap="none" strike="noStrike">
                <a:solidFill>
                  <a:srgbClr val="000000"/>
                </a:solidFill>
                <a:latin typeface="Arial"/>
                <a:ea typeface="Arial"/>
                <a:cs typeface="Arial"/>
                <a:sym typeface="Arial"/>
              </a:endParaRPr>
            </a:p>
          </p:txBody>
        </p:sp>
        <p:sp>
          <p:nvSpPr>
            <p:cNvPr id="214" name="Google Shape;214;p13"/>
            <p:cNvSpPr txBox="1"/>
            <p:nvPr/>
          </p:nvSpPr>
          <p:spPr>
            <a:xfrm>
              <a:off x="2933679" y="2971492"/>
              <a:ext cx="1828798" cy="2031325"/>
            </a:xfrm>
            <a:prstGeom prst="rect">
              <a:avLst/>
            </a:prstGeom>
            <a:solidFill>
              <a:srgbClr val="92CF7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215025"/>
                  </a:solidFill>
                  <a:latin typeface="Calibri"/>
                  <a:ea typeface="Calibri"/>
                  <a:cs typeface="Calibri"/>
                  <a:sym typeface="Calibri"/>
                </a:rPr>
                <a:t>Fortalecimiento a los prestadores indígenas con el componente diferencial y medicina tradicional.</a:t>
              </a:r>
              <a:endParaRPr b="1" i="0" sz="1800" u="none" cap="none" strike="noStrike">
                <a:solidFill>
                  <a:srgbClr val="215025"/>
                </a:solidFill>
                <a:latin typeface="Poppins"/>
                <a:ea typeface="Poppins"/>
                <a:cs typeface="Poppins"/>
                <a:sym typeface="Poppins"/>
              </a:endParaRPr>
            </a:p>
          </p:txBody>
        </p:sp>
        <p:sp>
          <p:nvSpPr>
            <p:cNvPr id="215" name="Google Shape;215;p13"/>
            <p:cNvSpPr txBox="1"/>
            <p:nvPr/>
          </p:nvSpPr>
          <p:spPr>
            <a:xfrm>
              <a:off x="847657" y="3197740"/>
              <a:ext cx="1838228" cy="2308324"/>
            </a:xfrm>
            <a:prstGeom prst="rect">
              <a:avLst/>
            </a:prstGeom>
            <a:solidFill>
              <a:srgbClr val="92CF7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215025"/>
                  </a:solidFill>
                  <a:latin typeface="Calibri"/>
                  <a:ea typeface="Calibri"/>
                  <a:cs typeface="Calibri"/>
                  <a:sym typeface="Calibri"/>
                </a:rPr>
                <a:t>Implementación  del componente diferencial en Aryuwi Soft y parametrización para el cumplimiento de los indicadores. </a:t>
              </a:r>
              <a:endParaRPr b="1" i="0" sz="1800" u="none" cap="none" strike="noStrike">
                <a:solidFill>
                  <a:srgbClr val="215025"/>
                </a:solidFill>
                <a:latin typeface="Calibri"/>
                <a:ea typeface="Calibri"/>
                <a:cs typeface="Calibri"/>
                <a:sym typeface="Calibri"/>
              </a:endParaRPr>
            </a:p>
          </p:txBody>
        </p:sp>
        <p:sp>
          <p:nvSpPr>
            <p:cNvPr id="216" name="Google Shape;216;p13"/>
            <p:cNvSpPr txBox="1"/>
            <p:nvPr/>
          </p:nvSpPr>
          <p:spPr>
            <a:xfrm>
              <a:off x="7015283" y="2955914"/>
              <a:ext cx="1846374" cy="1754326"/>
            </a:xfrm>
            <a:prstGeom prst="rect">
              <a:avLst/>
            </a:prstGeom>
            <a:solidFill>
              <a:srgbClr val="92CF7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15025"/>
                </a:buClr>
                <a:buSzPts val="1800"/>
                <a:buFont typeface="Calibri"/>
                <a:buNone/>
              </a:pPr>
              <a:r>
                <a:rPr b="1" i="0" lang="es-CO" sz="1800" u="none" cap="none" strike="noStrike">
                  <a:solidFill>
                    <a:srgbClr val="215025"/>
                  </a:solidFill>
                  <a:latin typeface="Calibri"/>
                  <a:ea typeface="Calibri"/>
                  <a:cs typeface="Calibri"/>
                  <a:sym typeface="Calibri"/>
                </a:rPr>
                <a:t>Seguimiento al cumplimiento contractual del componente diferencial a la red contratada. </a:t>
              </a:r>
              <a:endParaRPr b="1" i="0" sz="1800" u="none" cap="none" strike="noStrike">
                <a:solidFill>
                  <a:srgbClr val="215025"/>
                </a:solidFill>
                <a:latin typeface="Calibri"/>
                <a:ea typeface="Calibri"/>
                <a:cs typeface="Calibri"/>
                <a:sym typeface="Calibri"/>
              </a:endParaRPr>
            </a:p>
          </p:txBody>
        </p:sp>
        <p:sp>
          <p:nvSpPr>
            <p:cNvPr id="217" name="Google Shape;217;p13"/>
            <p:cNvSpPr txBox="1"/>
            <p:nvPr/>
          </p:nvSpPr>
          <p:spPr>
            <a:xfrm>
              <a:off x="9112654" y="3182162"/>
              <a:ext cx="1888959" cy="3139321"/>
            </a:xfrm>
            <a:prstGeom prst="rect">
              <a:avLst/>
            </a:prstGeom>
            <a:solidFill>
              <a:srgbClr val="92CF7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15025"/>
                </a:buClr>
                <a:buSzPts val="1800"/>
                <a:buFont typeface="Calibri"/>
                <a:buNone/>
              </a:pPr>
              <a:r>
                <a:rPr b="1" i="0" lang="es-CO" sz="1800" u="none" cap="none" strike="noStrike">
                  <a:solidFill>
                    <a:srgbClr val="215025"/>
                  </a:solidFill>
                  <a:latin typeface="Calibri"/>
                  <a:ea typeface="Calibri"/>
                  <a:cs typeface="Calibri"/>
                  <a:sym typeface="Calibri"/>
                </a:rPr>
                <a:t>Concertación y Evaluación mediante reuniones comunitarias de la efectiva prestaciones  de los servicios de salud Intercultural y diferencial.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4"/>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669900"/>
              </a:buClr>
              <a:buSzPct val="100000"/>
              <a:buFont typeface="Poppins Black"/>
              <a:buNone/>
            </a:pPr>
            <a:br>
              <a:rPr b="1" i="0" lang="es-CO" sz="4400" u="none" cap="none" strike="noStrike">
                <a:solidFill>
                  <a:srgbClr val="669900"/>
                </a:solidFill>
              </a:rPr>
            </a:br>
            <a:r>
              <a:rPr b="1" i="0" lang="es-CO" sz="4400" u="none" cap="none" strike="noStrike">
                <a:solidFill>
                  <a:srgbClr val="669900"/>
                </a:solidFill>
              </a:rPr>
              <a:t>ASOCIACIONES </a:t>
            </a:r>
            <a:r>
              <a:rPr b="1" i="0" lang="es-CO" sz="4400" u="none" cap="none" strike="noStrike">
                <a:solidFill>
                  <a:schemeClr val="accent2"/>
                </a:solidFill>
              </a:rPr>
              <a:t>DE</a:t>
            </a:r>
            <a:r>
              <a:rPr b="1" i="0" lang="es-CO" sz="4400" u="none" cap="none" strike="noStrike">
                <a:solidFill>
                  <a:srgbClr val="669900"/>
                </a:solidFill>
              </a:rPr>
              <a:t> </a:t>
            </a:r>
            <a:r>
              <a:rPr b="1" i="0" lang="es-CO" sz="4400" u="none" cap="none" strike="noStrike">
                <a:solidFill>
                  <a:schemeClr val="accent2"/>
                </a:solidFill>
              </a:rPr>
              <a:t>USUARIOS</a:t>
            </a:r>
            <a:br>
              <a:rPr b="1" i="0" lang="es-CO" sz="4400" u="none" cap="none" strike="noStrike">
                <a:solidFill>
                  <a:srgbClr val="669900"/>
                </a:solidFill>
              </a:rPr>
            </a:br>
            <a:endParaRPr>
              <a:solidFill>
                <a:srgbClr val="669900"/>
              </a:solidFill>
            </a:endParaRPr>
          </a:p>
        </p:txBody>
      </p:sp>
      <p:sp>
        <p:nvSpPr>
          <p:cNvPr id="223" name="Google Shape;223;p14"/>
          <p:cNvSpPr txBox="1"/>
          <p:nvPr>
            <p:ph idx="1" type="body"/>
          </p:nvPr>
        </p:nvSpPr>
        <p:spPr>
          <a:xfrm>
            <a:off x="5840306" y="2115049"/>
            <a:ext cx="5541566" cy="4009691"/>
          </a:xfrm>
          <a:prstGeom prst="rect">
            <a:avLst/>
          </a:prstGeom>
          <a:noFill/>
          <a:ln>
            <a:noFill/>
          </a:ln>
        </p:spPr>
        <p:txBody>
          <a:bodyPr anchorCtr="0" anchor="t" bIns="45700" lIns="91425" spcFirstLastPara="1" rIns="91425" wrap="square" tIns="45700">
            <a:normAutofit/>
          </a:bodyPr>
          <a:lstStyle/>
          <a:p>
            <a:pPr indent="-285750" lvl="0" marL="514350" rtl="0" algn="just">
              <a:lnSpc>
                <a:spcPct val="107000"/>
              </a:lnSpc>
              <a:spcBef>
                <a:spcPts val="0"/>
              </a:spcBef>
              <a:spcAft>
                <a:spcPts val="0"/>
              </a:spcAft>
              <a:buClr>
                <a:schemeClr val="dk1"/>
              </a:buClr>
              <a:buSzPts val="1800"/>
              <a:buChar char="•"/>
            </a:pPr>
            <a:r>
              <a:rPr lang="es-CO" sz="1800">
                <a:solidFill>
                  <a:schemeClr val="dk1"/>
                </a:solidFill>
                <a:latin typeface="Calibri"/>
                <a:ea typeface="Calibri"/>
                <a:cs typeface="Calibri"/>
                <a:sym typeface="Calibri"/>
              </a:rPr>
              <a:t>Reuniones con las Asociaciones de Usuarios municipales, departamentales y Nacional acorde al cronograma establecido para evaluar la prestación de servicios. </a:t>
            </a:r>
            <a:endParaRPr/>
          </a:p>
          <a:p>
            <a:pPr indent="0" lvl="0" marL="228600" rtl="0" algn="just">
              <a:lnSpc>
                <a:spcPct val="107000"/>
              </a:lnSpc>
              <a:spcBef>
                <a:spcPts val="1000"/>
              </a:spcBef>
              <a:spcAft>
                <a:spcPts val="0"/>
              </a:spcAft>
              <a:buClr>
                <a:srgbClr val="215025"/>
              </a:buClr>
              <a:buSzPts val="1800"/>
              <a:buNone/>
            </a:pPr>
            <a:r>
              <a:t/>
            </a:r>
            <a:endParaRPr sz="1800">
              <a:solidFill>
                <a:schemeClr val="dk1"/>
              </a:solidFill>
              <a:latin typeface="Calibri"/>
              <a:ea typeface="Calibri"/>
              <a:cs typeface="Calibri"/>
              <a:sym typeface="Calibri"/>
            </a:endParaRPr>
          </a:p>
          <a:p>
            <a:pPr indent="-285750" lvl="0" marL="514350" rtl="0" algn="just">
              <a:lnSpc>
                <a:spcPct val="107000"/>
              </a:lnSpc>
              <a:spcBef>
                <a:spcPts val="1000"/>
              </a:spcBef>
              <a:spcAft>
                <a:spcPts val="0"/>
              </a:spcAft>
              <a:buClr>
                <a:schemeClr val="dk1"/>
              </a:buClr>
              <a:buSzPts val="1800"/>
              <a:buChar char="•"/>
            </a:pPr>
            <a:r>
              <a:rPr lang="es-CO" sz="1800">
                <a:solidFill>
                  <a:schemeClr val="dk1"/>
                </a:solidFill>
                <a:latin typeface="Calibri"/>
                <a:ea typeface="Calibri"/>
                <a:cs typeface="Calibri"/>
                <a:sym typeface="Calibri"/>
              </a:rPr>
              <a:t>Convocar para la realización de las conformaciones de las Asociaciones de Usuarios que requieren renovación de cada municipio de acuerdo a lo estipulado en los estatutos de esta EPSI. incluyendo la participación de las autoridades como veedoras de los derechos colectivos.</a:t>
            </a:r>
            <a:endParaRPr/>
          </a:p>
          <a:p>
            <a:pPr indent="-50800" lvl="0" marL="228600" rtl="0" algn="l">
              <a:lnSpc>
                <a:spcPct val="90000"/>
              </a:lnSpc>
              <a:spcBef>
                <a:spcPts val="1000"/>
              </a:spcBef>
              <a:spcAft>
                <a:spcPts val="0"/>
              </a:spcAft>
              <a:buClr>
                <a:srgbClr val="215025"/>
              </a:buClr>
              <a:buSzPts val="2800"/>
              <a:buNone/>
            </a:pPr>
            <a:r>
              <a:t/>
            </a:r>
            <a:endParaRPr/>
          </a:p>
        </p:txBody>
      </p:sp>
      <p:pic>
        <p:nvPicPr>
          <p:cNvPr id="224" name="Google Shape;224;p14"/>
          <p:cNvPicPr preferRelativeResize="0"/>
          <p:nvPr/>
        </p:nvPicPr>
        <p:blipFill rotWithShape="1">
          <a:blip r:embed="rId3">
            <a:alphaModFix amt="70000"/>
          </a:blip>
          <a:srcRect b="0" l="0" r="0" t="0"/>
          <a:stretch/>
        </p:blipFill>
        <p:spPr>
          <a:xfrm>
            <a:off x="221188" y="2130647"/>
            <a:ext cx="5874812" cy="3562752"/>
          </a:xfrm>
          <a:prstGeom prst="rect">
            <a:avLst/>
          </a:prstGeom>
          <a:gradFill>
            <a:gsLst>
              <a:gs pos="0">
                <a:srgbClr val="F5FBF2"/>
              </a:gs>
              <a:gs pos="56000">
                <a:srgbClr val="F5FBF2"/>
              </a:gs>
              <a:gs pos="74000">
                <a:srgbClr val="ACDC9C"/>
              </a:gs>
              <a:gs pos="83000">
                <a:srgbClr val="ACDC9C"/>
              </a:gs>
              <a:gs pos="100000">
                <a:srgbClr val="C8E7BD"/>
              </a:gs>
            </a:gsLst>
            <a:lin ang="5400000" scaled="0"/>
          </a:gradFill>
          <a:ln>
            <a:noFill/>
          </a:ln>
        </p:spPr>
      </p:pic>
      <p:cxnSp>
        <p:nvCxnSpPr>
          <p:cNvPr id="225" name="Google Shape;225;p14"/>
          <p:cNvCxnSpPr/>
          <p:nvPr/>
        </p:nvCxnSpPr>
        <p:spPr>
          <a:xfrm>
            <a:off x="221188" y="2130647"/>
            <a:ext cx="5874812" cy="0"/>
          </a:xfrm>
          <a:prstGeom prst="straightConnector1">
            <a:avLst/>
          </a:prstGeom>
          <a:noFill/>
          <a:ln cap="flat" cmpd="sng" w="76200">
            <a:solidFill>
              <a:schemeClr val="accent1"/>
            </a:solidFill>
            <a:prstDash val="solid"/>
            <a:miter lim="8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5"/>
          <p:cNvSpPr txBox="1"/>
          <p:nvPr>
            <p:ph type="title"/>
          </p:nvPr>
        </p:nvSpPr>
        <p:spPr>
          <a:xfrm>
            <a:off x="1241549" y="500063"/>
            <a:ext cx="9437298"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2"/>
              </a:buClr>
              <a:buSzPct val="100000"/>
              <a:buFont typeface="Poppins Black"/>
              <a:buNone/>
            </a:pPr>
            <a:r>
              <a:rPr b="1" i="0" lang="es-CO" sz="4400" u="none" cap="none" strike="noStrike">
                <a:solidFill>
                  <a:schemeClr val="accent2"/>
                </a:solidFill>
              </a:rPr>
              <a:t>LOGROS OBTENIDOS DE LAS</a:t>
            </a:r>
            <a:r>
              <a:rPr b="1" i="0" lang="es-CO" sz="4400" u="none" cap="none" strike="noStrike">
                <a:solidFill>
                  <a:srgbClr val="669900"/>
                </a:solidFill>
              </a:rPr>
              <a:t> ASOCIACIONES DE USUARIOS</a:t>
            </a:r>
            <a:br>
              <a:rPr b="1" i="0" lang="es-CO" sz="4400" u="none" cap="none" strike="noStrike">
                <a:solidFill>
                  <a:srgbClr val="669900"/>
                </a:solidFill>
              </a:rPr>
            </a:br>
            <a:endParaRPr>
              <a:solidFill>
                <a:srgbClr val="669900"/>
              </a:solidFill>
            </a:endParaRPr>
          </a:p>
        </p:txBody>
      </p:sp>
      <p:grpSp>
        <p:nvGrpSpPr>
          <p:cNvPr id="231" name="Google Shape;231;p15"/>
          <p:cNvGrpSpPr/>
          <p:nvPr/>
        </p:nvGrpSpPr>
        <p:grpSpPr>
          <a:xfrm>
            <a:off x="3062365" y="1702847"/>
            <a:ext cx="5795664" cy="4849096"/>
            <a:chOff x="1180754" y="1780"/>
            <a:chExt cx="5795664" cy="4849096"/>
          </a:xfrm>
        </p:grpSpPr>
        <p:sp>
          <p:nvSpPr>
            <p:cNvPr id="232" name="Google Shape;232;p15"/>
            <p:cNvSpPr/>
            <p:nvPr/>
          </p:nvSpPr>
          <p:spPr>
            <a:xfrm rot="10800000">
              <a:off x="1547102" y="111033"/>
              <a:ext cx="5424520" cy="485686"/>
            </a:xfrm>
            <a:prstGeom prst="homePlate">
              <a:avLst>
                <a:gd fmla="val 50000" name="adj"/>
              </a:avLst>
            </a:prstGeom>
            <a:solidFill>
              <a:srgbClr val="87785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15"/>
            <p:cNvSpPr txBox="1"/>
            <p:nvPr/>
          </p:nvSpPr>
          <p:spPr>
            <a:xfrm>
              <a:off x="1668523" y="111033"/>
              <a:ext cx="5303099" cy="485686"/>
            </a:xfrm>
            <a:prstGeom prst="rect">
              <a:avLst/>
            </a:prstGeom>
            <a:noFill/>
            <a:ln>
              <a:noFill/>
            </a:ln>
          </p:spPr>
          <p:txBody>
            <a:bodyPr anchorCtr="0" anchor="ctr" bIns="53325" lIns="214150" spcFirstLastPara="1" rIns="99550" wrap="square" tIns="53325">
              <a:noAutofit/>
            </a:bodyPr>
            <a:lstStyle/>
            <a:p>
              <a:pPr indent="0" lvl="0" marL="0" marR="0" rtl="0" algn="ctr">
                <a:lnSpc>
                  <a:spcPct val="90000"/>
                </a:lnSpc>
                <a:spcBef>
                  <a:spcPts val="0"/>
                </a:spcBef>
                <a:spcAft>
                  <a:spcPts val="0"/>
                </a:spcAft>
                <a:buClr>
                  <a:schemeClr val="dk1"/>
                </a:buClr>
                <a:buSzPts val="1400"/>
                <a:buFont typeface="Poppins"/>
                <a:buNone/>
              </a:pPr>
              <a:r>
                <a:rPr b="1" i="0" lang="es-CO" sz="1400" u="none" cap="none" strike="noStrike">
                  <a:solidFill>
                    <a:schemeClr val="dk1"/>
                  </a:solidFill>
                  <a:latin typeface="Poppins"/>
                  <a:ea typeface="Poppins"/>
                  <a:cs typeface="Poppins"/>
                  <a:sym typeface="Poppins"/>
                </a:rPr>
                <a:t>88</a:t>
              </a:r>
              <a:r>
                <a:rPr b="0" i="0" lang="es-CO" sz="1400" u="none" cap="none" strike="noStrike">
                  <a:solidFill>
                    <a:schemeClr val="dk1"/>
                  </a:solidFill>
                  <a:latin typeface="Poppins"/>
                  <a:ea typeface="Poppins"/>
                  <a:cs typeface="Poppins"/>
                  <a:sym typeface="Poppins"/>
                </a:rPr>
                <a:t> Reuniones Municipales</a:t>
              </a:r>
              <a:endParaRPr b="0" i="0" sz="1400" u="none" cap="none" strike="noStrike">
                <a:solidFill>
                  <a:schemeClr val="dk1"/>
                </a:solidFill>
                <a:latin typeface="Poppins"/>
                <a:ea typeface="Poppins"/>
                <a:cs typeface="Poppins"/>
                <a:sym typeface="Poppins"/>
              </a:endParaRPr>
            </a:p>
          </p:txBody>
        </p:sp>
        <p:sp>
          <p:nvSpPr>
            <p:cNvPr id="234" name="Google Shape;234;p15"/>
            <p:cNvSpPr/>
            <p:nvPr/>
          </p:nvSpPr>
          <p:spPr>
            <a:xfrm>
              <a:off x="1185550" y="1780"/>
              <a:ext cx="723104" cy="704191"/>
            </a:xfrm>
            <a:prstGeom prst="ellipse">
              <a:avLst/>
            </a:prstGeom>
            <a:blipFill rotWithShape="1">
              <a:blip r:embed="rId3">
                <a:alphaModFix/>
              </a:blip>
              <a:stretch>
                <a:fillRect b="0" l="-22996" r="-22996"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15"/>
            <p:cNvSpPr/>
            <p:nvPr/>
          </p:nvSpPr>
          <p:spPr>
            <a:xfrm rot="10800000">
              <a:off x="1546264" y="949781"/>
              <a:ext cx="5424520" cy="485686"/>
            </a:xfrm>
            <a:prstGeom prst="homePlate">
              <a:avLst>
                <a:gd fmla="val 50000" name="adj"/>
              </a:avLst>
            </a:prstGeom>
            <a:solidFill>
              <a:srgbClr val="B9AD8D">
                <a:alpha val="81568"/>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15"/>
            <p:cNvSpPr txBox="1"/>
            <p:nvPr/>
          </p:nvSpPr>
          <p:spPr>
            <a:xfrm>
              <a:off x="1667685" y="949781"/>
              <a:ext cx="5303099" cy="485686"/>
            </a:xfrm>
            <a:prstGeom prst="rect">
              <a:avLst/>
            </a:prstGeom>
            <a:noFill/>
            <a:ln>
              <a:noFill/>
            </a:ln>
          </p:spPr>
          <p:txBody>
            <a:bodyPr anchorCtr="0" anchor="ctr" bIns="53325" lIns="214150" spcFirstLastPara="1" rIns="99550" wrap="square" tIns="53325">
              <a:noAutofit/>
            </a:bodyPr>
            <a:lstStyle/>
            <a:p>
              <a:pPr indent="0" lvl="0" marL="0" marR="0" rtl="0" algn="ctr">
                <a:lnSpc>
                  <a:spcPct val="90000"/>
                </a:lnSpc>
                <a:spcBef>
                  <a:spcPts val="0"/>
                </a:spcBef>
                <a:spcAft>
                  <a:spcPts val="0"/>
                </a:spcAft>
                <a:buClr>
                  <a:schemeClr val="dk1"/>
                </a:buClr>
                <a:buSzPts val="1400"/>
                <a:buFont typeface="Poppins"/>
                <a:buNone/>
              </a:pPr>
              <a:r>
                <a:rPr b="1" i="0" lang="es-CO" sz="1400" u="none" cap="none" strike="noStrike">
                  <a:solidFill>
                    <a:schemeClr val="dk1"/>
                  </a:solidFill>
                  <a:latin typeface="Poppins"/>
                  <a:ea typeface="Poppins"/>
                  <a:cs typeface="Poppins"/>
                  <a:sym typeface="Poppins"/>
                </a:rPr>
                <a:t>3</a:t>
              </a:r>
              <a:r>
                <a:rPr b="0" i="0" lang="es-CO" sz="1400" u="none" cap="none" strike="noStrike">
                  <a:solidFill>
                    <a:schemeClr val="dk1"/>
                  </a:solidFill>
                  <a:latin typeface="Poppins"/>
                  <a:ea typeface="Poppins"/>
                  <a:cs typeface="Poppins"/>
                  <a:sym typeface="Poppins"/>
                </a:rPr>
                <a:t> Reuniones Departamentales</a:t>
              </a:r>
              <a:endParaRPr b="0" i="0" sz="1400" u="none" cap="none" strike="noStrike">
                <a:solidFill>
                  <a:schemeClr val="dk1"/>
                </a:solidFill>
                <a:latin typeface="Poppins"/>
                <a:ea typeface="Poppins"/>
                <a:cs typeface="Poppins"/>
                <a:sym typeface="Poppins"/>
              </a:endParaRPr>
            </a:p>
          </p:txBody>
        </p:sp>
        <p:sp>
          <p:nvSpPr>
            <p:cNvPr id="237" name="Google Shape;237;p15"/>
            <p:cNvSpPr/>
            <p:nvPr/>
          </p:nvSpPr>
          <p:spPr>
            <a:xfrm>
              <a:off x="1186388" y="850953"/>
              <a:ext cx="719753" cy="683341"/>
            </a:xfrm>
            <a:prstGeom prst="ellipse">
              <a:avLst/>
            </a:prstGeom>
            <a:blipFill rotWithShape="1">
              <a:blip r:embed="rId4">
                <a:alphaModFix/>
              </a:blip>
              <a:stretch>
                <a:fillRect b="0" l="-22996" r="-22996"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15"/>
            <p:cNvSpPr/>
            <p:nvPr/>
          </p:nvSpPr>
          <p:spPr>
            <a:xfrm rot="10800000">
              <a:off x="1551898" y="1792438"/>
              <a:ext cx="5424520" cy="485686"/>
            </a:xfrm>
            <a:prstGeom prst="homePlate">
              <a:avLst>
                <a:gd fmla="val 50000" name="adj"/>
              </a:avLst>
            </a:prstGeom>
            <a:solidFill>
              <a:srgbClr val="D2CAB5">
                <a:alpha val="7333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5"/>
            <p:cNvSpPr txBox="1"/>
            <p:nvPr/>
          </p:nvSpPr>
          <p:spPr>
            <a:xfrm>
              <a:off x="1673319" y="1792438"/>
              <a:ext cx="5303099" cy="485686"/>
            </a:xfrm>
            <a:prstGeom prst="rect">
              <a:avLst/>
            </a:prstGeom>
            <a:noFill/>
            <a:ln>
              <a:noFill/>
            </a:ln>
          </p:spPr>
          <p:txBody>
            <a:bodyPr anchorCtr="0" anchor="ctr" bIns="53325" lIns="214150" spcFirstLastPara="1" rIns="99550" wrap="square" tIns="53325">
              <a:noAutofit/>
            </a:bodyPr>
            <a:lstStyle/>
            <a:p>
              <a:pPr indent="0" lvl="0" marL="0" marR="0" rtl="0" algn="ctr">
                <a:lnSpc>
                  <a:spcPct val="90000"/>
                </a:lnSpc>
                <a:spcBef>
                  <a:spcPts val="0"/>
                </a:spcBef>
                <a:spcAft>
                  <a:spcPts val="0"/>
                </a:spcAft>
                <a:buClr>
                  <a:schemeClr val="dk1"/>
                </a:buClr>
                <a:buSzPts val="1400"/>
                <a:buFont typeface="Poppins"/>
                <a:buNone/>
              </a:pPr>
              <a:r>
                <a:rPr b="1" i="0" lang="es-CO" sz="1400" u="none" cap="none" strike="noStrike">
                  <a:solidFill>
                    <a:schemeClr val="dk1"/>
                  </a:solidFill>
                  <a:latin typeface="Poppins"/>
                  <a:ea typeface="Poppins"/>
                  <a:cs typeface="Poppins"/>
                  <a:sym typeface="Poppins"/>
                </a:rPr>
                <a:t>1 </a:t>
              </a:r>
              <a:r>
                <a:rPr b="0" i="0" lang="es-CO" sz="1400" u="none" cap="none" strike="noStrike">
                  <a:solidFill>
                    <a:schemeClr val="dk1"/>
                  </a:solidFill>
                  <a:latin typeface="Poppins"/>
                  <a:ea typeface="Poppins"/>
                  <a:cs typeface="Poppins"/>
                  <a:sym typeface="Poppins"/>
                </a:rPr>
                <a:t>Integración Departamental en Pueblo Bello, Cesar</a:t>
              </a:r>
              <a:endParaRPr b="0" i="0" sz="1400" u="none" cap="none" strike="noStrike">
                <a:solidFill>
                  <a:schemeClr val="dk1"/>
                </a:solidFill>
                <a:latin typeface="Poppins"/>
                <a:ea typeface="Poppins"/>
                <a:cs typeface="Poppins"/>
                <a:sym typeface="Poppins"/>
              </a:endParaRPr>
            </a:p>
          </p:txBody>
        </p:sp>
        <p:sp>
          <p:nvSpPr>
            <p:cNvPr id="240" name="Google Shape;240;p15"/>
            <p:cNvSpPr/>
            <p:nvPr/>
          </p:nvSpPr>
          <p:spPr>
            <a:xfrm>
              <a:off x="1180754" y="1679275"/>
              <a:ext cx="742289" cy="712011"/>
            </a:xfrm>
            <a:prstGeom prst="ellipse">
              <a:avLst/>
            </a:prstGeom>
            <a:blipFill rotWithShape="1">
              <a:blip r:embed="rId5">
                <a:alphaModFix/>
              </a:blip>
              <a:stretch>
                <a:fillRect b="0" l="-22996" r="-22996"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5"/>
            <p:cNvSpPr/>
            <p:nvPr/>
          </p:nvSpPr>
          <p:spPr>
            <a:xfrm rot="10800000">
              <a:off x="1541458" y="2632089"/>
              <a:ext cx="5424520" cy="485686"/>
            </a:xfrm>
            <a:prstGeom prst="homePlate">
              <a:avLst>
                <a:gd fmla="val 50000" name="adj"/>
              </a:avLst>
            </a:prstGeom>
            <a:solidFill>
              <a:schemeClr val="lt2">
                <a:alpha val="65490"/>
              </a:scheme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5"/>
            <p:cNvSpPr txBox="1"/>
            <p:nvPr/>
          </p:nvSpPr>
          <p:spPr>
            <a:xfrm>
              <a:off x="1662879" y="2632089"/>
              <a:ext cx="5303099" cy="485686"/>
            </a:xfrm>
            <a:prstGeom prst="rect">
              <a:avLst/>
            </a:prstGeom>
            <a:noFill/>
            <a:ln>
              <a:noFill/>
            </a:ln>
          </p:spPr>
          <p:txBody>
            <a:bodyPr anchorCtr="0" anchor="ctr" bIns="53325" lIns="214150" spcFirstLastPara="1" rIns="99550" wrap="square" tIns="53325">
              <a:noAutofit/>
            </a:bodyPr>
            <a:lstStyle/>
            <a:p>
              <a:pPr indent="0" lvl="0" marL="0" marR="0" rtl="0" algn="ctr">
                <a:lnSpc>
                  <a:spcPct val="90000"/>
                </a:lnSpc>
                <a:spcBef>
                  <a:spcPts val="0"/>
                </a:spcBef>
                <a:spcAft>
                  <a:spcPts val="0"/>
                </a:spcAft>
                <a:buClr>
                  <a:schemeClr val="dk1"/>
                </a:buClr>
                <a:buSzPts val="1400"/>
                <a:buFont typeface="Poppins"/>
                <a:buNone/>
              </a:pPr>
              <a:r>
                <a:rPr b="1" i="0" lang="es-CO" sz="1400" u="none" cap="none" strike="noStrike">
                  <a:solidFill>
                    <a:schemeClr val="dk1"/>
                  </a:solidFill>
                  <a:latin typeface="Poppins"/>
                  <a:ea typeface="Poppins"/>
                  <a:cs typeface="Poppins"/>
                  <a:sym typeface="Poppins"/>
                </a:rPr>
                <a:t>2</a:t>
              </a:r>
              <a:r>
                <a:rPr b="0" i="0" lang="es-CO" sz="1400" u="none" cap="none" strike="noStrike">
                  <a:solidFill>
                    <a:schemeClr val="dk1"/>
                  </a:solidFill>
                  <a:latin typeface="Poppins"/>
                  <a:ea typeface="Poppins"/>
                  <a:cs typeface="Poppins"/>
                  <a:sym typeface="Poppins"/>
                </a:rPr>
                <a:t> Reuniones Nacionales</a:t>
              </a:r>
              <a:endParaRPr b="0" i="0" sz="1400" u="none" cap="none" strike="noStrike">
                <a:solidFill>
                  <a:schemeClr val="dk1"/>
                </a:solidFill>
                <a:latin typeface="Poppins"/>
                <a:ea typeface="Poppins"/>
                <a:cs typeface="Poppins"/>
                <a:sym typeface="Poppins"/>
              </a:endParaRPr>
            </a:p>
          </p:txBody>
        </p:sp>
        <p:sp>
          <p:nvSpPr>
            <p:cNvPr id="243" name="Google Shape;243;p15"/>
            <p:cNvSpPr/>
            <p:nvPr/>
          </p:nvSpPr>
          <p:spPr>
            <a:xfrm>
              <a:off x="1191194" y="2536268"/>
              <a:ext cx="700529" cy="677328"/>
            </a:xfrm>
            <a:prstGeom prst="ellipse">
              <a:avLst/>
            </a:prstGeom>
            <a:blipFill rotWithShape="1">
              <a:blip r:embed="rId6">
                <a:alphaModFix/>
              </a:blip>
              <a:stretch>
                <a:fillRect b="0" l="-22996" r="-22996"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15"/>
            <p:cNvSpPr/>
            <p:nvPr/>
          </p:nvSpPr>
          <p:spPr>
            <a:xfrm rot="10800000">
              <a:off x="1539205" y="3445401"/>
              <a:ext cx="5424520" cy="485686"/>
            </a:xfrm>
            <a:prstGeom prst="homePlate">
              <a:avLst>
                <a:gd fmla="val 50000" name="adj"/>
              </a:avLst>
            </a:prstGeom>
            <a:solidFill>
              <a:srgbClr val="DCD6C6">
                <a:alpha val="56862"/>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15"/>
            <p:cNvSpPr txBox="1"/>
            <p:nvPr/>
          </p:nvSpPr>
          <p:spPr>
            <a:xfrm>
              <a:off x="1660626" y="3445401"/>
              <a:ext cx="5303099" cy="485686"/>
            </a:xfrm>
            <a:prstGeom prst="rect">
              <a:avLst/>
            </a:prstGeom>
            <a:noFill/>
            <a:ln>
              <a:noFill/>
            </a:ln>
          </p:spPr>
          <p:txBody>
            <a:bodyPr anchorCtr="0" anchor="ctr" bIns="53325" lIns="214150" spcFirstLastPara="1" rIns="99550" wrap="square" tIns="53325">
              <a:noAutofit/>
            </a:bodyPr>
            <a:lstStyle/>
            <a:p>
              <a:pPr indent="0" lvl="0" marL="0" marR="0" rtl="0" algn="ctr">
                <a:lnSpc>
                  <a:spcPct val="90000"/>
                </a:lnSpc>
                <a:spcBef>
                  <a:spcPts val="0"/>
                </a:spcBef>
                <a:spcAft>
                  <a:spcPts val="0"/>
                </a:spcAft>
                <a:buClr>
                  <a:schemeClr val="dk1"/>
                </a:buClr>
                <a:buSzPts val="1400"/>
                <a:buFont typeface="Poppins"/>
                <a:buNone/>
              </a:pPr>
              <a:r>
                <a:rPr b="1" i="0" lang="es-CO" sz="1400" u="none" cap="none" strike="noStrike">
                  <a:solidFill>
                    <a:schemeClr val="dk1"/>
                  </a:solidFill>
                  <a:latin typeface="Poppins"/>
                  <a:ea typeface="Poppins"/>
                  <a:cs typeface="Poppins"/>
                  <a:sym typeface="Poppins"/>
                </a:rPr>
                <a:t>2</a:t>
              </a:r>
              <a:r>
                <a:rPr b="0" i="0" lang="es-CO" sz="1400" u="none" cap="none" strike="noStrike">
                  <a:solidFill>
                    <a:schemeClr val="dk1"/>
                  </a:solidFill>
                  <a:latin typeface="Poppins"/>
                  <a:ea typeface="Poppins"/>
                  <a:cs typeface="Poppins"/>
                  <a:sym typeface="Poppins"/>
                </a:rPr>
                <a:t> Reuniones de Rendición de Cuentas</a:t>
              </a:r>
              <a:endParaRPr b="0" i="0" sz="1400" u="none" cap="none" strike="noStrike">
                <a:solidFill>
                  <a:schemeClr val="dk1"/>
                </a:solidFill>
                <a:latin typeface="Poppins"/>
                <a:ea typeface="Poppins"/>
                <a:cs typeface="Poppins"/>
                <a:sym typeface="Poppins"/>
              </a:endParaRPr>
            </a:p>
          </p:txBody>
        </p:sp>
        <p:sp>
          <p:nvSpPr>
            <p:cNvPr id="246" name="Google Shape;246;p15"/>
            <p:cNvSpPr/>
            <p:nvPr/>
          </p:nvSpPr>
          <p:spPr>
            <a:xfrm>
              <a:off x="1193447" y="3358577"/>
              <a:ext cx="691515" cy="659333"/>
            </a:xfrm>
            <a:prstGeom prst="ellipse">
              <a:avLst/>
            </a:prstGeom>
            <a:blipFill rotWithShape="1">
              <a:blip r:embed="rId7">
                <a:alphaModFix/>
              </a:blip>
              <a:stretch>
                <a:fillRect b="0" l="-22996" r="-22996"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15"/>
            <p:cNvSpPr/>
            <p:nvPr/>
          </p:nvSpPr>
          <p:spPr>
            <a:xfrm rot="10800000">
              <a:off x="1538881" y="4264041"/>
              <a:ext cx="5424520" cy="485686"/>
            </a:xfrm>
            <a:prstGeom prst="homePlate">
              <a:avLst>
                <a:gd fmla="val 50000" name="adj"/>
              </a:avLst>
            </a:prstGeom>
            <a:solidFill>
              <a:srgbClr val="DDD9CD">
                <a:alpha val="49411"/>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15"/>
            <p:cNvSpPr txBox="1"/>
            <p:nvPr/>
          </p:nvSpPr>
          <p:spPr>
            <a:xfrm>
              <a:off x="1660302" y="4264041"/>
              <a:ext cx="5303099" cy="485686"/>
            </a:xfrm>
            <a:prstGeom prst="rect">
              <a:avLst/>
            </a:prstGeom>
            <a:noFill/>
            <a:ln>
              <a:noFill/>
            </a:ln>
          </p:spPr>
          <p:txBody>
            <a:bodyPr anchorCtr="0" anchor="ctr" bIns="53325" lIns="214150" spcFirstLastPara="1" rIns="99550" wrap="square" tIns="53325">
              <a:noAutofit/>
            </a:bodyPr>
            <a:lstStyle/>
            <a:p>
              <a:pPr indent="0" lvl="0" marL="0" marR="0" rtl="0" algn="ctr">
                <a:lnSpc>
                  <a:spcPct val="90000"/>
                </a:lnSpc>
                <a:spcBef>
                  <a:spcPts val="0"/>
                </a:spcBef>
                <a:spcAft>
                  <a:spcPts val="0"/>
                </a:spcAft>
                <a:buClr>
                  <a:schemeClr val="dk1"/>
                </a:buClr>
                <a:buSzPts val="1400"/>
                <a:buFont typeface="Poppins"/>
                <a:buNone/>
              </a:pPr>
              <a:r>
                <a:rPr b="1" i="0" lang="es-CO" sz="1400" u="none" cap="none" strike="noStrike">
                  <a:solidFill>
                    <a:schemeClr val="dk1"/>
                  </a:solidFill>
                  <a:latin typeface="Poppins"/>
                  <a:ea typeface="Poppins"/>
                  <a:cs typeface="Poppins"/>
                  <a:sym typeface="Poppins"/>
                </a:rPr>
                <a:t>11</a:t>
              </a:r>
              <a:r>
                <a:rPr b="0" i="0" lang="es-CO" sz="1400" u="none" cap="none" strike="noStrike">
                  <a:solidFill>
                    <a:schemeClr val="dk1"/>
                  </a:solidFill>
                  <a:latin typeface="Poppins"/>
                  <a:ea typeface="Poppins"/>
                  <a:cs typeface="Poppins"/>
                  <a:sym typeface="Poppins"/>
                </a:rPr>
                <a:t> Reuniones de Evaluación de Prestación de Servicios</a:t>
              </a:r>
              <a:endParaRPr b="0" i="0" sz="1400" u="none" cap="none" strike="noStrike">
                <a:solidFill>
                  <a:schemeClr val="dk1"/>
                </a:solidFill>
                <a:latin typeface="Poppins"/>
                <a:ea typeface="Poppins"/>
                <a:cs typeface="Poppins"/>
                <a:sym typeface="Poppins"/>
              </a:endParaRPr>
            </a:p>
          </p:txBody>
        </p:sp>
        <p:sp>
          <p:nvSpPr>
            <p:cNvPr id="249" name="Google Shape;249;p15"/>
            <p:cNvSpPr/>
            <p:nvPr/>
          </p:nvSpPr>
          <p:spPr>
            <a:xfrm>
              <a:off x="1193771" y="4162892"/>
              <a:ext cx="690218" cy="687984"/>
            </a:xfrm>
            <a:prstGeom prst="ellipse">
              <a:avLst/>
            </a:prstGeom>
            <a:blipFill rotWithShape="1">
              <a:blip r:embed="rId8">
                <a:alphaModFix/>
              </a:blip>
              <a:stretch>
                <a:fillRect b="0" l="-22996" r="-22996"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6"/>
          <p:cNvSpPr txBox="1"/>
          <p:nvPr>
            <p:ph type="title"/>
          </p:nvPr>
        </p:nvSpPr>
        <p:spPr>
          <a:xfrm>
            <a:off x="1407168" y="295551"/>
            <a:ext cx="9437298"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2"/>
              </a:buClr>
              <a:buSzPct val="100000"/>
              <a:buFont typeface="Poppins Black"/>
              <a:buNone/>
            </a:pPr>
            <a:br>
              <a:rPr b="1" i="0" lang="es-CO" sz="4400" u="none" cap="none" strike="noStrike">
                <a:solidFill>
                  <a:schemeClr val="accent2"/>
                </a:solidFill>
              </a:rPr>
            </a:br>
            <a:r>
              <a:rPr b="1" i="0" lang="es-CO" sz="4400" u="none" cap="none" strike="noStrike">
                <a:solidFill>
                  <a:schemeClr val="accent2"/>
                </a:solidFill>
              </a:rPr>
              <a:t>PROYECCIONES DE LAS </a:t>
            </a:r>
            <a:r>
              <a:rPr b="1" i="0" lang="es-CO" sz="4400" u="none" cap="none" strike="noStrike">
                <a:solidFill>
                  <a:schemeClr val="accent1"/>
                </a:solidFill>
              </a:rPr>
              <a:t>ASOCIACIONES DE USUARIOS</a:t>
            </a:r>
            <a:br>
              <a:rPr b="1" i="0" lang="es-CO" sz="4400" u="none" cap="none" strike="noStrike">
                <a:solidFill>
                  <a:schemeClr val="accent2"/>
                </a:solidFill>
              </a:rPr>
            </a:br>
            <a:endParaRPr>
              <a:solidFill>
                <a:schemeClr val="accent2"/>
              </a:solidFill>
            </a:endParaRPr>
          </a:p>
        </p:txBody>
      </p:sp>
      <p:sp>
        <p:nvSpPr>
          <p:cNvPr id="255" name="Google Shape;255;p16"/>
          <p:cNvSpPr txBox="1"/>
          <p:nvPr/>
        </p:nvSpPr>
        <p:spPr>
          <a:xfrm>
            <a:off x="1909532" y="1776623"/>
            <a:ext cx="8671110" cy="4823052"/>
          </a:xfrm>
          <a:prstGeom prst="rect">
            <a:avLst/>
          </a:prstGeom>
          <a:noFill/>
          <a:ln>
            <a:noFill/>
          </a:ln>
        </p:spPr>
        <p:txBody>
          <a:bodyPr anchorCtr="0" anchor="t" bIns="45700" lIns="91425" spcFirstLastPara="1" rIns="91425" wrap="square" tIns="45700">
            <a:spAutoFit/>
          </a:bodyPr>
          <a:lstStyle/>
          <a:p>
            <a:pPr indent="-457200" lvl="0" marL="685800" marR="0" rtl="0" algn="just">
              <a:lnSpc>
                <a:spcPct val="107000"/>
              </a:lnSpc>
              <a:spcBef>
                <a:spcPts val="0"/>
              </a:spcBef>
              <a:spcAft>
                <a:spcPts val="0"/>
              </a:spcAft>
              <a:buClr>
                <a:schemeClr val="dk1"/>
              </a:buClr>
              <a:buSzPts val="1600"/>
              <a:buFont typeface="Noto Sans Symbols"/>
              <a:buChar char="✔"/>
            </a:pPr>
            <a:r>
              <a:rPr b="0" i="0" lang="es-CO" sz="1600" u="none" cap="none" strike="noStrike">
                <a:solidFill>
                  <a:schemeClr val="dk1"/>
                </a:solidFill>
                <a:latin typeface="Calibri"/>
                <a:ea typeface="Calibri"/>
                <a:cs typeface="Calibri"/>
                <a:sym typeface="Calibri"/>
              </a:rPr>
              <a:t>Fortalecimiento de las Asociaciones de Usuarios desde el enfoque diferencial y mediar entre las instituciones para la efectiva resoluciones.</a:t>
            </a:r>
            <a:endParaRPr b="0" i="0" sz="1400" u="none" cap="none" strike="noStrike">
              <a:solidFill>
                <a:srgbClr val="000000"/>
              </a:solidFill>
              <a:latin typeface="Arial"/>
              <a:ea typeface="Arial"/>
              <a:cs typeface="Arial"/>
              <a:sym typeface="Arial"/>
            </a:endParaRPr>
          </a:p>
          <a:p>
            <a:pPr indent="0" lvl="0" marL="228600" marR="0" rtl="0" algn="just">
              <a:lnSpc>
                <a:spcPct val="107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457200" lvl="0" marL="685800" marR="0" rtl="0" algn="just">
              <a:lnSpc>
                <a:spcPct val="107000"/>
              </a:lnSpc>
              <a:spcBef>
                <a:spcPts val="0"/>
              </a:spcBef>
              <a:spcAft>
                <a:spcPts val="0"/>
              </a:spcAft>
              <a:buClr>
                <a:schemeClr val="dk1"/>
              </a:buClr>
              <a:buSzPts val="1600"/>
              <a:buFont typeface="Noto Sans Symbols"/>
              <a:buChar char="✔"/>
            </a:pPr>
            <a:r>
              <a:rPr b="0" i="0" lang="es-CO" sz="1600" u="none" cap="none" strike="noStrike">
                <a:solidFill>
                  <a:schemeClr val="dk1"/>
                </a:solidFill>
                <a:latin typeface="Calibri"/>
                <a:ea typeface="Calibri"/>
                <a:cs typeface="Calibri"/>
                <a:sym typeface="Calibri"/>
              </a:rPr>
              <a:t>88 Reuniones Municipales</a:t>
            </a:r>
            <a:endParaRPr b="0" i="0" sz="1400" u="none" cap="none" strike="noStrike">
              <a:solidFill>
                <a:srgbClr val="000000"/>
              </a:solidFill>
              <a:latin typeface="Arial"/>
              <a:ea typeface="Arial"/>
              <a:cs typeface="Arial"/>
              <a:sym typeface="Arial"/>
            </a:endParaRPr>
          </a:p>
          <a:p>
            <a:pPr indent="0" lvl="0" marL="228600" marR="0" rtl="0" algn="just">
              <a:lnSpc>
                <a:spcPct val="107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457200" lvl="0" marL="685800" marR="0" rtl="0" algn="just">
              <a:lnSpc>
                <a:spcPct val="107000"/>
              </a:lnSpc>
              <a:spcBef>
                <a:spcPts val="0"/>
              </a:spcBef>
              <a:spcAft>
                <a:spcPts val="0"/>
              </a:spcAft>
              <a:buClr>
                <a:schemeClr val="dk1"/>
              </a:buClr>
              <a:buSzPts val="1600"/>
              <a:buFont typeface="Noto Sans Symbols"/>
              <a:buChar char="✔"/>
            </a:pPr>
            <a:r>
              <a:rPr b="0" i="0" lang="es-CO" sz="1600" u="none" cap="none" strike="noStrike">
                <a:solidFill>
                  <a:schemeClr val="dk1"/>
                </a:solidFill>
                <a:latin typeface="Calibri"/>
                <a:ea typeface="Calibri"/>
                <a:cs typeface="Calibri"/>
                <a:sym typeface="Calibri"/>
              </a:rPr>
              <a:t>1 Integración de los municipios del Sur de La Guajira</a:t>
            </a:r>
            <a:endParaRPr b="0" i="0" sz="1400" u="none" cap="none" strike="noStrike">
              <a:solidFill>
                <a:srgbClr val="000000"/>
              </a:solidFill>
              <a:latin typeface="Arial"/>
              <a:ea typeface="Arial"/>
              <a:cs typeface="Arial"/>
              <a:sym typeface="Arial"/>
            </a:endParaRPr>
          </a:p>
          <a:p>
            <a:pPr indent="0" lvl="0" marL="228600" marR="0" rtl="0" algn="just">
              <a:lnSpc>
                <a:spcPct val="107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457200" lvl="0" marL="685800" marR="0" rtl="0" algn="just">
              <a:lnSpc>
                <a:spcPct val="107000"/>
              </a:lnSpc>
              <a:spcBef>
                <a:spcPts val="0"/>
              </a:spcBef>
              <a:spcAft>
                <a:spcPts val="0"/>
              </a:spcAft>
              <a:buClr>
                <a:schemeClr val="dk1"/>
              </a:buClr>
              <a:buSzPts val="1600"/>
              <a:buFont typeface="Noto Sans Symbols"/>
              <a:buChar char="✔"/>
            </a:pPr>
            <a:r>
              <a:rPr b="0" i="0" lang="es-CO" sz="1600" u="none" cap="none" strike="noStrike">
                <a:solidFill>
                  <a:schemeClr val="dk1"/>
                </a:solidFill>
                <a:latin typeface="Calibri"/>
                <a:ea typeface="Calibri"/>
                <a:cs typeface="Calibri"/>
                <a:sym typeface="Calibri"/>
              </a:rPr>
              <a:t>1 Integración en los municipios del Norte de La Guajira</a:t>
            </a:r>
            <a:endParaRPr b="0" i="0" sz="1400" u="none" cap="none" strike="noStrike">
              <a:solidFill>
                <a:srgbClr val="000000"/>
              </a:solidFill>
              <a:latin typeface="Arial"/>
              <a:ea typeface="Arial"/>
              <a:cs typeface="Arial"/>
              <a:sym typeface="Arial"/>
            </a:endParaRPr>
          </a:p>
          <a:p>
            <a:pPr indent="0" lvl="0" marL="228600" marR="0" rtl="0" algn="just">
              <a:lnSpc>
                <a:spcPct val="107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457200" lvl="0" marL="685800" marR="0" rtl="0" algn="just">
              <a:lnSpc>
                <a:spcPct val="107000"/>
              </a:lnSpc>
              <a:spcBef>
                <a:spcPts val="0"/>
              </a:spcBef>
              <a:spcAft>
                <a:spcPts val="0"/>
              </a:spcAft>
              <a:buClr>
                <a:schemeClr val="dk1"/>
              </a:buClr>
              <a:buSzPts val="1600"/>
              <a:buFont typeface="Noto Sans Symbols"/>
              <a:buChar char="✔"/>
            </a:pPr>
            <a:r>
              <a:rPr b="0" i="0" lang="es-CO" sz="1600" u="none" cap="none" strike="noStrike">
                <a:solidFill>
                  <a:schemeClr val="dk1"/>
                </a:solidFill>
                <a:latin typeface="Calibri"/>
                <a:ea typeface="Calibri"/>
                <a:cs typeface="Calibri"/>
                <a:sym typeface="Calibri"/>
              </a:rPr>
              <a:t>3 Reuniones Departamentales</a:t>
            </a:r>
            <a:endParaRPr b="0" i="0" sz="1400" u="none" cap="none" strike="noStrike">
              <a:solidFill>
                <a:srgbClr val="000000"/>
              </a:solidFill>
              <a:latin typeface="Arial"/>
              <a:ea typeface="Arial"/>
              <a:cs typeface="Arial"/>
              <a:sym typeface="Arial"/>
            </a:endParaRPr>
          </a:p>
          <a:p>
            <a:pPr indent="0" lvl="0" marL="228600" marR="0" rtl="0" algn="just">
              <a:lnSpc>
                <a:spcPct val="107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457200" lvl="0" marL="685800" marR="0" rtl="0" algn="just">
              <a:lnSpc>
                <a:spcPct val="107000"/>
              </a:lnSpc>
              <a:spcBef>
                <a:spcPts val="0"/>
              </a:spcBef>
              <a:spcAft>
                <a:spcPts val="0"/>
              </a:spcAft>
              <a:buClr>
                <a:schemeClr val="dk1"/>
              </a:buClr>
              <a:buSzPts val="1600"/>
              <a:buFont typeface="Noto Sans Symbols"/>
              <a:buChar char="✔"/>
            </a:pPr>
            <a:r>
              <a:rPr b="0" i="0" lang="es-CO" sz="1600" u="none" cap="none" strike="noStrike">
                <a:solidFill>
                  <a:schemeClr val="dk1"/>
                </a:solidFill>
                <a:latin typeface="Calibri"/>
                <a:ea typeface="Calibri"/>
                <a:cs typeface="Calibri"/>
                <a:sym typeface="Calibri"/>
              </a:rPr>
              <a:t>1 Integración Departamental en el Municipio de Santa Marta</a:t>
            </a:r>
            <a:endParaRPr b="0" i="0" sz="1400" u="none" cap="none" strike="noStrike">
              <a:solidFill>
                <a:srgbClr val="000000"/>
              </a:solidFill>
              <a:latin typeface="Arial"/>
              <a:ea typeface="Arial"/>
              <a:cs typeface="Arial"/>
              <a:sym typeface="Arial"/>
            </a:endParaRPr>
          </a:p>
          <a:p>
            <a:pPr indent="0" lvl="0" marL="228600" marR="0" rtl="0" algn="just">
              <a:lnSpc>
                <a:spcPct val="107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457200" lvl="0" marL="685800" marR="0" rtl="0" algn="just">
              <a:lnSpc>
                <a:spcPct val="107000"/>
              </a:lnSpc>
              <a:spcBef>
                <a:spcPts val="0"/>
              </a:spcBef>
              <a:spcAft>
                <a:spcPts val="0"/>
              </a:spcAft>
              <a:buClr>
                <a:schemeClr val="dk1"/>
              </a:buClr>
              <a:buSzPts val="1600"/>
              <a:buFont typeface="Noto Sans Symbols"/>
              <a:buChar char="✔"/>
            </a:pPr>
            <a:r>
              <a:rPr b="0" i="0" lang="es-CO" sz="1600" u="none" cap="none" strike="noStrike">
                <a:solidFill>
                  <a:schemeClr val="dk1"/>
                </a:solidFill>
                <a:latin typeface="Calibri"/>
                <a:ea typeface="Calibri"/>
                <a:cs typeface="Calibri"/>
                <a:sym typeface="Calibri"/>
              </a:rPr>
              <a:t>2 Reuniones Nacionales</a:t>
            </a:r>
            <a:endParaRPr b="0" i="0" sz="1400" u="none" cap="none" strike="noStrike">
              <a:solidFill>
                <a:srgbClr val="000000"/>
              </a:solidFill>
              <a:latin typeface="Arial"/>
              <a:ea typeface="Arial"/>
              <a:cs typeface="Arial"/>
              <a:sym typeface="Arial"/>
            </a:endParaRPr>
          </a:p>
          <a:p>
            <a:pPr indent="0" lvl="0" marL="228600" marR="0" rtl="0" algn="just">
              <a:lnSpc>
                <a:spcPct val="107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457200" lvl="0" marL="685800" marR="0" rtl="0" algn="just">
              <a:lnSpc>
                <a:spcPct val="107000"/>
              </a:lnSpc>
              <a:spcBef>
                <a:spcPts val="0"/>
              </a:spcBef>
              <a:spcAft>
                <a:spcPts val="0"/>
              </a:spcAft>
              <a:buClr>
                <a:schemeClr val="dk1"/>
              </a:buClr>
              <a:buSzPts val="1600"/>
              <a:buFont typeface="Noto Sans Symbols"/>
              <a:buChar char="✔"/>
            </a:pPr>
            <a:r>
              <a:rPr b="0" i="0" lang="es-CO" sz="1600" u="none" cap="none" strike="noStrike">
                <a:solidFill>
                  <a:schemeClr val="dk1"/>
                </a:solidFill>
                <a:latin typeface="Calibri"/>
                <a:ea typeface="Calibri"/>
                <a:cs typeface="Calibri"/>
                <a:sym typeface="Calibri"/>
              </a:rPr>
              <a:t>2 Reuniones de Rendición de Cuentas</a:t>
            </a:r>
            <a:endParaRPr b="0" i="0" sz="1400" u="none" cap="none" strike="noStrike">
              <a:solidFill>
                <a:srgbClr val="000000"/>
              </a:solidFill>
              <a:latin typeface="Arial"/>
              <a:ea typeface="Arial"/>
              <a:cs typeface="Arial"/>
              <a:sym typeface="Arial"/>
            </a:endParaRPr>
          </a:p>
          <a:p>
            <a:pPr indent="0" lvl="0" marL="228600" marR="0" rtl="0" algn="just">
              <a:lnSpc>
                <a:spcPct val="107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457200" lvl="0" marL="685800" marR="0" rtl="0" algn="just">
              <a:lnSpc>
                <a:spcPct val="107000"/>
              </a:lnSpc>
              <a:spcBef>
                <a:spcPts val="0"/>
              </a:spcBef>
              <a:spcAft>
                <a:spcPts val="0"/>
              </a:spcAft>
              <a:buClr>
                <a:schemeClr val="dk1"/>
              </a:buClr>
              <a:buSzPts val="1600"/>
              <a:buFont typeface="Noto Sans Symbols"/>
              <a:buChar char="✔"/>
            </a:pPr>
            <a:r>
              <a:rPr b="0" i="0" lang="es-CO" sz="1600" u="none" cap="none" strike="noStrike">
                <a:solidFill>
                  <a:schemeClr val="dk1"/>
                </a:solidFill>
                <a:latin typeface="Calibri"/>
                <a:ea typeface="Calibri"/>
                <a:cs typeface="Calibri"/>
                <a:sym typeface="Calibri"/>
              </a:rPr>
              <a:t>22 Reuniones de Evaluación de Prestación de Servicios</a:t>
            </a:r>
            <a:endParaRPr b="0" i="0" sz="1600" u="none" cap="none" strike="noStrike">
              <a:solidFill>
                <a:schemeClr val="dk1"/>
              </a:solidFill>
              <a:latin typeface="Calibri"/>
              <a:ea typeface="Calibri"/>
              <a:cs typeface="Calibri"/>
              <a:sym typeface="Calibri"/>
            </a:endParaRPr>
          </a:p>
        </p:txBody>
      </p:sp>
      <p:pic>
        <p:nvPicPr>
          <p:cNvPr id="256" name="Google Shape;256;p16"/>
          <p:cNvPicPr preferRelativeResize="0"/>
          <p:nvPr/>
        </p:nvPicPr>
        <p:blipFill rotWithShape="1">
          <a:blip r:embed="rId3">
            <a:alphaModFix/>
          </a:blip>
          <a:srcRect b="13835" l="0" r="17391" t="0"/>
          <a:stretch/>
        </p:blipFill>
        <p:spPr>
          <a:xfrm>
            <a:off x="1987411" y="1796501"/>
            <a:ext cx="519320" cy="541676"/>
          </a:xfrm>
          <a:prstGeom prst="rect">
            <a:avLst/>
          </a:prstGeom>
          <a:noFill/>
          <a:ln>
            <a:noFill/>
          </a:ln>
        </p:spPr>
      </p:pic>
      <p:pic>
        <p:nvPicPr>
          <p:cNvPr id="257" name="Google Shape;257;p16"/>
          <p:cNvPicPr preferRelativeResize="0"/>
          <p:nvPr/>
        </p:nvPicPr>
        <p:blipFill rotWithShape="1">
          <a:blip r:embed="rId3">
            <a:alphaModFix/>
          </a:blip>
          <a:srcRect b="13835" l="0" r="17391" t="0"/>
          <a:stretch/>
        </p:blipFill>
        <p:spPr>
          <a:xfrm>
            <a:off x="1987411" y="4592711"/>
            <a:ext cx="519320" cy="541676"/>
          </a:xfrm>
          <a:prstGeom prst="rect">
            <a:avLst/>
          </a:prstGeom>
          <a:noFill/>
          <a:ln>
            <a:noFill/>
          </a:ln>
        </p:spPr>
      </p:pic>
      <p:pic>
        <p:nvPicPr>
          <p:cNvPr id="258" name="Google Shape;258;p16"/>
          <p:cNvPicPr preferRelativeResize="0"/>
          <p:nvPr/>
        </p:nvPicPr>
        <p:blipFill rotWithShape="1">
          <a:blip r:embed="rId3">
            <a:alphaModFix/>
          </a:blip>
          <a:srcRect b="13835" l="0" r="17391" t="0"/>
          <a:stretch/>
        </p:blipFill>
        <p:spPr>
          <a:xfrm>
            <a:off x="1991967" y="5107797"/>
            <a:ext cx="519320" cy="541676"/>
          </a:xfrm>
          <a:prstGeom prst="rect">
            <a:avLst/>
          </a:prstGeom>
          <a:noFill/>
          <a:ln>
            <a:noFill/>
          </a:ln>
        </p:spPr>
      </p:pic>
      <p:pic>
        <p:nvPicPr>
          <p:cNvPr id="259" name="Google Shape;259;p16"/>
          <p:cNvPicPr preferRelativeResize="0"/>
          <p:nvPr/>
        </p:nvPicPr>
        <p:blipFill rotWithShape="1">
          <a:blip r:embed="rId3">
            <a:alphaModFix/>
          </a:blip>
          <a:srcRect b="13835" l="0" r="17391" t="0"/>
          <a:stretch/>
        </p:blipFill>
        <p:spPr>
          <a:xfrm>
            <a:off x="1991967" y="5649473"/>
            <a:ext cx="519320" cy="541676"/>
          </a:xfrm>
          <a:prstGeom prst="rect">
            <a:avLst/>
          </a:prstGeom>
          <a:noFill/>
          <a:ln>
            <a:noFill/>
          </a:ln>
        </p:spPr>
      </p:pic>
      <p:pic>
        <p:nvPicPr>
          <p:cNvPr id="260" name="Google Shape;260;p16"/>
          <p:cNvPicPr preferRelativeResize="0"/>
          <p:nvPr/>
        </p:nvPicPr>
        <p:blipFill rotWithShape="1">
          <a:blip r:embed="rId3">
            <a:alphaModFix/>
          </a:blip>
          <a:srcRect b="13835" l="0" r="17391" t="0"/>
          <a:stretch/>
        </p:blipFill>
        <p:spPr>
          <a:xfrm>
            <a:off x="1991967" y="6191149"/>
            <a:ext cx="519320" cy="541676"/>
          </a:xfrm>
          <a:prstGeom prst="rect">
            <a:avLst/>
          </a:prstGeom>
          <a:noFill/>
          <a:ln>
            <a:noFill/>
          </a:ln>
        </p:spPr>
      </p:pic>
      <p:pic>
        <p:nvPicPr>
          <p:cNvPr id="261" name="Google Shape;261;p16"/>
          <p:cNvPicPr preferRelativeResize="0"/>
          <p:nvPr/>
        </p:nvPicPr>
        <p:blipFill rotWithShape="1">
          <a:blip r:embed="rId3">
            <a:alphaModFix/>
          </a:blip>
          <a:srcRect b="13835" l="0" r="17391" t="0"/>
          <a:stretch/>
        </p:blipFill>
        <p:spPr>
          <a:xfrm>
            <a:off x="1951359" y="3513300"/>
            <a:ext cx="519320" cy="541676"/>
          </a:xfrm>
          <a:prstGeom prst="rect">
            <a:avLst/>
          </a:prstGeom>
          <a:noFill/>
          <a:ln>
            <a:noFill/>
          </a:ln>
        </p:spPr>
      </p:pic>
      <p:pic>
        <p:nvPicPr>
          <p:cNvPr id="262" name="Google Shape;262;p16"/>
          <p:cNvPicPr preferRelativeResize="0"/>
          <p:nvPr/>
        </p:nvPicPr>
        <p:blipFill rotWithShape="1">
          <a:blip r:embed="rId3">
            <a:alphaModFix/>
          </a:blip>
          <a:srcRect b="13835" l="0" r="17391" t="0"/>
          <a:stretch/>
        </p:blipFill>
        <p:spPr>
          <a:xfrm>
            <a:off x="1973767" y="4054976"/>
            <a:ext cx="519320" cy="541676"/>
          </a:xfrm>
          <a:prstGeom prst="rect">
            <a:avLst/>
          </a:prstGeom>
          <a:noFill/>
          <a:ln>
            <a:noFill/>
          </a:ln>
        </p:spPr>
      </p:pic>
      <p:pic>
        <p:nvPicPr>
          <p:cNvPr id="263" name="Google Shape;263;p16"/>
          <p:cNvPicPr preferRelativeResize="0"/>
          <p:nvPr/>
        </p:nvPicPr>
        <p:blipFill rotWithShape="1">
          <a:blip r:embed="rId3">
            <a:alphaModFix/>
          </a:blip>
          <a:srcRect b="13835" l="0" r="17391" t="0"/>
          <a:stretch/>
        </p:blipFill>
        <p:spPr>
          <a:xfrm>
            <a:off x="1973767" y="2443243"/>
            <a:ext cx="519320" cy="541676"/>
          </a:xfrm>
          <a:prstGeom prst="rect">
            <a:avLst/>
          </a:prstGeom>
          <a:noFill/>
          <a:ln>
            <a:noFill/>
          </a:ln>
        </p:spPr>
      </p:pic>
      <p:pic>
        <p:nvPicPr>
          <p:cNvPr id="264" name="Google Shape;264;p16"/>
          <p:cNvPicPr preferRelativeResize="0"/>
          <p:nvPr/>
        </p:nvPicPr>
        <p:blipFill rotWithShape="1">
          <a:blip r:embed="rId3">
            <a:alphaModFix/>
          </a:blip>
          <a:srcRect b="13835" l="0" r="17391" t="0"/>
          <a:stretch/>
        </p:blipFill>
        <p:spPr>
          <a:xfrm>
            <a:off x="1973767" y="2954871"/>
            <a:ext cx="519320" cy="5416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7"/>
          <p:cNvSpPr txBox="1"/>
          <p:nvPr>
            <p:ph type="title"/>
          </p:nvPr>
        </p:nvSpPr>
        <p:spPr>
          <a:xfrm>
            <a:off x="838200" y="1717854"/>
            <a:ext cx="7315200" cy="110136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oppins Black"/>
              <a:buNone/>
            </a:pPr>
            <a:r>
              <a:rPr lang="es-CO"/>
              <a:t>DIRECCIÓN NACIONAL DEL RIESGO EN SALUD</a:t>
            </a:r>
            <a:endParaRPr/>
          </a:p>
        </p:txBody>
      </p:sp>
      <p:sp>
        <p:nvSpPr>
          <p:cNvPr id="270" name="Google Shape;270;p17"/>
          <p:cNvSpPr txBox="1"/>
          <p:nvPr>
            <p:ph idx="1" type="body"/>
          </p:nvPr>
        </p:nvSpPr>
        <p:spPr>
          <a:xfrm>
            <a:off x="838200" y="3027839"/>
            <a:ext cx="73152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8"/>
          <p:cNvSpPr txBox="1"/>
          <p:nvPr>
            <p:ph type="title"/>
          </p:nvPr>
        </p:nvSpPr>
        <p:spPr>
          <a:xfrm>
            <a:off x="838200" y="1717854"/>
            <a:ext cx="7315200" cy="110136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oppins Black"/>
              <a:buNone/>
            </a:pPr>
            <a:r>
              <a:rPr lang="es-CO"/>
              <a:t>PROMOCIÓN Y PREVENCIÓN SALUD PÚBLICA </a:t>
            </a:r>
            <a:endParaRPr/>
          </a:p>
        </p:txBody>
      </p:sp>
      <p:sp>
        <p:nvSpPr>
          <p:cNvPr id="276" name="Google Shape;276;p18"/>
          <p:cNvSpPr txBox="1"/>
          <p:nvPr>
            <p:ph idx="1" type="body"/>
          </p:nvPr>
        </p:nvSpPr>
        <p:spPr>
          <a:xfrm>
            <a:off x="838200" y="3027839"/>
            <a:ext cx="73152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9"/>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500"/>
              <a:buFont typeface="Poppins Black"/>
              <a:buNone/>
            </a:pPr>
            <a:r>
              <a:rPr lang="es-CO" sz="3500">
                <a:solidFill>
                  <a:schemeClr val="accent2"/>
                </a:solidFill>
                <a:latin typeface="Poppins Black"/>
                <a:ea typeface="Poppins Black"/>
                <a:cs typeface="Poppins Black"/>
                <a:sym typeface="Poppins Black"/>
              </a:rPr>
              <a:t>POBLACIÓN AFILIADA DUSAKAWI EPSI</a:t>
            </a:r>
            <a:r>
              <a:rPr lang="es-CO" sz="3500">
                <a:solidFill>
                  <a:srgbClr val="01460F"/>
                </a:solidFill>
                <a:latin typeface="Poppins Black"/>
                <a:ea typeface="Poppins Black"/>
                <a:cs typeface="Poppins Black"/>
                <a:sym typeface="Poppins Black"/>
              </a:rPr>
              <a:t> </a:t>
            </a:r>
            <a:r>
              <a:rPr lang="es-CO" sz="3500">
                <a:solidFill>
                  <a:schemeClr val="accent1"/>
                </a:solidFill>
                <a:latin typeface="Poppins Black"/>
                <a:ea typeface="Poppins Black"/>
                <a:cs typeface="Poppins Black"/>
                <a:sym typeface="Poppins Black"/>
              </a:rPr>
              <a:t>SEGÚN ENTIDAD TERRITORIAL 2023</a:t>
            </a:r>
            <a:endParaRPr sz="3500">
              <a:solidFill>
                <a:schemeClr val="accent1"/>
              </a:solidFill>
            </a:endParaRPr>
          </a:p>
        </p:txBody>
      </p:sp>
      <p:pic>
        <p:nvPicPr>
          <p:cNvPr id="282" name="Google Shape;282;p19"/>
          <p:cNvPicPr preferRelativeResize="0"/>
          <p:nvPr/>
        </p:nvPicPr>
        <p:blipFill rotWithShape="1">
          <a:blip r:embed="rId3">
            <a:alphaModFix/>
          </a:blip>
          <a:srcRect b="0" l="0" r="0" t="0"/>
          <a:stretch/>
        </p:blipFill>
        <p:spPr>
          <a:xfrm>
            <a:off x="2548328" y="1743944"/>
            <a:ext cx="6552988" cy="3127716"/>
          </a:xfrm>
          <a:prstGeom prst="rect">
            <a:avLst/>
          </a:prstGeom>
          <a:noFill/>
          <a:ln>
            <a:noFill/>
          </a:ln>
        </p:spPr>
      </p:pic>
      <p:pic>
        <p:nvPicPr>
          <p:cNvPr id="283" name="Google Shape;283;p19"/>
          <p:cNvPicPr preferRelativeResize="0"/>
          <p:nvPr/>
        </p:nvPicPr>
        <p:blipFill rotWithShape="1">
          <a:blip r:embed="rId4">
            <a:alphaModFix/>
          </a:blip>
          <a:srcRect b="0" l="0" r="0" t="0"/>
          <a:stretch/>
        </p:blipFill>
        <p:spPr>
          <a:xfrm>
            <a:off x="2961490" y="4941319"/>
            <a:ext cx="5882707" cy="16092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txBox="1"/>
          <p:nvPr>
            <p:ph type="title"/>
          </p:nvPr>
        </p:nvSpPr>
        <p:spPr>
          <a:xfrm>
            <a:off x="838200" y="1717854"/>
            <a:ext cx="7315200" cy="110136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oppins Black"/>
              <a:buNone/>
            </a:pPr>
            <a:r>
              <a:rPr lang="es-CO"/>
              <a:t>DIRECCIÓN DE PARTICIPACIÓN INTERCULTURAL</a:t>
            </a:r>
            <a:endParaRPr/>
          </a:p>
        </p:txBody>
      </p:sp>
      <p:sp>
        <p:nvSpPr>
          <p:cNvPr id="99" name="Google Shape;99;p2"/>
          <p:cNvSpPr txBox="1"/>
          <p:nvPr>
            <p:ph idx="1" type="body"/>
          </p:nvPr>
        </p:nvSpPr>
        <p:spPr>
          <a:xfrm>
            <a:off x="838200" y="3027839"/>
            <a:ext cx="73152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0"/>
          <p:cNvSpPr txBox="1"/>
          <p:nvPr/>
        </p:nvSpPr>
        <p:spPr>
          <a:xfrm>
            <a:off x="1382843" y="490367"/>
            <a:ext cx="3878705" cy="925894"/>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accent1"/>
              </a:buClr>
              <a:buSzPts val="2000"/>
              <a:buFont typeface="Poppins Black"/>
              <a:buNone/>
            </a:pPr>
            <a:r>
              <a:rPr b="0" i="0" lang="es-CO" sz="2000" u="none" cap="none" strike="noStrike">
                <a:solidFill>
                  <a:schemeClr val="accent1"/>
                </a:solidFill>
                <a:latin typeface="Poppins Black"/>
                <a:ea typeface="Poppins Black"/>
                <a:cs typeface="Poppins Black"/>
                <a:sym typeface="Poppins Black"/>
              </a:rPr>
              <a:t>AFILIADOS DUSAKAWI EPSI SEGÚN ENTIDAD </a:t>
            </a:r>
            <a:r>
              <a:rPr b="0" i="0" lang="es-CO" sz="2000" u="none" cap="none" strike="noStrike">
                <a:solidFill>
                  <a:schemeClr val="accent2"/>
                </a:solidFill>
                <a:latin typeface="Poppins Black"/>
                <a:ea typeface="Poppins Black"/>
                <a:cs typeface="Poppins Black"/>
                <a:sym typeface="Poppins Black"/>
              </a:rPr>
              <a:t>TERRITORIAL 2023</a:t>
            </a:r>
            <a:endParaRPr b="0" i="0" sz="1400" u="none" cap="none" strike="noStrike">
              <a:solidFill>
                <a:srgbClr val="000000"/>
              </a:solidFill>
              <a:latin typeface="Arial"/>
              <a:ea typeface="Arial"/>
              <a:cs typeface="Arial"/>
              <a:sym typeface="Arial"/>
            </a:endParaRPr>
          </a:p>
        </p:txBody>
      </p:sp>
      <p:pic>
        <p:nvPicPr>
          <p:cNvPr id="289" name="Google Shape;289;p20"/>
          <p:cNvPicPr preferRelativeResize="0"/>
          <p:nvPr/>
        </p:nvPicPr>
        <p:blipFill rotWithShape="1">
          <a:blip r:embed="rId3">
            <a:alphaModFix/>
          </a:blip>
          <a:srcRect b="0" l="0" r="0" t="0"/>
          <a:stretch/>
        </p:blipFill>
        <p:spPr>
          <a:xfrm>
            <a:off x="197784" y="2578307"/>
            <a:ext cx="5776756" cy="1933731"/>
          </a:xfrm>
          <a:prstGeom prst="rect">
            <a:avLst/>
          </a:prstGeom>
          <a:noFill/>
          <a:ln>
            <a:noFill/>
          </a:ln>
        </p:spPr>
      </p:pic>
      <p:sp>
        <p:nvSpPr>
          <p:cNvPr id="290" name="Google Shape;290;p20"/>
          <p:cNvSpPr txBox="1"/>
          <p:nvPr/>
        </p:nvSpPr>
        <p:spPr>
          <a:xfrm>
            <a:off x="6215923" y="460557"/>
            <a:ext cx="437338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1"/>
              </a:buClr>
              <a:buSzPts val="2000"/>
              <a:buFont typeface="Poppins Black"/>
              <a:buNone/>
            </a:pPr>
            <a:r>
              <a:rPr b="0" i="0" lang="es-CO" sz="2000" u="none" cap="none" strike="noStrike">
                <a:solidFill>
                  <a:schemeClr val="accent1"/>
                </a:solidFill>
                <a:latin typeface="Poppins Black"/>
                <a:ea typeface="Poppins Black"/>
                <a:cs typeface="Poppins Black"/>
                <a:sym typeface="Poppins Black"/>
              </a:rPr>
              <a:t>AFILIADOS DUSAKAWI EPSI SEGÚN PUEBLO INDÍGENA </a:t>
            </a:r>
            <a:r>
              <a:rPr b="0" i="0" lang="es-CO" sz="2000" u="none" cap="none" strike="noStrike">
                <a:solidFill>
                  <a:schemeClr val="accent2"/>
                </a:solidFill>
                <a:latin typeface="Poppins Black"/>
                <a:ea typeface="Poppins Black"/>
                <a:cs typeface="Poppins Black"/>
                <a:sym typeface="Poppins Black"/>
              </a:rPr>
              <a:t>POBLACIONAL 2023</a:t>
            </a:r>
            <a:endParaRPr b="0" i="0" sz="1400" u="none" cap="none" strike="noStrike">
              <a:solidFill>
                <a:srgbClr val="000000"/>
              </a:solidFill>
              <a:latin typeface="Arial"/>
              <a:ea typeface="Arial"/>
              <a:cs typeface="Arial"/>
              <a:sym typeface="Arial"/>
            </a:endParaRPr>
          </a:p>
        </p:txBody>
      </p:sp>
      <p:pic>
        <p:nvPicPr>
          <p:cNvPr id="291" name="Google Shape;291;p20"/>
          <p:cNvPicPr preferRelativeResize="0"/>
          <p:nvPr/>
        </p:nvPicPr>
        <p:blipFill rotWithShape="1">
          <a:blip r:embed="rId4">
            <a:alphaModFix/>
          </a:blip>
          <a:srcRect b="0" l="0" r="0" t="0"/>
          <a:stretch/>
        </p:blipFill>
        <p:spPr>
          <a:xfrm>
            <a:off x="6513112" y="1723869"/>
            <a:ext cx="3845092" cy="477850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1"/>
          <p:cNvSpPr txBox="1"/>
          <p:nvPr>
            <p:ph type="title"/>
          </p:nvPr>
        </p:nvSpPr>
        <p:spPr>
          <a:xfrm>
            <a:off x="1183893" y="350136"/>
            <a:ext cx="9824214" cy="206328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Poppins Black"/>
              <a:buNone/>
            </a:pPr>
            <a:r>
              <a:rPr lang="es-CO" sz="3600">
                <a:solidFill>
                  <a:schemeClr val="accent1"/>
                </a:solidFill>
                <a:latin typeface="Poppins Black"/>
                <a:ea typeface="Poppins Black"/>
                <a:cs typeface="Poppins Black"/>
                <a:sym typeface="Poppins Black"/>
              </a:rPr>
              <a:t>PARTICIPACIÓN ASEGURAMIENTO DUSAKAWI EPSI SEGÚN ENTIDAD</a:t>
            </a:r>
            <a:r>
              <a:rPr lang="es-CO" sz="3600">
                <a:solidFill>
                  <a:srgbClr val="01460F"/>
                </a:solidFill>
                <a:latin typeface="Poppins Black"/>
                <a:ea typeface="Poppins Black"/>
                <a:cs typeface="Poppins Black"/>
                <a:sym typeface="Poppins Black"/>
              </a:rPr>
              <a:t> </a:t>
            </a:r>
            <a:r>
              <a:rPr lang="es-CO" sz="3600">
                <a:solidFill>
                  <a:schemeClr val="accent2"/>
                </a:solidFill>
                <a:latin typeface="Poppins Black"/>
                <a:ea typeface="Poppins Black"/>
                <a:cs typeface="Poppins Black"/>
                <a:sym typeface="Poppins Black"/>
              </a:rPr>
              <a:t>TERRITORIAL 2023</a:t>
            </a:r>
            <a:endParaRPr sz="3600">
              <a:solidFill>
                <a:schemeClr val="accent2"/>
              </a:solidFill>
            </a:endParaRPr>
          </a:p>
        </p:txBody>
      </p:sp>
      <p:pic>
        <p:nvPicPr>
          <p:cNvPr id="297" name="Google Shape;297;p21"/>
          <p:cNvPicPr preferRelativeResize="0"/>
          <p:nvPr/>
        </p:nvPicPr>
        <p:blipFill rotWithShape="1">
          <a:blip r:embed="rId3">
            <a:alphaModFix/>
          </a:blip>
          <a:srcRect b="0" l="0" r="0" t="0"/>
          <a:stretch/>
        </p:blipFill>
        <p:spPr>
          <a:xfrm>
            <a:off x="1183893" y="2676908"/>
            <a:ext cx="9824214" cy="290647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2"/>
          <p:cNvSpPr txBox="1"/>
          <p:nvPr>
            <p:ph type="title"/>
          </p:nvPr>
        </p:nvSpPr>
        <p:spPr>
          <a:xfrm>
            <a:off x="1328738" y="365125"/>
            <a:ext cx="9437687" cy="1325563"/>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accent2"/>
              </a:buClr>
              <a:buSzPts val="3600"/>
              <a:buFont typeface="Poppins Black"/>
              <a:buNone/>
            </a:pPr>
            <a:r>
              <a:rPr lang="es-CO" sz="3600">
                <a:solidFill>
                  <a:schemeClr val="accent2"/>
                </a:solidFill>
                <a:latin typeface="Poppins Black"/>
                <a:ea typeface="Poppins Black"/>
                <a:cs typeface="Poppins Black"/>
                <a:sym typeface="Poppins Black"/>
              </a:rPr>
              <a:t>POBLACIÓN AFILIADOS DUSAKAWI </a:t>
            </a:r>
            <a:br>
              <a:rPr lang="es-CO" sz="3600">
                <a:solidFill>
                  <a:schemeClr val="accent2"/>
                </a:solidFill>
                <a:latin typeface="Poppins Black"/>
                <a:ea typeface="Poppins Black"/>
                <a:cs typeface="Poppins Black"/>
                <a:sym typeface="Poppins Black"/>
              </a:rPr>
            </a:br>
            <a:r>
              <a:rPr lang="es-CO" sz="3600">
                <a:solidFill>
                  <a:schemeClr val="accent1"/>
                </a:solidFill>
                <a:latin typeface="Poppins Black"/>
                <a:ea typeface="Poppins Black"/>
                <a:cs typeface="Poppins Black"/>
                <a:sym typeface="Poppins Black"/>
              </a:rPr>
              <a:t>EPSI - DICIEMBRE 2023</a:t>
            </a:r>
            <a:endParaRPr/>
          </a:p>
        </p:txBody>
      </p:sp>
      <p:pic>
        <p:nvPicPr>
          <p:cNvPr id="303" name="Google Shape;303;p22"/>
          <p:cNvPicPr preferRelativeResize="0"/>
          <p:nvPr/>
        </p:nvPicPr>
        <p:blipFill rotWithShape="1">
          <a:blip r:embed="rId3">
            <a:alphaModFix/>
          </a:blip>
          <a:srcRect b="0" l="0" r="0" t="0"/>
          <a:stretch/>
        </p:blipFill>
        <p:spPr>
          <a:xfrm>
            <a:off x="1082613" y="1390549"/>
            <a:ext cx="8931037" cy="522011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3"/>
          <p:cNvSpPr txBox="1"/>
          <p:nvPr>
            <p:ph type="title"/>
          </p:nvPr>
        </p:nvSpPr>
        <p:spPr>
          <a:xfrm>
            <a:off x="1328468" y="63494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Poppins Black"/>
              <a:buNone/>
            </a:pPr>
            <a:r>
              <a:rPr lang="es-CO" sz="3600">
                <a:solidFill>
                  <a:schemeClr val="accent1"/>
                </a:solidFill>
                <a:latin typeface="Poppins Black"/>
                <a:ea typeface="Poppins Black"/>
                <a:cs typeface="Poppins Black"/>
                <a:sym typeface="Poppins Black"/>
              </a:rPr>
              <a:t>EVENTOS DE INTERÉS EN SALUD PÚBLICA SEGÚN ENTIDAD </a:t>
            </a:r>
            <a:r>
              <a:rPr lang="es-CO" sz="3600">
                <a:solidFill>
                  <a:schemeClr val="accent2"/>
                </a:solidFill>
                <a:latin typeface="Poppins Black"/>
                <a:ea typeface="Poppins Black"/>
                <a:cs typeface="Poppins Black"/>
                <a:sym typeface="Poppins Black"/>
              </a:rPr>
              <a:t>TERRITORIAL 2023</a:t>
            </a:r>
            <a:endParaRPr sz="3600">
              <a:solidFill>
                <a:schemeClr val="accent2"/>
              </a:solidFill>
            </a:endParaRPr>
          </a:p>
        </p:txBody>
      </p:sp>
      <p:sp>
        <p:nvSpPr>
          <p:cNvPr id="309" name="Google Shape;309;p23"/>
          <p:cNvSpPr txBox="1"/>
          <p:nvPr/>
        </p:nvSpPr>
        <p:spPr>
          <a:xfrm>
            <a:off x="1346359" y="5384879"/>
            <a:ext cx="8615595" cy="110799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es-CO" sz="1600" u="none" cap="none" strike="noStrike">
                <a:solidFill>
                  <a:srgbClr val="000000"/>
                </a:solidFill>
                <a:latin typeface="Calibri"/>
                <a:ea typeface="Calibri"/>
                <a:cs typeface="Calibri"/>
                <a:sym typeface="Calibri"/>
              </a:rPr>
              <a:t>74,69% (2936/3931) </a:t>
            </a:r>
            <a:r>
              <a:rPr b="0" i="0" lang="es-CO" sz="1600" u="none" cap="none" strike="noStrike">
                <a:solidFill>
                  <a:srgbClr val="000000"/>
                </a:solidFill>
                <a:latin typeface="Calibri"/>
                <a:ea typeface="Calibri"/>
                <a:cs typeface="Calibri"/>
                <a:sym typeface="Calibri"/>
              </a:rPr>
              <a:t>de los eventos, se registran en población indígena frente a </a:t>
            </a:r>
            <a:r>
              <a:rPr b="1" i="0" lang="es-CO" sz="1600" u="none" cap="none" strike="noStrike">
                <a:solidFill>
                  <a:srgbClr val="000000"/>
                </a:solidFill>
                <a:latin typeface="Calibri"/>
                <a:ea typeface="Calibri"/>
                <a:cs typeface="Calibri"/>
                <a:sym typeface="Calibri"/>
              </a:rPr>
              <a:t>25,31% </a:t>
            </a:r>
            <a:r>
              <a:rPr b="0" i="0" lang="es-CO" sz="1600" u="none" cap="none" strike="noStrike">
                <a:solidFill>
                  <a:srgbClr val="000000"/>
                </a:solidFill>
                <a:latin typeface="Calibri"/>
                <a:ea typeface="Calibri"/>
                <a:cs typeface="Calibri"/>
                <a:sym typeface="Calibri"/>
              </a:rPr>
              <a:t>en población no étnica; según departamento de procedencia La Guajira es la ET con mayor reportes </a:t>
            </a:r>
            <a:r>
              <a:rPr b="1" i="0" lang="es-CO" sz="1600" u="none" cap="none" strike="noStrike">
                <a:solidFill>
                  <a:srgbClr val="000000"/>
                </a:solidFill>
                <a:latin typeface="Calibri"/>
                <a:ea typeface="Calibri"/>
                <a:cs typeface="Calibri"/>
                <a:sym typeface="Calibri"/>
              </a:rPr>
              <a:t>58,84% </a:t>
            </a:r>
            <a:r>
              <a:rPr b="0" i="0" lang="es-CO" sz="1600" u="none" cap="none" strike="noStrike">
                <a:solidFill>
                  <a:srgbClr val="000000"/>
                </a:solidFill>
                <a:latin typeface="Calibri"/>
                <a:ea typeface="Calibri"/>
                <a:cs typeface="Calibri"/>
                <a:sym typeface="Calibri"/>
              </a:rPr>
              <a:t>(2313/3931), seguida por Cesar aportando </a:t>
            </a:r>
            <a:r>
              <a:rPr b="1" i="0" lang="es-CO" sz="1600" u="none" cap="none" strike="noStrike">
                <a:solidFill>
                  <a:srgbClr val="000000"/>
                </a:solidFill>
                <a:latin typeface="Calibri"/>
                <a:ea typeface="Calibri"/>
                <a:cs typeface="Calibri"/>
                <a:sym typeface="Calibri"/>
              </a:rPr>
              <a:t>37,12%, </a:t>
            </a:r>
            <a:r>
              <a:rPr b="0" i="0" lang="es-CO" sz="1600" u="none" cap="none" strike="noStrike">
                <a:solidFill>
                  <a:srgbClr val="000000"/>
                </a:solidFill>
                <a:latin typeface="Calibri"/>
                <a:ea typeface="Calibri"/>
                <a:cs typeface="Calibri"/>
                <a:sym typeface="Calibri"/>
              </a:rPr>
              <a:t>mientras Magdalena solo aporta </a:t>
            </a:r>
            <a:r>
              <a:rPr b="1" i="0" lang="es-CO" sz="1600" u="none" cap="none" strike="noStrike">
                <a:solidFill>
                  <a:srgbClr val="000000"/>
                </a:solidFill>
                <a:latin typeface="Calibri"/>
                <a:ea typeface="Calibri"/>
                <a:cs typeface="Calibri"/>
                <a:sym typeface="Calibri"/>
              </a:rPr>
              <a:t>4,04% </a:t>
            </a:r>
            <a:r>
              <a:rPr b="0" i="0" lang="es-CO" sz="1600" u="none" cap="none" strike="noStrike">
                <a:solidFill>
                  <a:srgbClr val="000000"/>
                </a:solidFill>
                <a:latin typeface="Calibri"/>
                <a:ea typeface="Calibri"/>
                <a:cs typeface="Calibri"/>
                <a:sym typeface="Calibri"/>
              </a:rPr>
              <a:t>incluyendo el Distrito de Santa Marta</a:t>
            </a:r>
            <a:r>
              <a:rPr b="0" i="0" lang="es-CO" sz="1800" u="none" cap="none" strike="noStrike">
                <a:solidFill>
                  <a:srgbClr val="000000"/>
                </a:solidFill>
                <a:latin typeface="Poppins"/>
                <a:ea typeface="Poppins"/>
                <a:cs typeface="Poppins"/>
                <a:sym typeface="Poppins"/>
              </a:rPr>
              <a:t>.</a:t>
            </a:r>
            <a:endParaRPr b="0" i="0" sz="1800" u="none" cap="none" strike="noStrike">
              <a:solidFill>
                <a:schemeClr val="dk1"/>
              </a:solidFill>
              <a:latin typeface="Poppins"/>
              <a:ea typeface="Poppins"/>
              <a:cs typeface="Poppins"/>
              <a:sym typeface="Poppins"/>
            </a:endParaRPr>
          </a:p>
        </p:txBody>
      </p:sp>
      <p:pic>
        <p:nvPicPr>
          <p:cNvPr id="310" name="Google Shape;310;p23"/>
          <p:cNvPicPr preferRelativeResize="0"/>
          <p:nvPr/>
        </p:nvPicPr>
        <p:blipFill rotWithShape="1">
          <a:blip r:embed="rId3">
            <a:alphaModFix/>
          </a:blip>
          <a:srcRect b="0" l="0" r="0" t="0"/>
          <a:stretch/>
        </p:blipFill>
        <p:spPr>
          <a:xfrm>
            <a:off x="1281216" y="2558100"/>
            <a:ext cx="8845628" cy="26260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4"/>
          <p:cNvSpPr txBox="1"/>
          <p:nvPr>
            <p:ph type="title"/>
          </p:nvPr>
        </p:nvSpPr>
        <p:spPr>
          <a:xfrm>
            <a:off x="944379" y="155262"/>
            <a:ext cx="9836376" cy="183842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Poppins Black"/>
              <a:buNone/>
            </a:pPr>
            <a:r>
              <a:rPr lang="es-CO" sz="3600">
                <a:solidFill>
                  <a:schemeClr val="accent2"/>
                </a:solidFill>
                <a:latin typeface="Poppins Black"/>
                <a:ea typeface="Poppins Black"/>
                <a:cs typeface="Poppins Black"/>
                <a:sym typeface="Poppins Black"/>
              </a:rPr>
              <a:t>EVENTOS DE MAYOR IMPACTO EN LA </a:t>
            </a:r>
            <a:r>
              <a:rPr lang="es-CO" sz="3600">
                <a:solidFill>
                  <a:schemeClr val="accent1"/>
                </a:solidFill>
                <a:latin typeface="Poppins Black"/>
                <a:ea typeface="Poppins Black"/>
                <a:cs typeface="Poppins Black"/>
                <a:sym typeface="Poppins Black"/>
              </a:rPr>
              <a:t>SALUD PÚBLICA DUSAKAWI EPSI 2023</a:t>
            </a:r>
            <a:endParaRPr sz="3600">
              <a:solidFill>
                <a:schemeClr val="accent1"/>
              </a:solidFill>
            </a:endParaRPr>
          </a:p>
        </p:txBody>
      </p:sp>
      <p:pic>
        <p:nvPicPr>
          <p:cNvPr id="316" name="Google Shape;316;p24"/>
          <p:cNvPicPr preferRelativeResize="0"/>
          <p:nvPr/>
        </p:nvPicPr>
        <p:blipFill rotWithShape="1">
          <a:blip r:embed="rId3">
            <a:alphaModFix/>
          </a:blip>
          <a:srcRect b="0" l="0" r="0" t="0"/>
          <a:stretch/>
        </p:blipFill>
        <p:spPr>
          <a:xfrm>
            <a:off x="2555573" y="1851419"/>
            <a:ext cx="7798000" cy="4639321"/>
          </a:xfrm>
          <a:prstGeom prst="rect">
            <a:avLst/>
          </a:prstGeom>
          <a:noFill/>
          <a:ln>
            <a:noFill/>
          </a:ln>
        </p:spPr>
      </p:pic>
      <p:sp>
        <p:nvSpPr>
          <p:cNvPr id="317" name="Google Shape;317;p24"/>
          <p:cNvSpPr txBox="1"/>
          <p:nvPr/>
        </p:nvSpPr>
        <p:spPr>
          <a:xfrm>
            <a:off x="239843" y="5537430"/>
            <a:ext cx="60935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s-CO" sz="1800" u="none" cap="none" strike="noStrike">
                <a:solidFill>
                  <a:srgbClr val="000000"/>
                </a:solidFill>
                <a:latin typeface="Calibri"/>
                <a:ea typeface="Calibri"/>
                <a:cs typeface="Calibri"/>
                <a:sym typeface="Calibri"/>
              </a:rPr>
              <a:t>Los</a:t>
            </a:r>
            <a:r>
              <a:rPr b="0" i="0" lang="es-CO" sz="1800" u="none" cap="none" strike="noStrike">
                <a:solidFill>
                  <a:schemeClr val="dk1"/>
                </a:solidFill>
                <a:latin typeface="Calibri"/>
                <a:ea typeface="Calibri"/>
                <a:cs typeface="Calibri"/>
                <a:sym typeface="Calibri"/>
              </a:rPr>
              <a:t> </a:t>
            </a:r>
            <a:r>
              <a:rPr b="0" i="0" lang="es-CO" sz="1800" u="none" cap="none" strike="noStrike">
                <a:solidFill>
                  <a:srgbClr val="000000"/>
                </a:solidFill>
                <a:latin typeface="Calibri"/>
                <a:ea typeface="Calibri"/>
                <a:cs typeface="Calibri"/>
                <a:sym typeface="Calibri"/>
              </a:rPr>
              <a:t>primeros</a:t>
            </a:r>
            <a:r>
              <a:rPr b="0" i="0" lang="es-CO" sz="1800" u="none" cap="none" strike="noStrike">
                <a:solidFill>
                  <a:schemeClr val="dk1"/>
                </a:solidFill>
                <a:latin typeface="Calibri"/>
                <a:ea typeface="Calibri"/>
                <a:cs typeface="Calibri"/>
                <a:sym typeface="Calibri"/>
              </a:rPr>
              <a:t> </a:t>
            </a:r>
            <a:r>
              <a:rPr b="0" i="0" lang="es-CO" sz="1800" u="none" cap="none" strike="noStrike">
                <a:solidFill>
                  <a:srgbClr val="000000"/>
                </a:solidFill>
                <a:latin typeface="Calibri"/>
                <a:ea typeface="Calibri"/>
                <a:cs typeface="Calibri"/>
                <a:sym typeface="Calibri"/>
              </a:rPr>
              <a:t>eventos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s-CO" sz="1800" u="none" cap="none" strike="noStrike">
                <a:solidFill>
                  <a:srgbClr val="000000"/>
                </a:solidFill>
                <a:latin typeface="Calibri"/>
                <a:ea typeface="Calibri"/>
                <a:cs typeface="Calibri"/>
                <a:sym typeface="Calibri"/>
              </a:rPr>
              <a:t>concentran </a:t>
            </a:r>
            <a:r>
              <a:rPr b="1" i="0" lang="es-CO" sz="1800" u="none" cap="none" strike="noStrike">
                <a:solidFill>
                  <a:srgbClr val="000000"/>
                </a:solidFill>
                <a:latin typeface="Calibri"/>
                <a:ea typeface="Calibri"/>
                <a:cs typeface="Calibri"/>
                <a:sym typeface="Calibri"/>
              </a:rPr>
              <a:t>95%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s-CO" sz="1800" u="none" cap="none" strike="noStrike">
                <a:solidFill>
                  <a:srgbClr val="000000"/>
                </a:solidFill>
                <a:latin typeface="Calibri"/>
                <a:ea typeface="Calibri"/>
                <a:cs typeface="Calibri"/>
                <a:sym typeface="Calibri"/>
              </a:rPr>
              <a:t>del total.</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5"/>
          <p:cNvSpPr txBox="1"/>
          <p:nvPr>
            <p:ph type="title"/>
          </p:nvPr>
        </p:nvSpPr>
        <p:spPr>
          <a:xfrm>
            <a:off x="1222414" y="241846"/>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Poppins Black"/>
              <a:buNone/>
            </a:pPr>
            <a:r>
              <a:rPr lang="es-CO" sz="3600">
                <a:solidFill>
                  <a:schemeClr val="accent1"/>
                </a:solidFill>
                <a:latin typeface="Poppins Black"/>
                <a:ea typeface="Poppins Black"/>
                <a:cs typeface="Poppins Black"/>
                <a:sym typeface="Poppins Black"/>
              </a:rPr>
              <a:t>EVENTOS DE SALUD PÚBLICA </a:t>
            </a:r>
            <a:br>
              <a:rPr lang="es-CO" sz="3600">
                <a:solidFill>
                  <a:srgbClr val="01460F"/>
                </a:solidFill>
                <a:latin typeface="Poppins Black"/>
                <a:ea typeface="Poppins Black"/>
                <a:cs typeface="Poppins Black"/>
                <a:sym typeface="Poppins Black"/>
              </a:rPr>
            </a:br>
            <a:r>
              <a:rPr lang="es-CO" sz="3600">
                <a:solidFill>
                  <a:schemeClr val="accent2"/>
                </a:solidFill>
                <a:latin typeface="Poppins Black"/>
                <a:ea typeface="Poppins Black"/>
                <a:cs typeface="Poppins Black"/>
                <a:sym typeface="Poppins Black"/>
              </a:rPr>
              <a:t>SEGÚN PUEBLO INDÍGENA 2023</a:t>
            </a:r>
            <a:endParaRPr sz="3600">
              <a:solidFill>
                <a:schemeClr val="accent2"/>
              </a:solidFill>
            </a:endParaRPr>
          </a:p>
        </p:txBody>
      </p:sp>
      <p:pic>
        <p:nvPicPr>
          <p:cNvPr id="323" name="Google Shape;323;p25"/>
          <p:cNvPicPr preferRelativeResize="0"/>
          <p:nvPr/>
        </p:nvPicPr>
        <p:blipFill rotWithShape="1">
          <a:blip r:embed="rId3">
            <a:alphaModFix/>
          </a:blip>
          <a:srcRect b="0" l="0" r="0" t="0"/>
          <a:stretch/>
        </p:blipFill>
        <p:spPr>
          <a:xfrm>
            <a:off x="2828068" y="1747292"/>
            <a:ext cx="6166031" cy="3725997"/>
          </a:xfrm>
          <a:prstGeom prst="rect">
            <a:avLst/>
          </a:prstGeom>
          <a:noFill/>
          <a:ln>
            <a:noFill/>
          </a:ln>
        </p:spPr>
      </p:pic>
      <p:sp>
        <p:nvSpPr>
          <p:cNvPr id="324" name="Google Shape;324;p25"/>
          <p:cNvSpPr txBox="1"/>
          <p:nvPr/>
        </p:nvSpPr>
        <p:spPr>
          <a:xfrm>
            <a:off x="978108" y="5758102"/>
            <a:ext cx="9437298" cy="757130"/>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Clr>
                <a:schemeClr val="dk1"/>
              </a:buClr>
              <a:buSzPts val="1600"/>
              <a:buFont typeface="Arial"/>
              <a:buNone/>
            </a:pPr>
            <a:r>
              <a:rPr b="0" i="0" lang="es-CO" sz="1600" u="none" cap="none" strike="noStrike">
                <a:solidFill>
                  <a:schemeClr val="dk1"/>
                </a:solidFill>
                <a:latin typeface="Calibri"/>
                <a:ea typeface="Calibri"/>
                <a:cs typeface="Calibri"/>
                <a:sym typeface="Calibri"/>
              </a:rPr>
              <a:t>El pueblo Wayuu en la Guajira, es el más impactado, aportando </a:t>
            </a:r>
            <a:r>
              <a:rPr b="1" i="0" lang="es-CO" sz="1600" u="none" cap="none" strike="noStrike">
                <a:solidFill>
                  <a:schemeClr val="dk1"/>
                </a:solidFill>
                <a:latin typeface="Calibri"/>
                <a:ea typeface="Calibri"/>
                <a:cs typeface="Calibri"/>
                <a:sym typeface="Calibri"/>
              </a:rPr>
              <a:t>36,50%</a:t>
            </a:r>
            <a:r>
              <a:rPr b="0" i="0" lang="es-CO" sz="1600" u="none" cap="none" strike="noStrike">
                <a:solidFill>
                  <a:schemeClr val="dk1"/>
                </a:solidFill>
                <a:latin typeface="Calibri"/>
                <a:ea typeface="Calibri"/>
                <a:cs typeface="Calibri"/>
                <a:sym typeface="Calibri"/>
              </a:rPr>
              <a:t>, seguido por los Arhuacos </a:t>
            </a:r>
            <a:r>
              <a:rPr b="1" i="0" lang="es-CO" sz="1600" u="none" cap="none" strike="noStrike">
                <a:solidFill>
                  <a:schemeClr val="dk1"/>
                </a:solidFill>
                <a:latin typeface="Calibri"/>
                <a:ea typeface="Calibri"/>
                <a:cs typeface="Calibri"/>
                <a:sym typeface="Calibri"/>
              </a:rPr>
              <a:t>11,85%</a:t>
            </a:r>
            <a:r>
              <a:rPr b="0" i="0" lang="es-CO" sz="1600" u="none" cap="none" strike="noStrike">
                <a:solidFill>
                  <a:schemeClr val="dk1"/>
                </a:solidFill>
                <a:latin typeface="Calibri"/>
                <a:ea typeface="Calibri"/>
                <a:cs typeface="Calibri"/>
                <a:sym typeface="Calibri"/>
              </a:rPr>
              <a:t>, Yukpas </a:t>
            </a:r>
            <a:r>
              <a:rPr b="1" i="0" lang="es-CO" sz="1600" u="none" cap="none" strike="noStrike">
                <a:solidFill>
                  <a:schemeClr val="dk1"/>
                </a:solidFill>
                <a:latin typeface="Calibri"/>
                <a:ea typeface="Calibri"/>
                <a:cs typeface="Calibri"/>
                <a:sym typeface="Calibri"/>
              </a:rPr>
              <a:t>8,80%, </a:t>
            </a:r>
            <a:r>
              <a:rPr b="0" i="0" lang="es-CO" sz="1600" u="none" cap="none" strike="noStrike">
                <a:solidFill>
                  <a:schemeClr val="dk1"/>
                </a:solidFill>
                <a:latin typeface="Calibri"/>
                <a:ea typeface="Calibri"/>
                <a:cs typeface="Calibri"/>
                <a:sym typeface="Calibri"/>
              </a:rPr>
              <a:t>además de Wiwas </a:t>
            </a:r>
            <a:r>
              <a:rPr b="1" i="0" lang="es-CO" sz="1600" u="none" cap="none" strike="noStrike">
                <a:solidFill>
                  <a:schemeClr val="dk1"/>
                </a:solidFill>
                <a:latin typeface="Calibri"/>
                <a:ea typeface="Calibri"/>
                <a:cs typeface="Calibri"/>
                <a:sym typeface="Calibri"/>
              </a:rPr>
              <a:t>7,17%, </a:t>
            </a:r>
            <a:r>
              <a:rPr b="0" i="0" lang="es-CO" sz="1600" u="none" cap="none" strike="noStrike">
                <a:solidFill>
                  <a:schemeClr val="dk1"/>
                </a:solidFill>
                <a:latin typeface="Calibri"/>
                <a:ea typeface="Calibri"/>
                <a:cs typeface="Calibri"/>
                <a:sym typeface="Calibri"/>
              </a:rPr>
              <a:t>Kankuamos </a:t>
            </a:r>
            <a:r>
              <a:rPr b="1" i="0" lang="es-CO" sz="1600" u="none" cap="none" strike="noStrike">
                <a:solidFill>
                  <a:schemeClr val="dk1"/>
                </a:solidFill>
                <a:latin typeface="Calibri"/>
                <a:ea typeface="Calibri"/>
                <a:cs typeface="Calibri"/>
                <a:sym typeface="Calibri"/>
              </a:rPr>
              <a:t>6,36%</a:t>
            </a:r>
            <a:r>
              <a:rPr b="0" i="0" lang="es-CO" sz="1600" u="none" cap="none" strike="noStrike">
                <a:solidFill>
                  <a:schemeClr val="dk1"/>
                </a:solidFill>
                <a:latin typeface="Calibri"/>
                <a:ea typeface="Calibri"/>
                <a:cs typeface="Calibri"/>
                <a:sym typeface="Calibri"/>
              </a:rPr>
              <a:t>, también reportan casos los Chimilas, Ingas, Zenúes y Koguis, mientras los no étnicos </a:t>
            </a:r>
            <a:r>
              <a:rPr b="1" i="0" lang="es-CO" sz="1600" u="none" cap="none" strike="noStrike">
                <a:solidFill>
                  <a:schemeClr val="dk1"/>
                </a:solidFill>
                <a:latin typeface="Calibri"/>
                <a:ea typeface="Calibri"/>
                <a:cs typeface="Calibri"/>
                <a:sym typeface="Calibri"/>
              </a:rPr>
              <a:t>25,31%. </a:t>
            </a:r>
            <a:endParaRPr b="1" i="0" sz="16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6"/>
          <p:cNvSpPr txBox="1"/>
          <p:nvPr>
            <p:ph type="title"/>
          </p:nvPr>
        </p:nvSpPr>
        <p:spPr>
          <a:xfrm>
            <a:off x="1328468" y="27518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Poppins Black"/>
              <a:buNone/>
            </a:pPr>
            <a:r>
              <a:rPr lang="es-CO" sz="3600">
                <a:solidFill>
                  <a:schemeClr val="accent2"/>
                </a:solidFill>
                <a:latin typeface="Poppins Black"/>
                <a:ea typeface="Poppins Black"/>
                <a:cs typeface="Poppins Black"/>
                <a:sym typeface="Poppins Black"/>
              </a:rPr>
              <a:t>EVENTOS DE SALUD PÚBLICA</a:t>
            </a:r>
            <a:br>
              <a:rPr lang="es-CO" sz="3600">
                <a:solidFill>
                  <a:schemeClr val="accent2"/>
                </a:solidFill>
                <a:latin typeface="Poppins Black"/>
                <a:ea typeface="Poppins Black"/>
                <a:cs typeface="Poppins Black"/>
                <a:sym typeface="Poppins Black"/>
              </a:rPr>
            </a:br>
            <a:r>
              <a:rPr lang="es-CO" sz="3600">
                <a:solidFill>
                  <a:schemeClr val="accent2"/>
                </a:solidFill>
                <a:latin typeface="Poppins Black"/>
                <a:ea typeface="Poppins Black"/>
                <a:cs typeface="Poppins Black"/>
                <a:sym typeface="Poppins Black"/>
              </a:rPr>
              <a:t> </a:t>
            </a:r>
            <a:r>
              <a:rPr lang="es-CO" sz="3600">
                <a:solidFill>
                  <a:schemeClr val="accent1"/>
                </a:solidFill>
                <a:latin typeface="Poppins Black"/>
                <a:ea typeface="Poppins Black"/>
                <a:cs typeface="Poppins Black"/>
                <a:sym typeface="Poppins Black"/>
              </a:rPr>
              <a:t>PUEBLO WAYUU 2023</a:t>
            </a:r>
            <a:endParaRPr sz="3600">
              <a:solidFill>
                <a:schemeClr val="accent1"/>
              </a:solidFill>
            </a:endParaRPr>
          </a:p>
        </p:txBody>
      </p:sp>
      <p:pic>
        <p:nvPicPr>
          <p:cNvPr id="330" name="Google Shape;330;p26"/>
          <p:cNvPicPr preferRelativeResize="0"/>
          <p:nvPr/>
        </p:nvPicPr>
        <p:blipFill rotWithShape="1">
          <a:blip r:embed="rId3">
            <a:alphaModFix/>
          </a:blip>
          <a:srcRect b="0" l="0" r="0" t="0"/>
          <a:stretch/>
        </p:blipFill>
        <p:spPr>
          <a:xfrm>
            <a:off x="2797309" y="1690688"/>
            <a:ext cx="7647788" cy="4802187"/>
          </a:xfrm>
          <a:prstGeom prst="rect">
            <a:avLst/>
          </a:prstGeom>
          <a:noFill/>
          <a:ln>
            <a:noFill/>
          </a:ln>
        </p:spPr>
      </p:pic>
      <p:sp>
        <p:nvSpPr>
          <p:cNvPr id="331" name="Google Shape;331;p26"/>
          <p:cNvSpPr txBox="1"/>
          <p:nvPr/>
        </p:nvSpPr>
        <p:spPr>
          <a:xfrm>
            <a:off x="248698" y="3901968"/>
            <a:ext cx="2369399" cy="25545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El </a:t>
            </a:r>
            <a:r>
              <a:rPr b="1" i="0" lang="es-CO" sz="1600" u="none" cap="none" strike="noStrike">
                <a:solidFill>
                  <a:srgbClr val="000000"/>
                </a:solidFill>
                <a:latin typeface="Calibri"/>
                <a:ea typeface="Calibri"/>
                <a:cs typeface="Calibri"/>
                <a:sym typeface="Calibri"/>
              </a:rPr>
              <a:t>23,34%</a:t>
            </a:r>
            <a:r>
              <a:rPr b="0" i="0" lang="es-CO" sz="1600" u="none" cap="none" strike="noStrike">
                <a:solidFill>
                  <a:srgbClr val="000000"/>
                </a:solidFill>
                <a:latin typeface="Calibri"/>
                <a:ea typeface="Calibri"/>
                <a:cs typeface="Calibri"/>
                <a:sym typeface="Calibri"/>
              </a:rPr>
              <a:t> de los casos corresponden a: Dengue, seguido por DNT aguda en menores de cinco años, IRA por virus nuevo COVID, Morbilidad Materna, Bajo peso al nacer y agresiones por</a:t>
            </a:r>
            <a:r>
              <a:rPr b="0" i="0" lang="es-CO" sz="1600" u="none" cap="none" strike="noStrike">
                <a:solidFill>
                  <a:schemeClr val="dk1"/>
                </a:solidFill>
                <a:latin typeface="Calibri"/>
                <a:ea typeface="Calibri"/>
                <a:cs typeface="Calibri"/>
                <a:sym typeface="Calibri"/>
              </a:rPr>
              <a:t> </a:t>
            </a:r>
            <a:r>
              <a:rPr b="0" i="0" lang="es-CO" sz="1600" u="none" cap="none" strike="noStrike">
                <a:solidFill>
                  <a:srgbClr val="000000"/>
                </a:solidFill>
                <a:latin typeface="Calibri"/>
                <a:ea typeface="Calibri"/>
                <a:cs typeface="Calibri"/>
                <a:sym typeface="Calibri"/>
              </a:rPr>
              <a:t>animales potencialmente transmisores de rabia.</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7"/>
          <p:cNvSpPr txBox="1"/>
          <p:nvPr>
            <p:ph type="title"/>
          </p:nvPr>
        </p:nvSpPr>
        <p:spPr>
          <a:xfrm>
            <a:off x="1328468" y="109201"/>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Poppins Black"/>
              <a:buNone/>
            </a:pPr>
            <a:r>
              <a:rPr lang="es-CO" sz="3600">
                <a:solidFill>
                  <a:schemeClr val="accent1"/>
                </a:solidFill>
                <a:latin typeface="Poppins Black"/>
                <a:ea typeface="Poppins Black"/>
                <a:cs typeface="Poppins Black"/>
                <a:sym typeface="Poppins Black"/>
              </a:rPr>
              <a:t>EVENTOS DE SALUD PÚBLICA </a:t>
            </a:r>
            <a:br>
              <a:rPr lang="es-CO" sz="3600">
                <a:solidFill>
                  <a:srgbClr val="01460F"/>
                </a:solidFill>
                <a:latin typeface="Poppins Black"/>
                <a:ea typeface="Poppins Black"/>
                <a:cs typeface="Poppins Black"/>
                <a:sym typeface="Poppins Black"/>
              </a:rPr>
            </a:br>
            <a:r>
              <a:rPr lang="es-CO" sz="3600">
                <a:solidFill>
                  <a:schemeClr val="accent2"/>
                </a:solidFill>
                <a:latin typeface="Poppins Black"/>
                <a:ea typeface="Poppins Black"/>
                <a:cs typeface="Poppins Black"/>
                <a:sym typeface="Poppins Black"/>
              </a:rPr>
              <a:t>PUEBLO ARHUACO 2023</a:t>
            </a:r>
            <a:endParaRPr sz="3600">
              <a:solidFill>
                <a:schemeClr val="accent2"/>
              </a:solidFill>
            </a:endParaRPr>
          </a:p>
        </p:txBody>
      </p:sp>
      <p:pic>
        <p:nvPicPr>
          <p:cNvPr id="337" name="Google Shape;337;p27"/>
          <p:cNvPicPr preferRelativeResize="0"/>
          <p:nvPr/>
        </p:nvPicPr>
        <p:blipFill rotWithShape="1">
          <a:blip r:embed="rId3">
            <a:alphaModFix/>
          </a:blip>
          <a:srcRect b="0" l="0" r="0" t="0"/>
          <a:stretch/>
        </p:blipFill>
        <p:spPr>
          <a:xfrm>
            <a:off x="3014049" y="1603974"/>
            <a:ext cx="7751717" cy="5009915"/>
          </a:xfrm>
          <a:prstGeom prst="rect">
            <a:avLst/>
          </a:prstGeom>
          <a:noFill/>
          <a:ln>
            <a:noFill/>
          </a:ln>
        </p:spPr>
      </p:pic>
      <p:sp>
        <p:nvSpPr>
          <p:cNvPr id="338" name="Google Shape;338;p27"/>
          <p:cNvSpPr txBox="1"/>
          <p:nvPr/>
        </p:nvSpPr>
        <p:spPr>
          <a:xfrm>
            <a:off x="318541" y="4046823"/>
            <a:ext cx="2544580" cy="258205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s-CO" sz="1600" u="none" cap="none" strike="noStrike">
                <a:solidFill>
                  <a:srgbClr val="000000"/>
                </a:solidFill>
                <a:latin typeface="Calibri"/>
                <a:ea typeface="Calibri"/>
                <a:cs typeface="Calibri"/>
                <a:sym typeface="Calibri"/>
              </a:rPr>
              <a:t>En el pueblo Arhuaco fueron reportados </a:t>
            </a:r>
            <a:r>
              <a:rPr b="1" i="0" lang="es-CO" sz="1600" u="none" cap="none" strike="noStrike">
                <a:solidFill>
                  <a:srgbClr val="000000"/>
                </a:solidFill>
                <a:latin typeface="Calibri"/>
                <a:ea typeface="Calibri"/>
                <a:cs typeface="Calibri"/>
                <a:sym typeface="Calibri"/>
              </a:rPr>
              <a:t>466</a:t>
            </a:r>
            <a:r>
              <a:rPr b="0" i="0" lang="es-CO" sz="1600" u="none" cap="none" strike="noStrike">
                <a:solidFill>
                  <a:srgbClr val="000000"/>
                </a:solidFill>
                <a:latin typeface="Calibri"/>
                <a:ea typeface="Calibri"/>
                <a:cs typeface="Calibri"/>
                <a:sym typeface="Calibri"/>
              </a:rPr>
              <a:t> eventos, </a:t>
            </a:r>
            <a:r>
              <a:rPr b="1" i="0" lang="es-CO" sz="1600" u="none" cap="none" strike="noStrike">
                <a:solidFill>
                  <a:srgbClr val="000000"/>
                </a:solidFill>
                <a:latin typeface="Calibri"/>
                <a:ea typeface="Calibri"/>
                <a:cs typeface="Calibri"/>
                <a:sym typeface="Calibri"/>
              </a:rPr>
              <a:t>23,</a:t>
            </a:r>
            <a:r>
              <a:rPr b="1" i="0" lang="es-CO" sz="1600" u="none" cap="none" strike="noStrike">
                <a:solidFill>
                  <a:schemeClr val="dk1"/>
                </a:solidFill>
                <a:latin typeface="Calibri"/>
                <a:ea typeface="Calibri"/>
                <a:cs typeface="Calibri"/>
                <a:sym typeface="Calibri"/>
              </a:rPr>
              <a:t>18</a:t>
            </a:r>
            <a:r>
              <a:rPr b="1" i="0" lang="es-CO" sz="1600" u="none" cap="none" strike="noStrike">
                <a:solidFill>
                  <a:srgbClr val="000000"/>
                </a:solidFill>
                <a:latin typeface="Calibri"/>
                <a:ea typeface="Calibri"/>
                <a:cs typeface="Calibri"/>
                <a:sym typeface="Calibri"/>
              </a:rPr>
              <a:t>% </a:t>
            </a:r>
            <a:r>
              <a:rPr b="0" i="0" lang="es-CO" sz="1600" u="none" cap="none" strike="noStrike">
                <a:solidFill>
                  <a:srgbClr val="000000"/>
                </a:solidFill>
                <a:latin typeface="Calibri"/>
                <a:ea typeface="Calibri"/>
                <a:cs typeface="Calibri"/>
                <a:sym typeface="Calibri"/>
              </a:rPr>
              <a:t>corresponde a Desnutrición aguda en menores de 5 años, seguido por Dengue, Violencia de género e intrafamiliar, Agresiones por animales transmisores de rabia, IRAG </a:t>
            </a:r>
            <a:r>
              <a:rPr b="0" i="0" lang="es-CO" sz="1800" u="none" cap="none" strike="noStrike">
                <a:solidFill>
                  <a:srgbClr val="000000"/>
                </a:solidFill>
                <a:latin typeface="Poppins"/>
                <a:ea typeface="Poppins"/>
                <a:cs typeface="Poppins"/>
                <a:sym typeface="Poppins"/>
              </a:rPr>
              <a:t>y </a:t>
            </a:r>
            <a:r>
              <a:rPr b="0" i="0" lang="es-CO" sz="1800" u="none" cap="none" strike="noStrike">
                <a:solidFill>
                  <a:schemeClr val="dk1"/>
                </a:solidFill>
                <a:latin typeface="Poppins"/>
                <a:ea typeface="Poppins"/>
                <a:cs typeface="Poppins"/>
                <a:sym typeface="Poppins"/>
              </a:rPr>
              <a:t>MME.</a:t>
            </a:r>
            <a:endParaRPr b="0" i="0" sz="1800" u="none" cap="none" strike="noStrike">
              <a:solidFill>
                <a:schemeClr val="dk1"/>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8"/>
          <p:cNvSpPr txBox="1"/>
          <p:nvPr>
            <p:ph type="title"/>
          </p:nvPr>
        </p:nvSpPr>
        <p:spPr>
          <a:xfrm>
            <a:off x="1328466" y="170253"/>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Poppins Black"/>
              <a:buNone/>
            </a:pPr>
            <a:r>
              <a:rPr lang="es-CO" sz="3600">
                <a:solidFill>
                  <a:schemeClr val="accent2"/>
                </a:solidFill>
                <a:latin typeface="Poppins Black"/>
                <a:ea typeface="Poppins Black"/>
                <a:cs typeface="Poppins Black"/>
                <a:sym typeface="Poppins Black"/>
              </a:rPr>
              <a:t>EVENTOS DE SALUD PÚBLICA</a:t>
            </a:r>
            <a:br>
              <a:rPr lang="es-CO" sz="3600">
                <a:solidFill>
                  <a:srgbClr val="01460F"/>
                </a:solidFill>
                <a:latin typeface="Poppins Black"/>
                <a:ea typeface="Poppins Black"/>
                <a:cs typeface="Poppins Black"/>
                <a:sym typeface="Poppins Black"/>
              </a:rPr>
            </a:br>
            <a:r>
              <a:rPr lang="es-CO" sz="3600">
                <a:solidFill>
                  <a:srgbClr val="01460F"/>
                </a:solidFill>
                <a:latin typeface="Poppins Black"/>
                <a:ea typeface="Poppins Black"/>
                <a:cs typeface="Poppins Black"/>
                <a:sym typeface="Poppins Black"/>
              </a:rPr>
              <a:t> </a:t>
            </a:r>
            <a:r>
              <a:rPr lang="es-CO" sz="3600">
                <a:solidFill>
                  <a:schemeClr val="accent1"/>
                </a:solidFill>
                <a:latin typeface="Poppins Black"/>
                <a:ea typeface="Poppins Black"/>
                <a:cs typeface="Poppins Black"/>
                <a:sym typeface="Poppins Black"/>
              </a:rPr>
              <a:t>PUEBLO YUKPA 2023</a:t>
            </a:r>
            <a:endParaRPr sz="3600">
              <a:solidFill>
                <a:schemeClr val="accent1"/>
              </a:solidFill>
            </a:endParaRPr>
          </a:p>
        </p:txBody>
      </p:sp>
      <p:pic>
        <p:nvPicPr>
          <p:cNvPr id="344" name="Google Shape;344;p28"/>
          <p:cNvPicPr preferRelativeResize="0"/>
          <p:nvPr/>
        </p:nvPicPr>
        <p:blipFill rotWithShape="1">
          <a:blip r:embed="rId3">
            <a:alphaModFix/>
          </a:blip>
          <a:srcRect b="0" l="0" r="0" t="0"/>
          <a:stretch/>
        </p:blipFill>
        <p:spPr>
          <a:xfrm>
            <a:off x="2775775" y="1555776"/>
            <a:ext cx="7843720" cy="4994925"/>
          </a:xfrm>
          <a:prstGeom prst="rect">
            <a:avLst/>
          </a:prstGeom>
          <a:noFill/>
          <a:ln>
            <a:noFill/>
          </a:ln>
        </p:spPr>
      </p:pic>
      <p:sp>
        <p:nvSpPr>
          <p:cNvPr id="345" name="Google Shape;345;p28"/>
          <p:cNvSpPr txBox="1"/>
          <p:nvPr/>
        </p:nvSpPr>
        <p:spPr>
          <a:xfrm>
            <a:off x="320581" y="3996156"/>
            <a:ext cx="2375529" cy="25545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600"/>
              <a:buFont typeface="Calibri"/>
              <a:buNone/>
            </a:pPr>
            <a:r>
              <a:rPr b="1" i="0" lang="es-CO" sz="1600" u="none" cap="none" strike="noStrike">
                <a:solidFill>
                  <a:schemeClr val="dk1"/>
                </a:solidFill>
                <a:latin typeface="Calibri"/>
                <a:ea typeface="Calibri"/>
                <a:cs typeface="Calibri"/>
                <a:sym typeface="Calibri"/>
              </a:rPr>
              <a:t>35,2% </a:t>
            </a:r>
            <a:r>
              <a:rPr b="0" i="0" lang="es-CO" sz="1600" u="none" cap="none" strike="noStrike">
                <a:solidFill>
                  <a:schemeClr val="dk1"/>
                </a:solidFill>
                <a:latin typeface="Calibri"/>
                <a:ea typeface="Calibri"/>
                <a:cs typeface="Calibri"/>
                <a:sym typeface="Calibri"/>
              </a:rPr>
              <a:t>corresponden a Desnutrición Aguda en Menores de 5 años, Seguido Dengue, IRAG, COVID19, Violencia de Género e Intrafamiliar, TBC,  Mortalidad menores de 5 años, Accidentes Ofídicos e Intento de Suicidio.</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9"/>
          <p:cNvSpPr txBox="1"/>
          <p:nvPr>
            <p:ph type="title"/>
          </p:nvPr>
        </p:nvSpPr>
        <p:spPr>
          <a:xfrm>
            <a:off x="1253518" y="17025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Poppins Black"/>
              <a:buNone/>
            </a:pPr>
            <a:r>
              <a:rPr lang="es-CO" sz="3600">
                <a:solidFill>
                  <a:schemeClr val="accent1"/>
                </a:solidFill>
                <a:latin typeface="Poppins Black"/>
                <a:ea typeface="Poppins Black"/>
                <a:cs typeface="Poppins Black"/>
                <a:sym typeface="Poppins Black"/>
              </a:rPr>
              <a:t>EVENTOS DE SALUD PÚBLICA</a:t>
            </a:r>
            <a:br>
              <a:rPr lang="es-CO" sz="3600">
                <a:solidFill>
                  <a:srgbClr val="01460F"/>
                </a:solidFill>
                <a:latin typeface="Poppins Black"/>
                <a:ea typeface="Poppins Black"/>
                <a:cs typeface="Poppins Black"/>
                <a:sym typeface="Poppins Black"/>
              </a:rPr>
            </a:br>
            <a:r>
              <a:rPr lang="es-CO" sz="3600">
                <a:solidFill>
                  <a:srgbClr val="01460F"/>
                </a:solidFill>
                <a:latin typeface="Poppins Black"/>
                <a:ea typeface="Poppins Black"/>
                <a:cs typeface="Poppins Black"/>
                <a:sym typeface="Poppins Black"/>
              </a:rPr>
              <a:t> </a:t>
            </a:r>
            <a:r>
              <a:rPr lang="es-CO" sz="3600">
                <a:solidFill>
                  <a:schemeClr val="accent2"/>
                </a:solidFill>
                <a:latin typeface="Poppins Black"/>
                <a:ea typeface="Poppins Black"/>
                <a:cs typeface="Poppins Black"/>
                <a:sym typeface="Poppins Black"/>
              </a:rPr>
              <a:t>PUEBLO WIWA 2023</a:t>
            </a:r>
            <a:endParaRPr sz="3600">
              <a:solidFill>
                <a:schemeClr val="accent2"/>
              </a:solidFill>
            </a:endParaRPr>
          </a:p>
        </p:txBody>
      </p:sp>
      <p:pic>
        <p:nvPicPr>
          <p:cNvPr id="351" name="Google Shape;351;p29"/>
          <p:cNvPicPr preferRelativeResize="0"/>
          <p:nvPr/>
        </p:nvPicPr>
        <p:blipFill rotWithShape="1">
          <a:blip r:embed="rId3">
            <a:alphaModFix/>
          </a:blip>
          <a:srcRect b="0" l="0" r="0" t="0"/>
          <a:stretch/>
        </p:blipFill>
        <p:spPr>
          <a:xfrm>
            <a:off x="2638271" y="1585756"/>
            <a:ext cx="7977595" cy="5106469"/>
          </a:xfrm>
          <a:prstGeom prst="rect">
            <a:avLst/>
          </a:prstGeom>
          <a:noFill/>
          <a:ln>
            <a:noFill/>
          </a:ln>
        </p:spPr>
      </p:pic>
      <p:sp>
        <p:nvSpPr>
          <p:cNvPr id="352" name="Google Shape;352;p29"/>
          <p:cNvSpPr txBox="1"/>
          <p:nvPr/>
        </p:nvSpPr>
        <p:spPr>
          <a:xfrm>
            <a:off x="318543" y="4634011"/>
            <a:ext cx="2304738" cy="205578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es-CO" sz="1600" u="none" cap="none" strike="noStrike">
                <a:solidFill>
                  <a:schemeClr val="dk1"/>
                </a:solidFill>
                <a:latin typeface="Calibri"/>
                <a:ea typeface="Calibri"/>
                <a:cs typeface="Calibri"/>
                <a:sym typeface="Calibri"/>
              </a:rPr>
              <a:t>30,5</a:t>
            </a:r>
            <a:r>
              <a:rPr b="1" i="0" lang="es-CO" sz="1600" u="none" cap="none" strike="noStrike">
                <a:solidFill>
                  <a:srgbClr val="000000"/>
                </a:solidFill>
                <a:latin typeface="Calibri"/>
                <a:ea typeface="Calibri"/>
                <a:cs typeface="Calibri"/>
                <a:sym typeface="Calibri"/>
              </a:rPr>
              <a:t>%</a:t>
            </a:r>
            <a:r>
              <a:rPr b="0" i="0" lang="es-CO" sz="1600" u="none" cap="none" strike="noStrike">
                <a:solidFill>
                  <a:srgbClr val="000000"/>
                </a:solidFill>
                <a:latin typeface="Calibri"/>
                <a:ea typeface="Calibri"/>
                <a:cs typeface="Calibri"/>
                <a:sym typeface="Calibri"/>
              </a:rPr>
              <a:t> corresponden a </a:t>
            </a:r>
            <a:r>
              <a:rPr b="0" i="0" lang="es-CO" sz="1600" u="none" cap="none" strike="noStrike">
                <a:solidFill>
                  <a:schemeClr val="dk1"/>
                </a:solidFill>
                <a:latin typeface="Calibri"/>
                <a:ea typeface="Calibri"/>
                <a:cs typeface="Calibri"/>
                <a:sym typeface="Calibri"/>
              </a:rPr>
              <a:t>Dengue</a:t>
            </a:r>
            <a:r>
              <a:rPr b="0" i="0" lang="es-CO" sz="1600" u="none" cap="none" strike="noStrike">
                <a:solidFill>
                  <a:srgbClr val="000000"/>
                </a:solidFill>
                <a:latin typeface="Calibri"/>
                <a:ea typeface="Calibri"/>
                <a:cs typeface="Calibri"/>
                <a:sym typeface="Calibri"/>
              </a:rPr>
              <a:t>, Seguido </a:t>
            </a:r>
            <a:r>
              <a:rPr b="0" i="0" lang="es-CO" sz="1600" u="none" cap="none" strike="noStrike">
                <a:solidFill>
                  <a:schemeClr val="dk1"/>
                </a:solidFill>
                <a:latin typeface="Calibri"/>
                <a:ea typeface="Calibri"/>
                <a:cs typeface="Calibri"/>
                <a:sym typeface="Calibri"/>
              </a:rPr>
              <a:t>Chagas</a:t>
            </a:r>
            <a:r>
              <a:rPr b="0" i="0" lang="es-CO" sz="1600" u="none" cap="none" strike="noStrike">
                <a:solidFill>
                  <a:srgbClr val="000000"/>
                </a:solidFill>
                <a:latin typeface="Calibri"/>
                <a:ea typeface="Calibri"/>
                <a:cs typeface="Calibri"/>
                <a:sym typeface="Calibri"/>
              </a:rPr>
              <a:t>, Desnutrición Aguda en menores de 5 años, IRAG, Violencia de género e intrafamiliar</a:t>
            </a:r>
            <a:r>
              <a:rPr b="0" i="0" lang="es-CO" sz="1600" u="none" cap="none" strike="noStrike">
                <a:solidFill>
                  <a:schemeClr val="dk1"/>
                </a:solidFill>
                <a:latin typeface="Calibri"/>
                <a:ea typeface="Calibri"/>
                <a:cs typeface="Calibri"/>
                <a:sym typeface="Calibri"/>
              </a:rPr>
              <a:t> y </a:t>
            </a:r>
            <a:r>
              <a:rPr b="0" i="0" lang="es-CO" sz="1600" u="none" cap="none" strike="noStrike">
                <a:solidFill>
                  <a:srgbClr val="000000"/>
                </a:solidFill>
                <a:latin typeface="Calibri"/>
                <a:ea typeface="Calibri"/>
                <a:cs typeface="Calibri"/>
                <a:sym typeface="Calibri"/>
              </a:rPr>
              <a:t>Agresión por Animales Transmisores de Rabia</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ph type="title"/>
          </p:nvPr>
        </p:nvSpPr>
        <p:spPr>
          <a:xfrm>
            <a:off x="1283612" y="426100"/>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92D050"/>
              </a:buClr>
              <a:buSzPts val="4000"/>
              <a:buFont typeface="Poppins Black"/>
              <a:buNone/>
            </a:pPr>
            <a:r>
              <a:rPr lang="es-CO" sz="4000">
                <a:solidFill>
                  <a:srgbClr val="92D050"/>
                </a:solidFill>
              </a:rPr>
              <a:t>DIVERSIDAD ÉTNICA  </a:t>
            </a:r>
            <a:br>
              <a:rPr lang="es-CO" sz="4000">
                <a:solidFill>
                  <a:srgbClr val="669900"/>
                </a:solidFill>
              </a:rPr>
            </a:br>
            <a:r>
              <a:rPr lang="es-CO" sz="4000">
                <a:solidFill>
                  <a:srgbClr val="669900"/>
                </a:solidFill>
              </a:rPr>
              <a:t>Y CULTURAL</a:t>
            </a:r>
            <a:endParaRPr sz="4000"/>
          </a:p>
        </p:txBody>
      </p:sp>
      <p:pic>
        <p:nvPicPr>
          <p:cNvPr id="105" name="Google Shape;105;p3"/>
          <p:cNvPicPr preferRelativeResize="0"/>
          <p:nvPr/>
        </p:nvPicPr>
        <p:blipFill rotWithShape="1">
          <a:blip r:embed="rId3">
            <a:alphaModFix/>
          </a:blip>
          <a:srcRect b="0" l="0" r="0" t="0"/>
          <a:stretch/>
        </p:blipFill>
        <p:spPr>
          <a:xfrm>
            <a:off x="6002261" y="1724476"/>
            <a:ext cx="1733550" cy="1771650"/>
          </a:xfrm>
          <a:prstGeom prst="rect">
            <a:avLst/>
          </a:prstGeom>
          <a:noFill/>
          <a:ln>
            <a:noFill/>
          </a:ln>
        </p:spPr>
      </p:pic>
      <p:pic>
        <p:nvPicPr>
          <p:cNvPr id="106" name="Google Shape;106;p3"/>
          <p:cNvPicPr preferRelativeResize="0"/>
          <p:nvPr/>
        </p:nvPicPr>
        <p:blipFill rotWithShape="1">
          <a:blip r:embed="rId4">
            <a:alphaModFix/>
          </a:blip>
          <a:srcRect b="0" l="0" r="0" t="0"/>
          <a:stretch/>
        </p:blipFill>
        <p:spPr>
          <a:xfrm>
            <a:off x="9051880" y="4227845"/>
            <a:ext cx="1733550" cy="1771650"/>
          </a:xfrm>
          <a:prstGeom prst="rect">
            <a:avLst/>
          </a:prstGeom>
          <a:noFill/>
          <a:ln>
            <a:noFill/>
          </a:ln>
        </p:spPr>
      </p:pic>
      <p:pic>
        <p:nvPicPr>
          <p:cNvPr id="107" name="Google Shape;107;p3"/>
          <p:cNvPicPr preferRelativeResize="0"/>
          <p:nvPr/>
        </p:nvPicPr>
        <p:blipFill rotWithShape="1">
          <a:blip r:embed="rId5">
            <a:alphaModFix/>
          </a:blip>
          <a:srcRect b="0" l="0" r="0" t="0"/>
          <a:stretch/>
        </p:blipFill>
        <p:spPr>
          <a:xfrm>
            <a:off x="1827297" y="1770668"/>
            <a:ext cx="1733550" cy="1771650"/>
          </a:xfrm>
          <a:prstGeom prst="rect">
            <a:avLst/>
          </a:prstGeom>
          <a:noFill/>
          <a:ln>
            <a:noFill/>
          </a:ln>
        </p:spPr>
      </p:pic>
      <p:pic>
        <p:nvPicPr>
          <p:cNvPr id="108" name="Google Shape;108;p3"/>
          <p:cNvPicPr preferRelativeResize="0"/>
          <p:nvPr/>
        </p:nvPicPr>
        <p:blipFill rotWithShape="1">
          <a:blip r:embed="rId6">
            <a:alphaModFix/>
          </a:blip>
          <a:srcRect b="0" l="0" r="0" t="0"/>
          <a:stretch/>
        </p:blipFill>
        <p:spPr>
          <a:xfrm>
            <a:off x="7913281" y="1724476"/>
            <a:ext cx="1733550" cy="1771650"/>
          </a:xfrm>
          <a:prstGeom prst="rect">
            <a:avLst/>
          </a:prstGeom>
          <a:noFill/>
          <a:ln>
            <a:noFill/>
          </a:ln>
        </p:spPr>
      </p:pic>
      <p:pic>
        <p:nvPicPr>
          <p:cNvPr id="109" name="Google Shape;109;p3"/>
          <p:cNvPicPr preferRelativeResize="0"/>
          <p:nvPr/>
        </p:nvPicPr>
        <p:blipFill rotWithShape="1">
          <a:blip r:embed="rId7">
            <a:alphaModFix/>
          </a:blip>
          <a:srcRect b="0" l="0" r="0" t="0"/>
          <a:stretch/>
        </p:blipFill>
        <p:spPr>
          <a:xfrm>
            <a:off x="3882695" y="1770668"/>
            <a:ext cx="1733550" cy="1771650"/>
          </a:xfrm>
          <a:prstGeom prst="rect">
            <a:avLst/>
          </a:prstGeom>
          <a:noFill/>
          <a:ln>
            <a:noFill/>
          </a:ln>
        </p:spPr>
      </p:pic>
      <p:pic>
        <p:nvPicPr>
          <p:cNvPr id="110" name="Google Shape;110;p3"/>
          <p:cNvPicPr preferRelativeResize="0"/>
          <p:nvPr/>
        </p:nvPicPr>
        <p:blipFill rotWithShape="1">
          <a:blip r:embed="rId8">
            <a:alphaModFix/>
          </a:blip>
          <a:srcRect b="0" l="0" r="0" t="0"/>
          <a:stretch/>
        </p:blipFill>
        <p:spPr>
          <a:xfrm>
            <a:off x="541544" y="4185005"/>
            <a:ext cx="1733550" cy="1771650"/>
          </a:xfrm>
          <a:prstGeom prst="rect">
            <a:avLst/>
          </a:prstGeom>
          <a:noFill/>
          <a:ln>
            <a:noFill/>
          </a:ln>
        </p:spPr>
      </p:pic>
      <p:pic>
        <p:nvPicPr>
          <p:cNvPr id="111" name="Google Shape;111;p3"/>
          <p:cNvPicPr preferRelativeResize="0"/>
          <p:nvPr/>
        </p:nvPicPr>
        <p:blipFill rotWithShape="1">
          <a:blip r:embed="rId9">
            <a:alphaModFix/>
          </a:blip>
          <a:srcRect b="0" l="0" r="0" t="0"/>
          <a:stretch/>
        </p:blipFill>
        <p:spPr>
          <a:xfrm>
            <a:off x="2741317" y="4227845"/>
            <a:ext cx="1733550" cy="1771650"/>
          </a:xfrm>
          <a:prstGeom prst="rect">
            <a:avLst/>
          </a:prstGeom>
          <a:noFill/>
          <a:ln>
            <a:noFill/>
          </a:ln>
        </p:spPr>
      </p:pic>
      <p:pic>
        <p:nvPicPr>
          <p:cNvPr id="112" name="Google Shape;112;p3"/>
          <p:cNvPicPr preferRelativeResize="0"/>
          <p:nvPr/>
        </p:nvPicPr>
        <p:blipFill rotWithShape="1">
          <a:blip r:embed="rId10">
            <a:alphaModFix/>
          </a:blip>
          <a:srcRect b="0" l="0" r="0" t="0"/>
          <a:stretch/>
        </p:blipFill>
        <p:spPr>
          <a:xfrm>
            <a:off x="4860880" y="4199629"/>
            <a:ext cx="1733550" cy="1771650"/>
          </a:xfrm>
          <a:prstGeom prst="rect">
            <a:avLst/>
          </a:prstGeom>
          <a:noFill/>
          <a:ln>
            <a:noFill/>
          </a:ln>
        </p:spPr>
      </p:pic>
      <p:pic>
        <p:nvPicPr>
          <p:cNvPr id="113" name="Google Shape;113;p3"/>
          <p:cNvPicPr preferRelativeResize="0"/>
          <p:nvPr/>
        </p:nvPicPr>
        <p:blipFill rotWithShape="1">
          <a:blip r:embed="rId11">
            <a:alphaModFix/>
          </a:blip>
          <a:srcRect b="0" l="0" r="0" t="0"/>
          <a:stretch/>
        </p:blipFill>
        <p:spPr>
          <a:xfrm>
            <a:off x="6820023" y="4227845"/>
            <a:ext cx="1733550" cy="1771650"/>
          </a:xfrm>
          <a:prstGeom prst="rect">
            <a:avLst/>
          </a:prstGeom>
          <a:noFill/>
          <a:ln>
            <a:noFill/>
          </a:ln>
        </p:spPr>
      </p:pic>
      <p:sp>
        <p:nvSpPr>
          <p:cNvPr id="114" name="Google Shape;114;p3"/>
          <p:cNvSpPr/>
          <p:nvPr/>
        </p:nvSpPr>
        <p:spPr>
          <a:xfrm>
            <a:off x="1825973" y="3494176"/>
            <a:ext cx="1607869" cy="4770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669900"/>
                </a:solidFill>
                <a:latin typeface="Poppins"/>
                <a:ea typeface="Poppins"/>
                <a:cs typeface="Poppins"/>
                <a:sym typeface="Poppins"/>
              </a:rPr>
              <a:t>Yukpa</a:t>
            </a:r>
            <a:endParaRPr b="0" i="0" sz="1400" u="none" cap="none" strike="noStrike">
              <a:solidFill>
                <a:srgbClr val="000000"/>
              </a:solidFill>
              <a:latin typeface="Arial"/>
              <a:ea typeface="Arial"/>
              <a:cs typeface="Arial"/>
              <a:sym typeface="Arial"/>
            </a:endParaRPr>
          </a:p>
        </p:txBody>
      </p:sp>
      <p:sp>
        <p:nvSpPr>
          <p:cNvPr id="115" name="Google Shape;115;p3"/>
          <p:cNvSpPr/>
          <p:nvPr/>
        </p:nvSpPr>
        <p:spPr>
          <a:xfrm>
            <a:off x="3945535" y="3494176"/>
            <a:ext cx="1607869" cy="4770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669900"/>
                </a:solidFill>
                <a:latin typeface="Poppins"/>
                <a:ea typeface="Poppins"/>
                <a:cs typeface="Poppins"/>
                <a:sym typeface="Poppins"/>
              </a:rPr>
              <a:t>Wiwa</a:t>
            </a:r>
            <a:endParaRPr b="0" i="0" sz="1400" u="none" cap="none" strike="noStrike">
              <a:solidFill>
                <a:srgbClr val="000000"/>
              </a:solidFill>
              <a:latin typeface="Arial"/>
              <a:ea typeface="Arial"/>
              <a:cs typeface="Arial"/>
              <a:sym typeface="Arial"/>
            </a:endParaRPr>
          </a:p>
        </p:txBody>
      </p:sp>
      <p:sp>
        <p:nvSpPr>
          <p:cNvPr id="116" name="Google Shape;116;p3"/>
          <p:cNvSpPr/>
          <p:nvPr/>
        </p:nvSpPr>
        <p:spPr>
          <a:xfrm>
            <a:off x="6018299" y="3494176"/>
            <a:ext cx="1607869" cy="4770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669900"/>
                </a:solidFill>
                <a:latin typeface="Poppins"/>
                <a:ea typeface="Poppins"/>
                <a:cs typeface="Poppins"/>
                <a:sym typeface="Poppins"/>
              </a:rPr>
              <a:t>Arhuaco</a:t>
            </a:r>
            <a:endParaRPr b="0" i="0" sz="1400" u="none" cap="none" strike="noStrike">
              <a:solidFill>
                <a:srgbClr val="000000"/>
              </a:solidFill>
              <a:latin typeface="Arial"/>
              <a:ea typeface="Arial"/>
              <a:cs typeface="Arial"/>
              <a:sym typeface="Arial"/>
            </a:endParaRPr>
          </a:p>
        </p:txBody>
      </p:sp>
      <p:sp>
        <p:nvSpPr>
          <p:cNvPr id="117" name="Google Shape;117;p3"/>
          <p:cNvSpPr/>
          <p:nvPr/>
        </p:nvSpPr>
        <p:spPr>
          <a:xfrm>
            <a:off x="7976121" y="3494176"/>
            <a:ext cx="1607869" cy="4770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669900"/>
                </a:solidFill>
                <a:latin typeface="Poppins"/>
                <a:ea typeface="Poppins"/>
                <a:cs typeface="Poppins"/>
                <a:sym typeface="Poppins"/>
              </a:rPr>
              <a:t>Wayuú</a:t>
            </a:r>
            <a:endParaRPr b="1" i="0" sz="2500" u="none" cap="none" strike="noStrike">
              <a:solidFill>
                <a:srgbClr val="669900"/>
              </a:solidFill>
              <a:latin typeface="Poppins"/>
              <a:ea typeface="Poppins"/>
              <a:cs typeface="Poppins"/>
              <a:sym typeface="Poppins"/>
            </a:endParaRPr>
          </a:p>
        </p:txBody>
      </p:sp>
      <p:sp>
        <p:nvSpPr>
          <p:cNvPr id="118" name="Google Shape;118;p3"/>
          <p:cNvSpPr/>
          <p:nvPr/>
        </p:nvSpPr>
        <p:spPr>
          <a:xfrm>
            <a:off x="572300" y="5951369"/>
            <a:ext cx="1607869" cy="4770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669900"/>
                </a:solidFill>
                <a:latin typeface="Poppins"/>
                <a:ea typeface="Poppins"/>
                <a:cs typeface="Poppins"/>
                <a:sym typeface="Poppins"/>
              </a:rPr>
              <a:t>Kogui</a:t>
            </a:r>
            <a:endParaRPr b="0" i="0" sz="1400" u="none" cap="none" strike="noStrike">
              <a:solidFill>
                <a:srgbClr val="000000"/>
              </a:solidFill>
              <a:latin typeface="Arial"/>
              <a:ea typeface="Arial"/>
              <a:cs typeface="Arial"/>
              <a:sym typeface="Arial"/>
            </a:endParaRPr>
          </a:p>
        </p:txBody>
      </p:sp>
      <p:sp>
        <p:nvSpPr>
          <p:cNvPr id="119" name="Google Shape;119;p3"/>
          <p:cNvSpPr/>
          <p:nvPr/>
        </p:nvSpPr>
        <p:spPr>
          <a:xfrm>
            <a:off x="2531443" y="5951369"/>
            <a:ext cx="2136933" cy="4770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669900"/>
                </a:solidFill>
                <a:latin typeface="Poppins"/>
                <a:ea typeface="Poppins"/>
                <a:cs typeface="Poppins"/>
                <a:sym typeface="Poppins"/>
              </a:rPr>
              <a:t>Kankuamo</a:t>
            </a:r>
            <a:endParaRPr b="0" i="0" sz="1400" u="none" cap="none" strike="noStrike">
              <a:solidFill>
                <a:srgbClr val="000000"/>
              </a:solidFill>
              <a:latin typeface="Arial"/>
              <a:ea typeface="Arial"/>
              <a:cs typeface="Arial"/>
              <a:sym typeface="Arial"/>
            </a:endParaRPr>
          </a:p>
        </p:txBody>
      </p:sp>
      <p:sp>
        <p:nvSpPr>
          <p:cNvPr id="120" name="Google Shape;120;p3"/>
          <p:cNvSpPr/>
          <p:nvPr/>
        </p:nvSpPr>
        <p:spPr>
          <a:xfrm>
            <a:off x="4939440" y="5954887"/>
            <a:ext cx="1607869" cy="4770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669900"/>
                </a:solidFill>
                <a:latin typeface="Poppins"/>
                <a:ea typeface="Poppins"/>
                <a:cs typeface="Poppins"/>
                <a:sym typeface="Poppins"/>
              </a:rPr>
              <a:t>Inga</a:t>
            </a:r>
            <a:endParaRPr b="0" i="0" sz="1400" u="none" cap="none" strike="noStrike">
              <a:solidFill>
                <a:srgbClr val="000000"/>
              </a:solidFill>
              <a:latin typeface="Arial"/>
              <a:ea typeface="Arial"/>
              <a:cs typeface="Arial"/>
              <a:sym typeface="Arial"/>
            </a:endParaRPr>
          </a:p>
        </p:txBody>
      </p:sp>
      <p:sp>
        <p:nvSpPr>
          <p:cNvPr id="121" name="Google Shape;121;p3"/>
          <p:cNvSpPr/>
          <p:nvPr/>
        </p:nvSpPr>
        <p:spPr>
          <a:xfrm>
            <a:off x="6597645" y="5951369"/>
            <a:ext cx="2136933" cy="4770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669900"/>
                </a:solidFill>
                <a:latin typeface="Poppins"/>
                <a:ea typeface="Poppins"/>
                <a:cs typeface="Poppins"/>
                <a:sym typeface="Poppins"/>
              </a:rPr>
              <a:t>Chimila</a:t>
            </a:r>
            <a:endParaRPr b="0" i="0" sz="1400" u="none" cap="none" strike="noStrike">
              <a:solidFill>
                <a:srgbClr val="000000"/>
              </a:solidFill>
              <a:latin typeface="Arial"/>
              <a:ea typeface="Arial"/>
              <a:cs typeface="Arial"/>
              <a:sym typeface="Arial"/>
            </a:endParaRPr>
          </a:p>
        </p:txBody>
      </p:sp>
      <p:sp>
        <p:nvSpPr>
          <p:cNvPr id="122" name="Google Shape;122;p3"/>
          <p:cNvSpPr/>
          <p:nvPr/>
        </p:nvSpPr>
        <p:spPr>
          <a:xfrm>
            <a:off x="9020615" y="5951369"/>
            <a:ext cx="1607869" cy="4770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669900"/>
                </a:solidFill>
                <a:latin typeface="Poppins"/>
                <a:ea typeface="Poppins"/>
                <a:cs typeface="Poppins"/>
                <a:sym typeface="Poppins"/>
              </a:rPr>
              <a:t>Zenú</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0"/>
          <p:cNvSpPr txBox="1"/>
          <p:nvPr>
            <p:ph type="title"/>
          </p:nvPr>
        </p:nvSpPr>
        <p:spPr>
          <a:xfrm>
            <a:off x="1167491" y="74950"/>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Poppins Black"/>
              <a:buNone/>
            </a:pPr>
            <a:r>
              <a:rPr lang="es-CO" sz="3600">
                <a:solidFill>
                  <a:schemeClr val="accent2"/>
                </a:solidFill>
                <a:latin typeface="Poppins Black"/>
                <a:ea typeface="Poppins Black"/>
                <a:cs typeface="Poppins Black"/>
                <a:sym typeface="Poppins Black"/>
              </a:rPr>
              <a:t>EVENTOS DE SALUD PÚBLICA </a:t>
            </a:r>
            <a:br>
              <a:rPr lang="es-CO" sz="3600">
                <a:solidFill>
                  <a:schemeClr val="accent2"/>
                </a:solidFill>
                <a:latin typeface="Poppins Black"/>
                <a:ea typeface="Poppins Black"/>
                <a:cs typeface="Poppins Black"/>
                <a:sym typeface="Poppins Black"/>
              </a:rPr>
            </a:br>
            <a:r>
              <a:rPr lang="es-CO" sz="3600">
                <a:solidFill>
                  <a:schemeClr val="accent1"/>
                </a:solidFill>
                <a:latin typeface="Poppins Black"/>
                <a:ea typeface="Poppins Black"/>
                <a:cs typeface="Poppins Black"/>
                <a:sym typeface="Poppins Black"/>
              </a:rPr>
              <a:t>PUEBLO KANKUAMO 2023</a:t>
            </a:r>
            <a:endParaRPr sz="3600">
              <a:solidFill>
                <a:schemeClr val="accent1"/>
              </a:solidFill>
            </a:endParaRPr>
          </a:p>
        </p:txBody>
      </p:sp>
      <p:pic>
        <p:nvPicPr>
          <p:cNvPr id="358" name="Google Shape;358;p30"/>
          <p:cNvPicPr preferRelativeResize="0"/>
          <p:nvPr/>
        </p:nvPicPr>
        <p:blipFill rotWithShape="1">
          <a:blip r:embed="rId3">
            <a:alphaModFix/>
          </a:blip>
          <a:srcRect b="0" l="0" r="0" t="0"/>
          <a:stretch/>
        </p:blipFill>
        <p:spPr>
          <a:xfrm>
            <a:off x="2948248" y="1517753"/>
            <a:ext cx="7851411" cy="5058631"/>
          </a:xfrm>
          <a:prstGeom prst="rect">
            <a:avLst/>
          </a:prstGeom>
          <a:noFill/>
          <a:ln>
            <a:noFill/>
          </a:ln>
        </p:spPr>
      </p:pic>
      <p:sp>
        <p:nvSpPr>
          <p:cNvPr id="359" name="Google Shape;359;p30"/>
          <p:cNvSpPr txBox="1"/>
          <p:nvPr/>
        </p:nvSpPr>
        <p:spPr>
          <a:xfrm>
            <a:off x="283747" y="4242217"/>
            <a:ext cx="2429473" cy="233416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El </a:t>
            </a:r>
            <a:r>
              <a:rPr b="1" i="0" lang="es-CO" sz="1600" u="none" cap="none" strike="noStrike">
                <a:solidFill>
                  <a:srgbClr val="000000"/>
                </a:solidFill>
                <a:latin typeface="Calibri"/>
                <a:ea typeface="Calibri"/>
                <a:cs typeface="Calibri"/>
                <a:sym typeface="Calibri"/>
              </a:rPr>
              <a:t>26,6% </a:t>
            </a:r>
            <a:r>
              <a:rPr b="0" i="0" lang="es-CO" sz="1600" u="none" cap="none" strike="noStrike">
                <a:solidFill>
                  <a:srgbClr val="000000"/>
                </a:solidFill>
                <a:latin typeface="Calibri"/>
                <a:ea typeface="Calibri"/>
                <a:cs typeface="Calibri"/>
                <a:sym typeface="Calibri"/>
              </a:rPr>
              <a:t>corresponden a Dengue, Seguido Agresión por animales transmisores de rabia, Violencia de género e intrafamiliar, IRAG, DNT, Varicela individual, Morbilidad Materna Extrema, CA mama y CU y TBC.</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1"/>
          <p:cNvSpPr txBox="1"/>
          <p:nvPr>
            <p:ph type="title"/>
          </p:nvPr>
        </p:nvSpPr>
        <p:spPr>
          <a:xfrm>
            <a:off x="1328468" y="24520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Poppins Black"/>
              <a:buNone/>
            </a:pPr>
            <a:r>
              <a:rPr lang="es-CO" sz="3600">
                <a:solidFill>
                  <a:schemeClr val="accent1"/>
                </a:solidFill>
                <a:latin typeface="Poppins Black"/>
                <a:ea typeface="Poppins Black"/>
                <a:cs typeface="Poppins Black"/>
                <a:sym typeface="Poppins Black"/>
              </a:rPr>
              <a:t>EVENTOS DE SALUD PÚBLICA </a:t>
            </a:r>
            <a:br>
              <a:rPr lang="es-CO" sz="3600">
                <a:solidFill>
                  <a:srgbClr val="01460F"/>
                </a:solidFill>
                <a:latin typeface="Poppins Black"/>
                <a:ea typeface="Poppins Black"/>
                <a:cs typeface="Poppins Black"/>
                <a:sym typeface="Poppins Black"/>
              </a:rPr>
            </a:br>
            <a:r>
              <a:rPr lang="es-CO" sz="3600">
                <a:solidFill>
                  <a:schemeClr val="accent2"/>
                </a:solidFill>
                <a:latin typeface="Poppins Black"/>
                <a:ea typeface="Poppins Black"/>
                <a:cs typeface="Poppins Black"/>
                <a:sym typeface="Poppins Black"/>
              </a:rPr>
              <a:t>OTROS PUEBLOS INDÍGENAS 2023</a:t>
            </a:r>
            <a:endParaRPr sz="3600">
              <a:solidFill>
                <a:schemeClr val="accent2"/>
              </a:solidFill>
            </a:endParaRPr>
          </a:p>
        </p:txBody>
      </p:sp>
      <p:pic>
        <p:nvPicPr>
          <p:cNvPr id="365" name="Google Shape;365;p31"/>
          <p:cNvPicPr preferRelativeResize="0"/>
          <p:nvPr/>
        </p:nvPicPr>
        <p:blipFill rotWithShape="1">
          <a:blip r:embed="rId3">
            <a:alphaModFix/>
          </a:blip>
          <a:srcRect b="0" l="0" r="0" t="0"/>
          <a:stretch/>
        </p:blipFill>
        <p:spPr>
          <a:xfrm>
            <a:off x="2430751" y="1675698"/>
            <a:ext cx="8584680" cy="4802187"/>
          </a:xfrm>
          <a:prstGeom prst="rect">
            <a:avLst/>
          </a:prstGeom>
          <a:noFill/>
          <a:ln>
            <a:noFill/>
          </a:ln>
        </p:spPr>
      </p:pic>
      <p:sp>
        <p:nvSpPr>
          <p:cNvPr id="366" name="Google Shape;366;p31"/>
          <p:cNvSpPr txBox="1"/>
          <p:nvPr/>
        </p:nvSpPr>
        <p:spPr>
          <a:xfrm>
            <a:off x="288525" y="4537555"/>
            <a:ext cx="2079885" cy="181588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En estos como en algunos de los demás pueblos indígenas, el evento de mayor impacto es la Desnutrición Aguda en Menores de 5 años.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2"/>
          <p:cNvSpPr txBox="1"/>
          <p:nvPr>
            <p:ph type="title"/>
          </p:nvPr>
        </p:nvSpPr>
        <p:spPr>
          <a:xfrm>
            <a:off x="1148586" y="215223"/>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Poppins Black"/>
              <a:buNone/>
            </a:pPr>
            <a:r>
              <a:rPr lang="es-CO" sz="3600">
                <a:solidFill>
                  <a:schemeClr val="accent2"/>
                </a:solidFill>
                <a:latin typeface="Poppins Black"/>
                <a:ea typeface="Poppins Black"/>
                <a:cs typeface="Poppins Black"/>
                <a:sym typeface="Poppins Black"/>
              </a:rPr>
              <a:t>EVENTOS DE SALUD PÚBLICA </a:t>
            </a:r>
            <a:r>
              <a:rPr lang="es-CO" sz="3600">
                <a:solidFill>
                  <a:schemeClr val="accent1"/>
                </a:solidFill>
                <a:latin typeface="Poppins Black"/>
                <a:ea typeface="Poppins Black"/>
                <a:cs typeface="Poppins Black"/>
                <a:sym typeface="Poppins Black"/>
              </a:rPr>
              <a:t>POBLACIÓN NO ÉTNICA 2023</a:t>
            </a:r>
            <a:endParaRPr sz="3600">
              <a:solidFill>
                <a:schemeClr val="accent1"/>
              </a:solidFill>
            </a:endParaRPr>
          </a:p>
        </p:txBody>
      </p:sp>
      <p:pic>
        <p:nvPicPr>
          <p:cNvPr id="372" name="Google Shape;372;p32"/>
          <p:cNvPicPr preferRelativeResize="0"/>
          <p:nvPr/>
        </p:nvPicPr>
        <p:blipFill rotWithShape="1">
          <a:blip r:embed="rId3">
            <a:alphaModFix/>
          </a:blip>
          <a:srcRect b="0" l="0" r="0" t="0"/>
          <a:stretch/>
        </p:blipFill>
        <p:spPr>
          <a:xfrm>
            <a:off x="3120728" y="1540786"/>
            <a:ext cx="7195333" cy="5069248"/>
          </a:xfrm>
          <a:prstGeom prst="rect">
            <a:avLst/>
          </a:prstGeom>
          <a:noFill/>
          <a:ln>
            <a:noFill/>
          </a:ln>
        </p:spPr>
      </p:pic>
      <p:sp>
        <p:nvSpPr>
          <p:cNvPr id="373" name="Google Shape;373;p32"/>
          <p:cNvSpPr txBox="1"/>
          <p:nvPr/>
        </p:nvSpPr>
        <p:spPr>
          <a:xfrm>
            <a:off x="221399" y="5214661"/>
            <a:ext cx="2689466"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600"/>
              <a:buFont typeface="Calibri"/>
              <a:buNone/>
            </a:pPr>
            <a:r>
              <a:rPr b="0" i="0" lang="es-CO" sz="1600" u="none" cap="none" strike="noStrike">
                <a:solidFill>
                  <a:schemeClr val="dk1"/>
                </a:solidFill>
                <a:latin typeface="Calibri"/>
                <a:ea typeface="Calibri"/>
                <a:cs typeface="Calibri"/>
                <a:sym typeface="Calibri"/>
              </a:rPr>
              <a:t>En estos el evento de mayor impacto fue DNT, seguido por Dengue y Agresiones por animales potencialmente transmisores de rabia.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3"/>
          <p:cNvSpPr txBox="1"/>
          <p:nvPr>
            <p:ph type="title"/>
          </p:nvPr>
        </p:nvSpPr>
        <p:spPr>
          <a:xfrm>
            <a:off x="838200" y="1717854"/>
            <a:ext cx="6042285" cy="110136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oppins Black"/>
              <a:buNone/>
            </a:pPr>
            <a:r>
              <a:rPr lang="es-CO"/>
              <a:t>INDICADORES </a:t>
            </a:r>
            <a:br>
              <a:rPr lang="es-CO"/>
            </a:br>
            <a:r>
              <a:rPr lang="es-CO"/>
              <a:t>GESTIÓN DEL RIESGO</a:t>
            </a:r>
            <a:endParaRPr/>
          </a:p>
        </p:txBody>
      </p:sp>
      <p:sp>
        <p:nvSpPr>
          <p:cNvPr id="379" name="Google Shape;379;p33"/>
          <p:cNvSpPr txBox="1"/>
          <p:nvPr>
            <p:ph idx="1" type="body"/>
          </p:nvPr>
        </p:nvSpPr>
        <p:spPr>
          <a:xfrm>
            <a:off x="838200" y="3027839"/>
            <a:ext cx="73152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4"/>
          <p:cNvSpPr txBox="1"/>
          <p:nvPr>
            <p:ph type="title"/>
          </p:nvPr>
        </p:nvSpPr>
        <p:spPr>
          <a:xfrm>
            <a:off x="412983" y="291267"/>
            <a:ext cx="10766425" cy="1325563"/>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accent1"/>
              </a:buClr>
              <a:buSzPts val="3000"/>
              <a:buFont typeface="Poppins Black"/>
              <a:buNone/>
            </a:pPr>
            <a:r>
              <a:rPr lang="es-CO" sz="3000">
                <a:solidFill>
                  <a:schemeClr val="accent1"/>
                </a:solidFill>
                <a:latin typeface="Poppins Black"/>
                <a:ea typeface="Poppins Black"/>
                <a:cs typeface="Poppins Black"/>
                <a:sym typeface="Poppins Black"/>
              </a:rPr>
              <a:t>LOGROS EN EL COMPONENTE MATERNO </a:t>
            </a:r>
            <a:br>
              <a:rPr lang="es-CO" sz="3000">
                <a:solidFill>
                  <a:schemeClr val="accent1"/>
                </a:solidFill>
                <a:latin typeface="Poppins Black"/>
                <a:ea typeface="Poppins Black"/>
                <a:cs typeface="Poppins Black"/>
                <a:sym typeface="Poppins Black"/>
              </a:rPr>
            </a:br>
            <a:r>
              <a:rPr lang="es-CO" sz="3000">
                <a:solidFill>
                  <a:schemeClr val="accent2"/>
                </a:solidFill>
                <a:latin typeface="Poppins Black"/>
                <a:ea typeface="Poppins Black"/>
                <a:cs typeface="Poppins Black"/>
                <a:sym typeface="Poppins Black"/>
              </a:rPr>
              <a:t>PERINATAL DUSAKAWI EPSI 2013-2023</a:t>
            </a:r>
            <a:endParaRPr/>
          </a:p>
        </p:txBody>
      </p:sp>
      <p:sp>
        <p:nvSpPr>
          <p:cNvPr id="385" name="Google Shape;385;p34"/>
          <p:cNvSpPr/>
          <p:nvPr/>
        </p:nvSpPr>
        <p:spPr>
          <a:xfrm>
            <a:off x="1842310" y="2234692"/>
            <a:ext cx="2262771" cy="67907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86" name="Google Shape;386;p34"/>
          <p:cNvSpPr/>
          <p:nvPr/>
        </p:nvSpPr>
        <p:spPr>
          <a:xfrm>
            <a:off x="2643266" y="2963058"/>
            <a:ext cx="6014846" cy="6790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Poppins Black"/>
              <a:buNone/>
            </a:pPr>
            <a:r>
              <a:rPr b="0" i="0" lang="es-CO" sz="1800" u="none" cap="none" strike="noStrike">
                <a:solidFill>
                  <a:schemeClr val="dk1"/>
                </a:solidFill>
                <a:latin typeface="Poppins Black"/>
                <a:ea typeface="Poppins Black"/>
                <a:cs typeface="Poppins Black"/>
                <a:sym typeface="Poppins Black"/>
              </a:rPr>
              <a:t>Vidas Salvadas de gestantes en riesgo</a:t>
            </a:r>
            <a:endParaRPr b="0" i="0" sz="1400" u="none" cap="none" strike="noStrike">
              <a:solidFill>
                <a:srgbClr val="000000"/>
              </a:solidFill>
              <a:latin typeface="Arial"/>
              <a:ea typeface="Arial"/>
              <a:cs typeface="Arial"/>
              <a:sym typeface="Arial"/>
            </a:endParaRPr>
          </a:p>
        </p:txBody>
      </p:sp>
      <p:sp>
        <p:nvSpPr>
          <p:cNvPr id="387" name="Google Shape;387;p34"/>
          <p:cNvSpPr/>
          <p:nvPr/>
        </p:nvSpPr>
        <p:spPr>
          <a:xfrm>
            <a:off x="1797725" y="4111189"/>
            <a:ext cx="2262771" cy="67907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88" name="Google Shape;388;p34"/>
          <p:cNvSpPr/>
          <p:nvPr/>
        </p:nvSpPr>
        <p:spPr>
          <a:xfrm>
            <a:off x="4283955" y="4259997"/>
            <a:ext cx="2364547" cy="67907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grpSp>
        <p:nvGrpSpPr>
          <p:cNvPr id="389" name="Google Shape;389;p34"/>
          <p:cNvGrpSpPr/>
          <p:nvPr/>
        </p:nvGrpSpPr>
        <p:grpSpPr>
          <a:xfrm>
            <a:off x="1917950" y="3473266"/>
            <a:ext cx="7465477" cy="3035132"/>
            <a:chOff x="0" y="429481"/>
            <a:chExt cx="7465477" cy="3035132"/>
          </a:xfrm>
        </p:grpSpPr>
        <p:sp>
          <p:nvSpPr>
            <p:cNvPr id="390" name="Google Shape;390;p34"/>
            <p:cNvSpPr/>
            <p:nvPr/>
          </p:nvSpPr>
          <p:spPr>
            <a:xfrm>
              <a:off x="0" y="429481"/>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34"/>
            <p:cNvSpPr txBox="1"/>
            <p:nvPr/>
          </p:nvSpPr>
          <p:spPr>
            <a:xfrm>
              <a:off x="0" y="429481"/>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Incremento del 18% en el tamizaje en gestantes para sífilis y VIH.</a:t>
              </a:r>
              <a:endParaRPr b="1" i="0" sz="1400" u="none" cap="none" strike="noStrike">
                <a:solidFill>
                  <a:schemeClr val="lt1"/>
                </a:solidFill>
                <a:latin typeface="Poppins"/>
                <a:ea typeface="Poppins"/>
                <a:cs typeface="Poppins"/>
                <a:sym typeface="Poppins"/>
              </a:endParaRPr>
            </a:p>
          </p:txBody>
        </p:sp>
        <p:sp>
          <p:nvSpPr>
            <p:cNvPr id="392" name="Google Shape;392;p34"/>
            <p:cNvSpPr/>
            <p:nvPr/>
          </p:nvSpPr>
          <p:spPr>
            <a:xfrm>
              <a:off x="2566258" y="429481"/>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34"/>
            <p:cNvSpPr txBox="1"/>
            <p:nvPr/>
          </p:nvSpPr>
          <p:spPr>
            <a:xfrm>
              <a:off x="2566258" y="429481"/>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Incremento de los casos de Sífilis en Población Migrante Venezolana.</a:t>
              </a:r>
              <a:endParaRPr b="1" i="0" sz="1400" u="none" cap="none" strike="noStrike">
                <a:solidFill>
                  <a:schemeClr val="lt1"/>
                </a:solidFill>
                <a:latin typeface="Poppins"/>
                <a:ea typeface="Poppins"/>
                <a:cs typeface="Poppins"/>
                <a:sym typeface="Poppins"/>
              </a:endParaRPr>
            </a:p>
          </p:txBody>
        </p:sp>
        <p:sp>
          <p:nvSpPr>
            <p:cNvPr id="394" name="Google Shape;394;p34"/>
            <p:cNvSpPr/>
            <p:nvPr/>
          </p:nvSpPr>
          <p:spPr>
            <a:xfrm>
              <a:off x="5132516" y="429481"/>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34"/>
            <p:cNvSpPr txBox="1"/>
            <p:nvPr/>
          </p:nvSpPr>
          <p:spPr>
            <a:xfrm>
              <a:off x="5132516" y="429481"/>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En 2023 se logra Reducción 12,5 en los casos de Mortalidad Materna.</a:t>
              </a:r>
              <a:endParaRPr b="1" i="0" sz="1400" u="none" cap="none" strike="noStrike">
                <a:solidFill>
                  <a:schemeClr val="lt1"/>
                </a:solidFill>
                <a:latin typeface="Poppins"/>
                <a:ea typeface="Poppins"/>
                <a:cs typeface="Poppins"/>
                <a:sym typeface="Poppins"/>
              </a:endParaRPr>
            </a:p>
          </p:txBody>
        </p:sp>
        <p:sp>
          <p:nvSpPr>
            <p:cNvPr id="396" name="Google Shape;396;p34"/>
            <p:cNvSpPr/>
            <p:nvPr/>
          </p:nvSpPr>
          <p:spPr>
            <a:xfrm>
              <a:off x="0" y="2062554"/>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34"/>
            <p:cNvSpPr txBox="1"/>
            <p:nvPr/>
          </p:nvSpPr>
          <p:spPr>
            <a:xfrm>
              <a:off x="0" y="2062554"/>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Mejora el Indicador de Captación Oportuna de la Gestantes antes de las 12 semanas.</a:t>
              </a:r>
              <a:endParaRPr b="1" i="0" sz="1400" u="none" cap="none" strike="noStrike">
                <a:solidFill>
                  <a:schemeClr val="lt1"/>
                </a:solidFill>
                <a:latin typeface="Poppins"/>
                <a:ea typeface="Poppins"/>
                <a:cs typeface="Poppins"/>
                <a:sym typeface="Poppins"/>
              </a:endParaRPr>
            </a:p>
          </p:txBody>
        </p:sp>
        <p:sp>
          <p:nvSpPr>
            <p:cNvPr id="398" name="Google Shape;398;p34"/>
            <p:cNvSpPr/>
            <p:nvPr/>
          </p:nvSpPr>
          <p:spPr>
            <a:xfrm>
              <a:off x="2558885" y="2064836"/>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34"/>
            <p:cNvSpPr txBox="1"/>
            <p:nvPr/>
          </p:nvSpPr>
          <p:spPr>
            <a:xfrm>
              <a:off x="2558885" y="2064836"/>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En 2023 se logra Reducción del 28% en los casos de Mortalidad Perinatal .</a:t>
              </a:r>
              <a:endParaRPr b="1" i="0" sz="1400" u="none" cap="none" strike="noStrike">
                <a:solidFill>
                  <a:schemeClr val="lt1"/>
                </a:solidFill>
                <a:latin typeface="Poppins"/>
                <a:ea typeface="Poppins"/>
                <a:cs typeface="Poppins"/>
                <a:sym typeface="Poppins"/>
              </a:endParaRPr>
            </a:p>
          </p:txBody>
        </p:sp>
        <p:sp>
          <p:nvSpPr>
            <p:cNvPr id="400" name="Google Shape;400;p34"/>
            <p:cNvSpPr/>
            <p:nvPr/>
          </p:nvSpPr>
          <p:spPr>
            <a:xfrm>
              <a:off x="5095072" y="2010020"/>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34"/>
            <p:cNvSpPr txBox="1"/>
            <p:nvPr/>
          </p:nvSpPr>
          <p:spPr>
            <a:xfrm>
              <a:off x="5095072" y="2010020"/>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Poppins"/>
                <a:buNone/>
              </a:pPr>
              <a:r>
                <a:rPr b="1" i="0" lang="es-CO" sz="1400" u="none" cap="none" strike="noStrike">
                  <a:solidFill>
                    <a:schemeClr val="dk1"/>
                  </a:solidFill>
                  <a:latin typeface="Poppins"/>
                  <a:ea typeface="Poppins"/>
                  <a:cs typeface="Poppins"/>
                  <a:sym typeface="Poppins"/>
                </a:rPr>
                <a:t>28% de las muertes maternas están asociadas a embarazo, parto y/o Puerperio </a:t>
              </a:r>
              <a:endParaRPr b="1" i="0" sz="1400" u="none" cap="none" strike="noStrike">
                <a:solidFill>
                  <a:schemeClr val="dk1"/>
                </a:solidFill>
                <a:latin typeface="Poppins"/>
                <a:ea typeface="Poppins"/>
                <a:cs typeface="Poppins"/>
                <a:sym typeface="Poppins"/>
              </a:endParaRPr>
            </a:p>
          </p:txBody>
        </p:sp>
      </p:grpSp>
      <p:sp>
        <p:nvSpPr>
          <p:cNvPr id="402" name="Google Shape;402;p34"/>
          <p:cNvSpPr txBox="1"/>
          <p:nvPr/>
        </p:nvSpPr>
        <p:spPr>
          <a:xfrm>
            <a:off x="3941287" y="1862070"/>
            <a:ext cx="3287385"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8000"/>
              <a:buFont typeface="Poppins Black"/>
              <a:buNone/>
            </a:pPr>
            <a:r>
              <a:rPr b="0" i="0" lang="es-CO" sz="8000" u="none" cap="none" strike="noStrike">
                <a:solidFill>
                  <a:schemeClr val="dk1"/>
                </a:solidFill>
                <a:latin typeface="Poppins Black"/>
                <a:ea typeface="Poppins Black"/>
                <a:cs typeface="Poppins Black"/>
                <a:sym typeface="Poppins Black"/>
              </a:rPr>
              <a:t>1.437</a:t>
            </a:r>
            <a:r>
              <a:rPr b="0" i="0" lang="es-CO" sz="1800" u="none" cap="none" strike="noStrike">
                <a:solidFill>
                  <a:schemeClr val="dk1"/>
                </a:solidFill>
                <a:latin typeface="Poppins Black"/>
                <a:ea typeface="Poppins Black"/>
                <a:cs typeface="Poppins Black"/>
                <a:sym typeface="Poppins Black"/>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5"/>
          <p:cNvSpPr txBox="1"/>
          <p:nvPr>
            <p:ph type="title"/>
          </p:nvPr>
        </p:nvSpPr>
        <p:spPr>
          <a:xfrm>
            <a:off x="1377351" y="331949"/>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Poppins Black"/>
              <a:buNone/>
            </a:pPr>
            <a:r>
              <a:rPr lang="es-CO" sz="3600">
                <a:solidFill>
                  <a:schemeClr val="accent1"/>
                </a:solidFill>
                <a:latin typeface="Poppins Black"/>
                <a:ea typeface="Poppins Black"/>
                <a:cs typeface="Poppins Black"/>
                <a:sym typeface="Poppins Black"/>
              </a:rPr>
              <a:t>LOGROS EN EL COMPONENTE </a:t>
            </a:r>
            <a:br>
              <a:rPr lang="es-CO" sz="3600">
                <a:solidFill>
                  <a:schemeClr val="accent1"/>
                </a:solidFill>
                <a:latin typeface="Poppins Black"/>
                <a:ea typeface="Poppins Black"/>
                <a:cs typeface="Poppins Black"/>
                <a:sym typeface="Poppins Black"/>
              </a:rPr>
            </a:br>
            <a:r>
              <a:rPr lang="es-CO" sz="3600">
                <a:solidFill>
                  <a:schemeClr val="accent2"/>
                </a:solidFill>
                <a:latin typeface="Poppins Black"/>
                <a:ea typeface="Poppins Black"/>
                <a:cs typeface="Poppins Black"/>
                <a:sym typeface="Poppins Black"/>
              </a:rPr>
              <a:t>CÁNCER  2023</a:t>
            </a:r>
            <a:endParaRPr sz="3600">
              <a:solidFill>
                <a:schemeClr val="accent2"/>
              </a:solidFill>
            </a:endParaRPr>
          </a:p>
        </p:txBody>
      </p:sp>
      <p:grpSp>
        <p:nvGrpSpPr>
          <p:cNvPr id="408" name="Google Shape;408;p35"/>
          <p:cNvGrpSpPr/>
          <p:nvPr/>
        </p:nvGrpSpPr>
        <p:grpSpPr>
          <a:xfrm>
            <a:off x="2097832" y="1876299"/>
            <a:ext cx="7465477" cy="3035132"/>
            <a:chOff x="0" y="429481"/>
            <a:chExt cx="7465477" cy="3035132"/>
          </a:xfrm>
        </p:grpSpPr>
        <p:sp>
          <p:nvSpPr>
            <p:cNvPr id="409" name="Google Shape;409;p35"/>
            <p:cNvSpPr/>
            <p:nvPr/>
          </p:nvSpPr>
          <p:spPr>
            <a:xfrm>
              <a:off x="0" y="429481"/>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35"/>
            <p:cNvSpPr txBox="1"/>
            <p:nvPr/>
          </p:nvSpPr>
          <p:spPr>
            <a:xfrm>
              <a:off x="0" y="429481"/>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Arial"/>
                <a:buNone/>
              </a:pPr>
              <a:r>
                <a:rPr b="1" i="0" lang="es-CO" sz="1400" u="none" cap="none" strike="noStrike">
                  <a:solidFill>
                    <a:schemeClr val="dk1"/>
                  </a:solidFill>
                  <a:latin typeface="Poppins"/>
                  <a:ea typeface="Poppins"/>
                  <a:cs typeface="Poppins"/>
                  <a:sym typeface="Poppins"/>
                </a:rPr>
                <a:t>Incremento del 20% en la realización de citología.</a:t>
              </a:r>
              <a:endParaRPr b="1" i="0" sz="1400" u="none" cap="none" strike="noStrike">
                <a:solidFill>
                  <a:schemeClr val="dk1"/>
                </a:solidFill>
                <a:latin typeface="Poppins"/>
                <a:ea typeface="Poppins"/>
                <a:cs typeface="Poppins"/>
                <a:sym typeface="Poppins"/>
              </a:endParaRPr>
            </a:p>
          </p:txBody>
        </p:sp>
        <p:sp>
          <p:nvSpPr>
            <p:cNvPr id="411" name="Google Shape;411;p35"/>
            <p:cNvSpPr/>
            <p:nvPr/>
          </p:nvSpPr>
          <p:spPr>
            <a:xfrm>
              <a:off x="2566258" y="429481"/>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35"/>
            <p:cNvSpPr txBox="1"/>
            <p:nvPr/>
          </p:nvSpPr>
          <p:spPr>
            <a:xfrm>
              <a:off x="2566258" y="429481"/>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Mejoría en de detección de Cáncer de Cérvix</a:t>
              </a:r>
              <a:r>
                <a:rPr b="1" i="0" lang="es-CO" sz="1400" u="none" cap="none" strike="noStrike">
                  <a:solidFill>
                    <a:schemeClr val="lt1"/>
                  </a:solidFill>
                  <a:latin typeface="Poppins"/>
                  <a:ea typeface="Poppins"/>
                  <a:cs typeface="Poppins"/>
                  <a:sym typeface="Poppins"/>
                </a:rPr>
                <a:t>, </a:t>
              </a:r>
              <a:r>
                <a:rPr b="1" i="0" lang="es-CO" sz="1400" u="none" cap="none" strike="noStrike">
                  <a:solidFill>
                    <a:schemeClr val="dk1"/>
                  </a:solidFill>
                  <a:latin typeface="Poppins"/>
                  <a:ea typeface="Poppins"/>
                  <a:cs typeface="Poppins"/>
                  <a:sym typeface="Poppins"/>
                </a:rPr>
                <a:t>incremento del 100%.</a:t>
              </a:r>
              <a:endParaRPr b="1" i="0" sz="1400" u="none" cap="none" strike="noStrike">
                <a:solidFill>
                  <a:schemeClr val="dk1"/>
                </a:solidFill>
                <a:latin typeface="Poppins"/>
                <a:ea typeface="Poppins"/>
                <a:cs typeface="Poppins"/>
                <a:sym typeface="Poppins"/>
              </a:endParaRPr>
            </a:p>
          </p:txBody>
        </p:sp>
        <p:sp>
          <p:nvSpPr>
            <p:cNvPr id="413" name="Google Shape;413;p35"/>
            <p:cNvSpPr/>
            <p:nvPr/>
          </p:nvSpPr>
          <p:spPr>
            <a:xfrm>
              <a:off x="5132516" y="429481"/>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35"/>
            <p:cNvSpPr txBox="1"/>
            <p:nvPr/>
          </p:nvSpPr>
          <p:spPr>
            <a:xfrm>
              <a:off x="5132516" y="429481"/>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Arial"/>
                <a:buNone/>
              </a:pPr>
              <a:r>
                <a:rPr b="1" i="0" lang="es-CO" sz="1400" u="none" cap="none" strike="noStrike">
                  <a:solidFill>
                    <a:schemeClr val="dk1"/>
                  </a:solidFill>
                  <a:latin typeface="Poppins"/>
                  <a:ea typeface="Poppins"/>
                  <a:cs typeface="Poppins"/>
                  <a:sym typeface="Poppins"/>
                </a:rPr>
                <a:t>En 2023 se registra mejoría en el indicador de oportunidad en el Dx de ca de Cérvix.</a:t>
              </a:r>
              <a:endParaRPr b="1" i="0" sz="1400" u="none" cap="none" strike="noStrike">
                <a:solidFill>
                  <a:schemeClr val="dk1"/>
                </a:solidFill>
                <a:latin typeface="Poppins"/>
                <a:ea typeface="Poppins"/>
                <a:cs typeface="Poppins"/>
                <a:sym typeface="Poppins"/>
              </a:endParaRPr>
            </a:p>
          </p:txBody>
        </p:sp>
        <p:sp>
          <p:nvSpPr>
            <p:cNvPr id="415" name="Google Shape;415;p35"/>
            <p:cNvSpPr/>
            <p:nvPr/>
          </p:nvSpPr>
          <p:spPr>
            <a:xfrm>
              <a:off x="0" y="2062554"/>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35"/>
            <p:cNvSpPr txBox="1"/>
            <p:nvPr/>
          </p:nvSpPr>
          <p:spPr>
            <a:xfrm>
              <a:off x="0" y="2062554"/>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Incremento del 7% en la realización de Mamografías.</a:t>
              </a:r>
              <a:endParaRPr b="1" i="0" sz="1400" u="none" cap="none" strike="noStrike">
                <a:solidFill>
                  <a:schemeClr val="lt1"/>
                </a:solidFill>
                <a:latin typeface="Poppins"/>
                <a:ea typeface="Poppins"/>
                <a:cs typeface="Poppins"/>
                <a:sym typeface="Poppins"/>
              </a:endParaRPr>
            </a:p>
          </p:txBody>
        </p:sp>
        <p:sp>
          <p:nvSpPr>
            <p:cNvPr id="417" name="Google Shape;417;p35"/>
            <p:cNvSpPr/>
            <p:nvPr/>
          </p:nvSpPr>
          <p:spPr>
            <a:xfrm>
              <a:off x="2558885" y="2064836"/>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35"/>
            <p:cNvSpPr txBox="1"/>
            <p:nvPr/>
          </p:nvSpPr>
          <p:spPr>
            <a:xfrm>
              <a:off x="2558885" y="2064836"/>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Arial"/>
                <a:buNone/>
              </a:pPr>
              <a:r>
                <a:rPr b="1" i="0" lang="es-CO" sz="1400" u="none" cap="none" strike="noStrike">
                  <a:solidFill>
                    <a:schemeClr val="dk1"/>
                  </a:solidFill>
                  <a:latin typeface="Poppins"/>
                  <a:ea typeface="Poppins"/>
                  <a:cs typeface="Poppins"/>
                  <a:sym typeface="Poppins"/>
                </a:rPr>
                <a:t>Se hace necesario mayor apoyo de la red de baja complejidad en el reporte oportuno de citologías alteradas</a:t>
              </a:r>
              <a:r>
                <a:rPr b="1" i="0" lang="es-CO" sz="1400" u="none" cap="none" strike="noStrike">
                  <a:solidFill>
                    <a:schemeClr val="lt1"/>
                  </a:solidFill>
                  <a:latin typeface="Poppins"/>
                  <a:ea typeface="Poppins"/>
                  <a:cs typeface="Poppins"/>
                  <a:sym typeface="Poppins"/>
                </a:rPr>
                <a:t>.</a:t>
              </a:r>
              <a:endParaRPr b="1" i="0" sz="1400" u="none" cap="none" strike="noStrike">
                <a:solidFill>
                  <a:schemeClr val="lt1"/>
                </a:solidFill>
                <a:latin typeface="Poppins"/>
                <a:ea typeface="Poppins"/>
                <a:cs typeface="Poppins"/>
                <a:sym typeface="Poppins"/>
              </a:endParaRPr>
            </a:p>
          </p:txBody>
        </p:sp>
        <p:sp>
          <p:nvSpPr>
            <p:cNvPr id="419" name="Google Shape;419;p35"/>
            <p:cNvSpPr/>
            <p:nvPr/>
          </p:nvSpPr>
          <p:spPr>
            <a:xfrm>
              <a:off x="5095072" y="2010020"/>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35"/>
            <p:cNvSpPr txBox="1"/>
            <p:nvPr/>
          </p:nvSpPr>
          <p:spPr>
            <a:xfrm>
              <a:off x="5095072" y="2010020"/>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Poppins"/>
                <a:buNone/>
              </a:pPr>
              <a:r>
                <a:rPr b="1" i="0" lang="es-CO" sz="1400" u="none" cap="none" strike="noStrike">
                  <a:solidFill>
                    <a:schemeClr val="dk1"/>
                  </a:solidFill>
                  <a:latin typeface="Poppins"/>
                  <a:ea typeface="Poppins"/>
                  <a:cs typeface="Poppins"/>
                  <a:sym typeface="Poppins"/>
                </a:rPr>
                <a:t>Corte a 2023, 96% de los casos de CA de Cérvix ingresaron a tratamiento.</a:t>
              </a:r>
              <a:endParaRPr b="1" i="0" sz="1400" u="none" cap="none" strike="noStrike">
                <a:solidFill>
                  <a:schemeClr val="dk1"/>
                </a:solidFill>
                <a:latin typeface="Poppins"/>
                <a:ea typeface="Poppins"/>
                <a:cs typeface="Poppins"/>
                <a:sym typeface="Poppins"/>
              </a:endParaRPr>
            </a:p>
          </p:txBody>
        </p:sp>
      </p:grpSp>
      <p:sp>
        <p:nvSpPr>
          <p:cNvPr id="421" name="Google Shape;421;p35"/>
          <p:cNvSpPr txBox="1"/>
          <p:nvPr/>
        </p:nvSpPr>
        <p:spPr>
          <a:xfrm>
            <a:off x="2094873" y="6187497"/>
            <a:ext cx="705145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Poppins Black"/>
              <a:buNone/>
            </a:pPr>
            <a:r>
              <a:rPr b="0" i="0" lang="es-CO" sz="1600" u="none" cap="none" strike="noStrike">
                <a:solidFill>
                  <a:schemeClr val="dk1"/>
                </a:solidFill>
                <a:latin typeface="Poppins Black"/>
                <a:ea typeface="Poppins Black"/>
                <a:cs typeface="Poppins Black"/>
                <a:sym typeface="Poppins Black"/>
              </a:rPr>
              <a:t>MEJORA LA SOBREVIDA EN PACIENTES CON CA CÉRVIX 6,5 AÑOS</a:t>
            </a:r>
            <a:endParaRPr b="0" i="0" sz="1400" u="none" cap="none" strike="noStrike">
              <a:solidFill>
                <a:srgbClr val="000000"/>
              </a:solidFill>
              <a:latin typeface="Arial"/>
              <a:ea typeface="Arial"/>
              <a:cs typeface="Arial"/>
              <a:sym typeface="Arial"/>
            </a:endParaRPr>
          </a:p>
        </p:txBody>
      </p:sp>
      <p:sp>
        <p:nvSpPr>
          <p:cNvPr id="422" name="Google Shape;422;p35"/>
          <p:cNvSpPr/>
          <p:nvPr/>
        </p:nvSpPr>
        <p:spPr>
          <a:xfrm>
            <a:off x="2052392" y="5184083"/>
            <a:ext cx="7282319" cy="856023"/>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600"/>
              <a:buFont typeface="Poppins Black"/>
              <a:buNone/>
            </a:pPr>
            <a:r>
              <a:rPr b="0" i="0" lang="es-CO" sz="1600" u="none" cap="none" strike="noStrike">
                <a:solidFill>
                  <a:schemeClr val="dk1"/>
                </a:solidFill>
                <a:latin typeface="Poppins Black"/>
                <a:ea typeface="Poppins Black"/>
                <a:cs typeface="Poppins Black"/>
                <a:sym typeface="Poppins Black"/>
              </a:rPr>
              <a:t>TODOS LOS CASOS DETECTADOS SE LES GARANTIZA ATENCIÓN A TRAVÉS DE LA RED DISPUESTA POR LA EPSI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6"/>
          <p:cNvSpPr txBox="1"/>
          <p:nvPr>
            <p:ph type="title"/>
          </p:nvPr>
        </p:nvSpPr>
        <p:spPr>
          <a:xfrm>
            <a:off x="848657" y="373532"/>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Poppins Black"/>
              <a:buNone/>
            </a:pPr>
            <a:r>
              <a:rPr lang="es-CO" sz="3600">
                <a:solidFill>
                  <a:schemeClr val="accent1"/>
                </a:solidFill>
                <a:latin typeface="Poppins Black"/>
                <a:ea typeface="Poppins Black"/>
                <a:cs typeface="Poppins Black"/>
                <a:sym typeface="Poppins Black"/>
              </a:rPr>
              <a:t>LOGROS PRIMERA</a:t>
            </a:r>
            <a:br>
              <a:rPr lang="es-CO" sz="3600">
                <a:solidFill>
                  <a:schemeClr val="accent1"/>
                </a:solidFill>
                <a:latin typeface="Poppins Black"/>
                <a:ea typeface="Poppins Black"/>
                <a:cs typeface="Poppins Black"/>
                <a:sym typeface="Poppins Black"/>
              </a:rPr>
            </a:br>
            <a:r>
              <a:rPr lang="es-CO" sz="3600">
                <a:solidFill>
                  <a:schemeClr val="accent1"/>
                </a:solidFill>
                <a:latin typeface="Poppins Black"/>
                <a:ea typeface="Poppins Black"/>
                <a:cs typeface="Poppins Black"/>
                <a:sym typeface="Poppins Black"/>
              </a:rPr>
              <a:t> </a:t>
            </a:r>
            <a:r>
              <a:rPr lang="es-CO" sz="3600">
                <a:solidFill>
                  <a:schemeClr val="accent2"/>
                </a:solidFill>
                <a:latin typeface="Poppins Black"/>
                <a:ea typeface="Poppins Black"/>
                <a:cs typeface="Poppins Black"/>
                <a:sym typeface="Poppins Black"/>
              </a:rPr>
              <a:t>INFANCIA  2023</a:t>
            </a:r>
            <a:endParaRPr sz="3600">
              <a:solidFill>
                <a:schemeClr val="accent2"/>
              </a:solidFill>
            </a:endParaRPr>
          </a:p>
        </p:txBody>
      </p:sp>
      <p:grpSp>
        <p:nvGrpSpPr>
          <p:cNvPr id="428" name="Google Shape;428;p36"/>
          <p:cNvGrpSpPr/>
          <p:nvPr/>
        </p:nvGrpSpPr>
        <p:grpSpPr>
          <a:xfrm>
            <a:off x="1807673" y="1912574"/>
            <a:ext cx="7465477" cy="3035132"/>
            <a:chOff x="0" y="429481"/>
            <a:chExt cx="7465477" cy="3035132"/>
          </a:xfrm>
        </p:grpSpPr>
        <p:sp>
          <p:nvSpPr>
            <p:cNvPr id="429" name="Google Shape;429;p36"/>
            <p:cNvSpPr/>
            <p:nvPr/>
          </p:nvSpPr>
          <p:spPr>
            <a:xfrm>
              <a:off x="0" y="429481"/>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36"/>
            <p:cNvSpPr txBox="1"/>
            <p:nvPr/>
          </p:nvSpPr>
          <p:spPr>
            <a:xfrm>
              <a:off x="0" y="429481"/>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Arial"/>
                <a:buNone/>
              </a:pPr>
              <a:r>
                <a:rPr b="1" i="0" lang="es-CO" sz="1400" u="none" cap="none" strike="noStrike">
                  <a:solidFill>
                    <a:schemeClr val="dk1"/>
                  </a:solidFill>
                  <a:latin typeface="Poppins"/>
                  <a:ea typeface="Poppins"/>
                  <a:cs typeface="Poppins"/>
                  <a:sym typeface="Poppins"/>
                </a:rPr>
                <a:t>Incremento del 16,7% en coberturas de Vacunación Polio y Penta en menores de un año.</a:t>
              </a:r>
              <a:endParaRPr b="1" i="0" sz="1400" u="none" cap="none" strike="noStrike">
                <a:solidFill>
                  <a:schemeClr val="dk1"/>
                </a:solidFill>
                <a:latin typeface="Poppins"/>
                <a:ea typeface="Poppins"/>
                <a:cs typeface="Poppins"/>
                <a:sym typeface="Poppins"/>
              </a:endParaRPr>
            </a:p>
          </p:txBody>
        </p:sp>
        <p:sp>
          <p:nvSpPr>
            <p:cNvPr id="431" name="Google Shape;431;p36"/>
            <p:cNvSpPr/>
            <p:nvPr/>
          </p:nvSpPr>
          <p:spPr>
            <a:xfrm>
              <a:off x="2566258" y="429481"/>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36"/>
            <p:cNvSpPr txBox="1"/>
            <p:nvPr/>
          </p:nvSpPr>
          <p:spPr>
            <a:xfrm>
              <a:off x="2566258" y="429481"/>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Reducción del 53% en la Mortalidad por Desnutrición en Menores de 5 años.</a:t>
              </a:r>
              <a:endParaRPr b="1" i="0" sz="1400" u="none" cap="none" strike="noStrike">
                <a:solidFill>
                  <a:schemeClr val="dk1"/>
                </a:solidFill>
                <a:latin typeface="Poppins"/>
                <a:ea typeface="Poppins"/>
                <a:cs typeface="Poppins"/>
                <a:sym typeface="Poppins"/>
              </a:endParaRPr>
            </a:p>
          </p:txBody>
        </p:sp>
        <p:sp>
          <p:nvSpPr>
            <p:cNvPr id="433" name="Google Shape;433;p36"/>
            <p:cNvSpPr/>
            <p:nvPr/>
          </p:nvSpPr>
          <p:spPr>
            <a:xfrm>
              <a:off x="5132516" y="429481"/>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36"/>
            <p:cNvSpPr txBox="1"/>
            <p:nvPr/>
          </p:nvSpPr>
          <p:spPr>
            <a:xfrm>
              <a:off x="5132516" y="429481"/>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Arial"/>
                <a:buNone/>
              </a:pPr>
              <a:r>
                <a:rPr b="1" i="0" lang="es-CO" sz="1400" u="none" cap="none" strike="noStrike">
                  <a:solidFill>
                    <a:schemeClr val="dk1"/>
                  </a:solidFill>
                  <a:latin typeface="Poppins"/>
                  <a:ea typeface="Poppins"/>
                  <a:cs typeface="Poppins"/>
                  <a:sym typeface="Poppins"/>
                </a:rPr>
                <a:t>Reducción del 30% en la Mortalidad por IRA en menores de 5 años</a:t>
              </a:r>
              <a:r>
                <a:rPr b="1" i="0" lang="es-CO" sz="1400" u="none" cap="none" strike="noStrike">
                  <a:solidFill>
                    <a:srgbClr val="000000"/>
                  </a:solidFill>
                  <a:latin typeface="Poppins"/>
                  <a:ea typeface="Poppins"/>
                  <a:cs typeface="Poppins"/>
                  <a:sym typeface="Poppins"/>
                </a:rPr>
                <a:t>.</a:t>
              </a:r>
              <a:endParaRPr b="1" i="0" sz="1400" u="none" cap="none" strike="noStrike">
                <a:solidFill>
                  <a:schemeClr val="dk1"/>
                </a:solidFill>
                <a:latin typeface="Poppins"/>
                <a:ea typeface="Poppins"/>
                <a:cs typeface="Poppins"/>
                <a:sym typeface="Poppins"/>
              </a:endParaRPr>
            </a:p>
          </p:txBody>
        </p:sp>
        <p:sp>
          <p:nvSpPr>
            <p:cNvPr id="435" name="Google Shape;435;p36"/>
            <p:cNvSpPr/>
            <p:nvPr/>
          </p:nvSpPr>
          <p:spPr>
            <a:xfrm>
              <a:off x="0" y="2062554"/>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36"/>
            <p:cNvSpPr txBox="1"/>
            <p:nvPr/>
          </p:nvSpPr>
          <p:spPr>
            <a:xfrm>
              <a:off x="0" y="2062554"/>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Se garantiza el suministro de FTLC en todo niños Dx. de DNT</a:t>
              </a:r>
              <a:r>
                <a:rPr b="1" i="0" lang="es-CO" sz="1400" u="none" cap="none" strike="noStrike">
                  <a:solidFill>
                    <a:schemeClr val="lt1"/>
                  </a:solidFill>
                  <a:latin typeface="Poppins"/>
                  <a:ea typeface="Poppins"/>
                  <a:cs typeface="Poppins"/>
                  <a:sym typeface="Poppins"/>
                </a:rPr>
                <a:t>.</a:t>
              </a:r>
              <a:endParaRPr b="1" i="0" sz="1400" u="none" cap="none" strike="noStrike">
                <a:solidFill>
                  <a:schemeClr val="lt1"/>
                </a:solidFill>
                <a:latin typeface="Poppins"/>
                <a:ea typeface="Poppins"/>
                <a:cs typeface="Poppins"/>
                <a:sym typeface="Poppins"/>
              </a:endParaRPr>
            </a:p>
          </p:txBody>
        </p:sp>
        <p:sp>
          <p:nvSpPr>
            <p:cNvPr id="437" name="Google Shape;437;p36"/>
            <p:cNvSpPr/>
            <p:nvPr/>
          </p:nvSpPr>
          <p:spPr>
            <a:xfrm>
              <a:off x="2558885" y="2064836"/>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36"/>
            <p:cNvSpPr txBox="1"/>
            <p:nvPr/>
          </p:nvSpPr>
          <p:spPr>
            <a:xfrm>
              <a:off x="2558885" y="2064836"/>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Arial"/>
                <a:buNone/>
              </a:pPr>
              <a:r>
                <a:rPr b="1" i="0" lang="es-CO" sz="1400" u="none" cap="none" strike="noStrike">
                  <a:solidFill>
                    <a:schemeClr val="dk1"/>
                  </a:solidFill>
                  <a:latin typeface="Poppins"/>
                  <a:ea typeface="Poppins"/>
                  <a:cs typeface="Poppins"/>
                  <a:sym typeface="Poppins"/>
                </a:rPr>
                <a:t>58% de los niños menores de 5 años con Dx de DNT egresan recuperados</a:t>
              </a:r>
              <a:endParaRPr b="1" i="0" sz="1400" u="none" cap="none" strike="noStrike">
                <a:solidFill>
                  <a:schemeClr val="dk1"/>
                </a:solidFill>
                <a:latin typeface="Poppins"/>
                <a:ea typeface="Poppins"/>
                <a:cs typeface="Poppins"/>
                <a:sym typeface="Poppins"/>
              </a:endParaRPr>
            </a:p>
          </p:txBody>
        </p:sp>
        <p:sp>
          <p:nvSpPr>
            <p:cNvPr id="439" name="Google Shape;439;p36"/>
            <p:cNvSpPr/>
            <p:nvPr/>
          </p:nvSpPr>
          <p:spPr>
            <a:xfrm>
              <a:off x="5095072" y="2010020"/>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36"/>
            <p:cNvSpPr txBox="1"/>
            <p:nvPr/>
          </p:nvSpPr>
          <p:spPr>
            <a:xfrm>
              <a:off x="5095072" y="2010020"/>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En 2023, se garantizó Atención integral  al 58% de los niños menores de 5 años</a:t>
              </a:r>
              <a:r>
                <a:rPr b="1" i="0" lang="es-CO" sz="1400" u="none" cap="none" strike="noStrike">
                  <a:solidFill>
                    <a:schemeClr val="lt1"/>
                  </a:solidFill>
                  <a:latin typeface="Poppins"/>
                  <a:ea typeface="Poppins"/>
                  <a:cs typeface="Poppins"/>
                  <a:sym typeface="Poppins"/>
                </a:rPr>
                <a:t>.</a:t>
              </a:r>
              <a:endParaRPr b="1" i="0" sz="1400" u="none" cap="none" strike="noStrike">
                <a:solidFill>
                  <a:schemeClr val="dk1"/>
                </a:solidFill>
                <a:latin typeface="Poppins"/>
                <a:ea typeface="Poppins"/>
                <a:cs typeface="Poppins"/>
                <a:sym typeface="Poppins"/>
              </a:endParaRPr>
            </a:p>
          </p:txBody>
        </p:sp>
      </p:grpSp>
      <p:sp>
        <p:nvSpPr>
          <p:cNvPr id="441" name="Google Shape;441;p36"/>
          <p:cNvSpPr/>
          <p:nvPr/>
        </p:nvSpPr>
        <p:spPr>
          <a:xfrm>
            <a:off x="1565328" y="5138136"/>
            <a:ext cx="7877974" cy="856023"/>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600"/>
              <a:buFont typeface="Poppins Black"/>
              <a:buNone/>
            </a:pPr>
            <a:r>
              <a:rPr b="0" i="0" lang="es-CO" sz="1600" u="none" cap="none" strike="noStrike">
                <a:solidFill>
                  <a:schemeClr val="dk1"/>
                </a:solidFill>
                <a:latin typeface="Poppins Black"/>
                <a:ea typeface="Poppins Black"/>
                <a:cs typeface="Poppins Black"/>
                <a:sym typeface="Poppins Black"/>
              </a:rPr>
              <a:t>TODOS LOS CASOS DETECTADOS SE LES GARANTIZA ATENCIÓN A TRAVÉS DE LA RED DISPUESTA POR LA EPSI</a:t>
            </a:r>
            <a:endParaRPr b="0" i="0" sz="1400" u="none" cap="none" strike="noStrike">
              <a:solidFill>
                <a:srgbClr val="000000"/>
              </a:solidFill>
              <a:latin typeface="Arial"/>
              <a:ea typeface="Arial"/>
              <a:cs typeface="Arial"/>
              <a:sym typeface="Arial"/>
            </a:endParaRPr>
          </a:p>
        </p:txBody>
      </p:sp>
      <p:sp>
        <p:nvSpPr>
          <p:cNvPr id="442" name="Google Shape;442;p36"/>
          <p:cNvSpPr txBox="1"/>
          <p:nvPr/>
        </p:nvSpPr>
        <p:spPr>
          <a:xfrm>
            <a:off x="1908604" y="6159361"/>
            <a:ext cx="719142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Poppins Black"/>
              <a:buNone/>
            </a:pPr>
            <a:r>
              <a:rPr b="0" i="0" lang="es-CO" sz="1600" u="none" cap="none" strike="noStrike">
                <a:solidFill>
                  <a:schemeClr val="dk1"/>
                </a:solidFill>
                <a:latin typeface="Poppins Black"/>
                <a:ea typeface="Poppins Black"/>
                <a:cs typeface="Poppins Black"/>
                <a:sym typeface="Poppins Black"/>
              </a:rPr>
              <a:t>MEJORA LA SOBREVIDA EN PACIENTES CON CA CÉRVIX 6,5 AÑOS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7"/>
          <p:cNvSpPr txBox="1"/>
          <p:nvPr>
            <p:ph type="title"/>
          </p:nvPr>
        </p:nvSpPr>
        <p:spPr>
          <a:xfrm>
            <a:off x="947029" y="245222"/>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Poppins Black"/>
              <a:buNone/>
            </a:pPr>
            <a:r>
              <a:rPr lang="es-CO" sz="4400">
                <a:solidFill>
                  <a:schemeClr val="accent1"/>
                </a:solidFill>
                <a:latin typeface="Poppins Black"/>
                <a:ea typeface="Poppins Black"/>
                <a:cs typeface="Poppins Black"/>
                <a:sym typeface="Poppins Black"/>
              </a:rPr>
              <a:t>LOGROS</a:t>
            </a:r>
            <a:r>
              <a:rPr lang="es-CO" sz="4400">
                <a:solidFill>
                  <a:srgbClr val="01460F"/>
                </a:solidFill>
                <a:latin typeface="Poppins Black"/>
                <a:ea typeface="Poppins Black"/>
                <a:cs typeface="Poppins Black"/>
                <a:sym typeface="Poppins Black"/>
              </a:rPr>
              <a:t> </a:t>
            </a:r>
            <a:r>
              <a:rPr lang="es-CO" sz="4400">
                <a:solidFill>
                  <a:schemeClr val="accent2"/>
                </a:solidFill>
                <a:latin typeface="Poppins Black"/>
                <a:ea typeface="Poppins Black"/>
                <a:cs typeface="Poppins Black"/>
                <a:sym typeface="Poppins Black"/>
              </a:rPr>
              <a:t>RCV 2023</a:t>
            </a:r>
            <a:endParaRPr>
              <a:solidFill>
                <a:schemeClr val="accent2"/>
              </a:solidFill>
            </a:endParaRPr>
          </a:p>
        </p:txBody>
      </p:sp>
      <p:grpSp>
        <p:nvGrpSpPr>
          <p:cNvPr id="448" name="Google Shape;448;p37"/>
          <p:cNvGrpSpPr/>
          <p:nvPr/>
        </p:nvGrpSpPr>
        <p:grpSpPr>
          <a:xfrm>
            <a:off x="1932939" y="2000266"/>
            <a:ext cx="7465477" cy="3035132"/>
            <a:chOff x="0" y="429481"/>
            <a:chExt cx="7465477" cy="3035132"/>
          </a:xfrm>
        </p:grpSpPr>
        <p:sp>
          <p:nvSpPr>
            <p:cNvPr id="449" name="Google Shape;449;p37"/>
            <p:cNvSpPr/>
            <p:nvPr/>
          </p:nvSpPr>
          <p:spPr>
            <a:xfrm>
              <a:off x="0" y="429481"/>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37"/>
            <p:cNvSpPr txBox="1"/>
            <p:nvPr/>
          </p:nvSpPr>
          <p:spPr>
            <a:xfrm>
              <a:off x="0" y="429481"/>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Arial"/>
                <a:buNone/>
              </a:pPr>
              <a:r>
                <a:rPr b="1" i="0" lang="es-CO" sz="1400" u="none" cap="none" strike="noStrike">
                  <a:solidFill>
                    <a:schemeClr val="dk1"/>
                  </a:solidFill>
                  <a:latin typeface="Poppins"/>
                  <a:ea typeface="Poppins"/>
                  <a:cs typeface="Poppins"/>
                  <a:sym typeface="Poppins"/>
                </a:rPr>
                <a:t>Incremento 30% en la detección de casos nuevos de HTA</a:t>
              </a:r>
              <a:r>
                <a:rPr b="1" i="0" lang="es-CO" sz="1400" u="none" cap="none" strike="noStrike">
                  <a:solidFill>
                    <a:schemeClr val="lt1"/>
                  </a:solidFill>
                  <a:latin typeface="Poppins"/>
                  <a:ea typeface="Poppins"/>
                  <a:cs typeface="Poppins"/>
                  <a:sym typeface="Poppins"/>
                </a:rPr>
                <a:t>. </a:t>
              </a:r>
              <a:endParaRPr b="1" i="0" sz="1400" u="none" cap="none" strike="noStrike">
                <a:solidFill>
                  <a:schemeClr val="dk1"/>
                </a:solidFill>
                <a:latin typeface="Poppins"/>
                <a:ea typeface="Poppins"/>
                <a:cs typeface="Poppins"/>
                <a:sym typeface="Poppins"/>
              </a:endParaRPr>
            </a:p>
          </p:txBody>
        </p:sp>
        <p:sp>
          <p:nvSpPr>
            <p:cNvPr id="451" name="Google Shape;451;p37"/>
            <p:cNvSpPr/>
            <p:nvPr/>
          </p:nvSpPr>
          <p:spPr>
            <a:xfrm>
              <a:off x="2566258" y="429481"/>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37"/>
            <p:cNvSpPr txBox="1"/>
            <p:nvPr/>
          </p:nvSpPr>
          <p:spPr>
            <a:xfrm>
              <a:off x="2566258" y="429481"/>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Se cumple con la Meta de Paciente Hipertenso Controlado..</a:t>
              </a:r>
              <a:endParaRPr b="1" i="0" sz="1400" u="none" cap="none" strike="noStrike">
                <a:solidFill>
                  <a:schemeClr val="dk1"/>
                </a:solidFill>
                <a:latin typeface="Poppins"/>
                <a:ea typeface="Poppins"/>
                <a:cs typeface="Poppins"/>
                <a:sym typeface="Poppins"/>
              </a:endParaRPr>
            </a:p>
          </p:txBody>
        </p:sp>
        <p:sp>
          <p:nvSpPr>
            <p:cNvPr id="453" name="Google Shape;453;p37"/>
            <p:cNvSpPr/>
            <p:nvPr/>
          </p:nvSpPr>
          <p:spPr>
            <a:xfrm>
              <a:off x="5132516" y="429481"/>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37"/>
            <p:cNvSpPr txBox="1"/>
            <p:nvPr/>
          </p:nvSpPr>
          <p:spPr>
            <a:xfrm>
              <a:off x="5132516" y="429481"/>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Arial"/>
                <a:buNone/>
              </a:pPr>
              <a:r>
                <a:rPr b="1" i="0" lang="es-CO" sz="1400" u="none" cap="none" strike="noStrike">
                  <a:solidFill>
                    <a:schemeClr val="dk1"/>
                  </a:solidFill>
                  <a:latin typeface="Poppins"/>
                  <a:ea typeface="Poppins"/>
                  <a:cs typeface="Poppins"/>
                  <a:sym typeface="Poppins"/>
                </a:rPr>
                <a:t>Incremento 11% en la detección de casos nuevos de DM.</a:t>
              </a:r>
              <a:endParaRPr b="1" i="0" sz="1400" u="none" cap="none" strike="noStrike">
                <a:solidFill>
                  <a:schemeClr val="dk1"/>
                </a:solidFill>
                <a:latin typeface="Poppins"/>
                <a:ea typeface="Poppins"/>
                <a:cs typeface="Poppins"/>
                <a:sym typeface="Poppins"/>
              </a:endParaRPr>
            </a:p>
          </p:txBody>
        </p:sp>
        <p:sp>
          <p:nvSpPr>
            <p:cNvPr id="455" name="Google Shape;455;p37"/>
            <p:cNvSpPr/>
            <p:nvPr/>
          </p:nvSpPr>
          <p:spPr>
            <a:xfrm>
              <a:off x="0" y="2062554"/>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37"/>
            <p:cNvSpPr txBox="1"/>
            <p:nvPr/>
          </p:nvSpPr>
          <p:spPr>
            <a:xfrm>
              <a:off x="0" y="2062554"/>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Se </a:t>
              </a:r>
              <a:r>
                <a:rPr b="1" i="0" lang="es-CO" sz="1400" u="none" cap="none" strike="noStrike">
                  <a:solidFill>
                    <a:schemeClr val="dk1"/>
                  </a:solidFill>
                  <a:latin typeface="Poppins"/>
                  <a:ea typeface="Poppins"/>
                  <a:cs typeface="Poppins"/>
                  <a:sym typeface="Poppins"/>
                </a:rPr>
                <a:t>Mantiene la cifra de Diabético controlados, se deben hacer mayores esfuerzos</a:t>
              </a:r>
              <a:r>
                <a:rPr b="1" i="0" lang="es-CO" sz="1400" u="none" cap="none" strike="noStrike">
                  <a:solidFill>
                    <a:schemeClr val="lt1"/>
                  </a:solidFill>
                  <a:latin typeface="Poppins"/>
                  <a:ea typeface="Poppins"/>
                  <a:cs typeface="Poppins"/>
                  <a:sym typeface="Poppins"/>
                </a:rPr>
                <a:t>.</a:t>
              </a:r>
              <a:endParaRPr b="1" i="0" sz="1400" u="none" cap="none" strike="noStrike">
                <a:solidFill>
                  <a:schemeClr val="lt1"/>
                </a:solidFill>
                <a:latin typeface="Poppins"/>
                <a:ea typeface="Poppins"/>
                <a:cs typeface="Poppins"/>
                <a:sym typeface="Poppins"/>
              </a:endParaRPr>
            </a:p>
          </p:txBody>
        </p:sp>
        <p:sp>
          <p:nvSpPr>
            <p:cNvPr id="457" name="Google Shape;457;p37"/>
            <p:cNvSpPr/>
            <p:nvPr/>
          </p:nvSpPr>
          <p:spPr>
            <a:xfrm>
              <a:off x="2558885" y="2064836"/>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37"/>
            <p:cNvSpPr txBox="1"/>
            <p:nvPr/>
          </p:nvSpPr>
          <p:spPr>
            <a:xfrm>
              <a:off x="2558885" y="2064836"/>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000000"/>
                  </a:solidFill>
                  <a:latin typeface="Poppins"/>
                  <a:ea typeface="Poppins"/>
                  <a:cs typeface="Poppins"/>
                  <a:sym typeface="Poppins"/>
                </a:rPr>
                <a:t>Mejora el Indicador de Realización de creatinina en pacientes HTA - DM</a:t>
              </a:r>
              <a:endParaRPr b="1" i="0" sz="1400" u="none" cap="none" strike="noStrike">
                <a:solidFill>
                  <a:schemeClr val="dk1"/>
                </a:solidFill>
                <a:latin typeface="Poppins"/>
                <a:ea typeface="Poppins"/>
                <a:cs typeface="Poppins"/>
                <a:sym typeface="Poppins"/>
              </a:endParaRPr>
            </a:p>
          </p:txBody>
        </p:sp>
        <p:sp>
          <p:nvSpPr>
            <p:cNvPr id="459" name="Google Shape;459;p37"/>
            <p:cNvSpPr/>
            <p:nvPr/>
          </p:nvSpPr>
          <p:spPr>
            <a:xfrm>
              <a:off x="5095072" y="2010020"/>
              <a:ext cx="2332961" cy="1399777"/>
            </a:xfrm>
            <a:prstGeom prst="rect">
              <a:avLst/>
            </a:prstGeom>
            <a:solidFill>
              <a:srgbClr val="92CF7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37"/>
            <p:cNvSpPr txBox="1"/>
            <p:nvPr/>
          </p:nvSpPr>
          <p:spPr>
            <a:xfrm>
              <a:off x="5095072" y="2010020"/>
              <a:ext cx="2332961" cy="1399777"/>
            </a:xfrm>
            <a:prstGeom prst="rect">
              <a:avLst/>
            </a:prstGeom>
            <a:solidFill>
              <a:srgbClr val="92CF7C"/>
            </a:solid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Poppins"/>
                <a:buNone/>
              </a:pPr>
              <a:r>
                <a:rPr b="1" i="0" lang="es-CO" sz="1400" u="none" cap="none" strike="noStrike">
                  <a:solidFill>
                    <a:schemeClr val="dk1"/>
                  </a:solidFill>
                  <a:latin typeface="Poppins"/>
                  <a:ea typeface="Poppins"/>
                  <a:cs typeface="Poppins"/>
                  <a:sym typeface="Poppins"/>
                </a:rPr>
                <a:t>Fortalecimiento del Programa de Nefro protección.</a:t>
              </a:r>
              <a:endParaRPr b="1" i="0" sz="1400" u="none" cap="none" strike="noStrike">
                <a:solidFill>
                  <a:schemeClr val="dk1"/>
                </a:solidFill>
                <a:latin typeface="Poppins"/>
                <a:ea typeface="Poppins"/>
                <a:cs typeface="Poppins"/>
                <a:sym typeface="Poppins"/>
              </a:endParaRPr>
            </a:p>
          </p:txBody>
        </p:sp>
      </p:grpSp>
      <p:sp>
        <p:nvSpPr>
          <p:cNvPr id="461" name="Google Shape;461;p37"/>
          <p:cNvSpPr txBox="1"/>
          <p:nvPr/>
        </p:nvSpPr>
        <p:spPr>
          <a:xfrm>
            <a:off x="1702654" y="5577908"/>
            <a:ext cx="792604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Poppins Black"/>
              <a:buNone/>
            </a:pPr>
            <a:r>
              <a:rPr b="0" i="0" lang="es-CO" sz="1800" u="none" cap="none" strike="noStrike">
                <a:solidFill>
                  <a:schemeClr val="dk1"/>
                </a:solidFill>
                <a:latin typeface="Poppins Black"/>
                <a:ea typeface="Poppins Black"/>
                <a:cs typeface="Poppins Black"/>
                <a:sym typeface="Poppins Black"/>
              </a:rPr>
              <a:t>REDUCCIÓN 13% DE INGRESO DE PACIENTES A TERAPIA DE REMPLAZO RENAL TRR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8"/>
          <p:cNvSpPr txBox="1"/>
          <p:nvPr>
            <p:ph type="title"/>
          </p:nvPr>
        </p:nvSpPr>
        <p:spPr>
          <a:xfrm>
            <a:off x="838200" y="1717854"/>
            <a:ext cx="7315200" cy="110136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oppins Black"/>
              <a:buNone/>
            </a:pPr>
            <a:r>
              <a:rPr lang="es-CO" sz="4800"/>
              <a:t>PROMOCIÓN Y MANTENIMIENTO</a:t>
            </a:r>
            <a:br>
              <a:rPr lang="es-CO" sz="4800"/>
            </a:br>
            <a:r>
              <a:rPr lang="es-CO" sz="4800"/>
              <a:t>DE LA SALUD</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grpSp>
        <p:nvGrpSpPr>
          <p:cNvPr id="471" name="Google Shape;471;p39"/>
          <p:cNvGrpSpPr/>
          <p:nvPr/>
        </p:nvGrpSpPr>
        <p:grpSpPr>
          <a:xfrm>
            <a:off x="3549446" y="276950"/>
            <a:ext cx="4797638" cy="6304099"/>
            <a:chOff x="3549445" y="6362"/>
            <a:chExt cx="4797638" cy="6304099"/>
          </a:xfrm>
        </p:grpSpPr>
        <p:sp>
          <p:nvSpPr>
            <p:cNvPr id="472" name="Google Shape;472;p39"/>
            <p:cNvSpPr/>
            <p:nvPr/>
          </p:nvSpPr>
          <p:spPr>
            <a:xfrm>
              <a:off x="5001051" y="3158412"/>
              <a:ext cx="337590" cy="2894739"/>
            </a:xfrm>
            <a:custGeom>
              <a:rect b="b" l="l" r="r" t="t"/>
              <a:pathLst>
                <a:path extrusionOk="0" h="120000" w="120000">
                  <a:moveTo>
                    <a:pt x="0" y="0"/>
                  </a:moveTo>
                  <a:lnTo>
                    <a:pt x="60000" y="0"/>
                  </a:lnTo>
                  <a:lnTo>
                    <a:pt x="60000" y="120000"/>
                  </a:lnTo>
                  <a:lnTo>
                    <a:pt x="120000" y="12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39"/>
            <p:cNvSpPr txBox="1"/>
            <p:nvPr/>
          </p:nvSpPr>
          <p:spPr>
            <a:xfrm>
              <a:off x="5096987" y="4532922"/>
              <a:ext cx="145717" cy="14571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800"/>
                <a:buFont typeface="Poppins"/>
                <a:buNone/>
              </a:pPr>
              <a:r>
                <a:t/>
              </a:r>
              <a:endParaRPr b="0" i="0" sz="800" u="none" cap="none" strike="noStrike">
                <a:solidFill>
                  <a:schemeClr val="dk1"/>
                </a:solidFill>
                <a:latin typeface="Poppins"/>
                <a:ea typeface="Poppins"/>
                <a:cs typeface="Poppins"/>
                <a:sym typeface="Poppins"/>
              </a:endParaRPr>
            </a:p>
          </p:txBody>
        </p:sp>
        <p:sp>
          <p:nvSpPr>
            <p:cNvPr id="474" name="Google Shape;474;p39"/>
            <p:cNvSpPr/>
            <p:nvPr/>
          </p:nvSpPr>
          <p:spPr>
            <a:xfrm>
              <a:off x="5001051" y="3158412"/>
              <a:ext cx="337590" cy="2251464"/>
            </a:xfrm>
            <a:custGeom>
              <a:rect b="b" l="l" r="r" t="t"/>
              <a:pathLst>
                <a:path extrusionOk="0" h="120000" w="120000">
                  <a:moveTo>
                    <a:pt x="0" y="0"/>
                  </a:moveTo>
                  <a:lnTo>
                    <a:pt x="60000" y="0"/>
                  </a:lnTo>
                  <a:lnTo>
                    <a:pt x="60000" y="120000"/>
                  </a:lnTo>
                  <a:lnTo>
                    <a:pt x="120000" y="12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39"/>
            <p:cNvSpPr txBox="1"/>
            <p:nvPr/>
          </p:nvSpPr>
          <p:spPr>
            <a:xfrm>
              <a:off x="5112930" y="4227228"/>
              <a:ext cx="113831" cy="11383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600"/>
                <a:buFont typeface="Poppins"/>
                <a:buNone/>
              </a:pPr>
              <a:r>
                <a:t/>
              </a:r>
              <a:endParaRPr b="0" i="0" sz="600" u="none" cap="none" strike="noStrike">
                <a:solidFill>
                  <a:schemeClr val="dk1"/>
                </a:solidFill>
                <a:latin typeface="Poppins"/>
                <a:ea typeface="Poppins"/>
                <a:cs typeface="Poppins"/>
                <a:sym typeface="Poppins"/>
              </a:endParaRPr>
            </a:p>
          </p:txBody>
        </p:sp>
        <p:sp>
          <p:nvSpPr>
            <p:cNvPr id="476" name="Google Shape;476;p39"/>
            <p:cNvSpPr/>
            <p:nvPr/>
          </p:nvSpPr>
          <p:spPr>
            <a:xfrm>
              <a:off x="5001051" y="3158412"/>
              <a:ext cx="337590" cy="1608188"/>
            </a:xfrm>
            <a:custGeom>
              <a:rect b="b" l="l" r="r" t="t"/>
              <a:pathLst>
                <a:path extrusionOk="0" h="120000" w="120000">
                  <a:moveTo>
                    <a:pt x="0" y="0"/>
                  </a:moveTo>
                  <a:lnTo>
                    <a:pt x="60000" y="0"/>
                  </a:lnTo>
                  <a:lnTo>
                    <a:pt x="60000" y="120000"/>
                  </a:lnTo>
                  <a:lnTo>
                    <a:pt x="120000" y="12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39"/>
            <p:cNvSpPr txBox="1"/>
            <p:nvPr/>
          </p:nvSpPr>
          <p:spPr>
            <a:xfrm>
              <a:off x="5128765" y="3921425"/>
              <a:ext cx="82162" cy="8216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Poppins"/>
                <a:buNone/>
              </a:pPr>
              <a:r>
                <a:t/>
              </a:r>
              <a:endParaRPr b="0" i="0" sz="500" u="none" cap="none" strike="noStrike">
                <a:solidFill>
                  <a:schemeClr val="dk1"/>
                </a:solidFill>
                <a:latin typeface="Poppins"/>
                <a:ea typeface="Poppins"/>
                <a:cs typeface="Poppins"/>
                <a:sym typeface="Poppins"/>
              </a:endParaRPr>
            </a:p>
          </p:txBody>
        </p:sp>
        <p:sp>
          <p:nvSpPr>
            <p:cNvPr id="478" name="Google Shape;478;p39"/>
            <p:cNvSpPr/>
            <p:nvPr/>
          </p:nvSpPr>
          <p:spPr>
            <a:xfrm>
              <a:off x="5001051" y="3158412"/>
              <a:ext cx="337590" cy="964913"/>
            </a:xfrm>
            <a:custGeom>
              <a:rect b="b" l="l" r="r" t="t"/>
              <a:pathLst>
                <a:path extrusionOk="0" h="120000" w="120000">
                  <a:moveTo>
                    <a:pt x="0" y="0"/>
                  </a:moveTo>
                  <a:lnTo>
                    <a:pt x="60000" y="0"/>
                  </a:lnTo>
                  <a:lnTo>
                    <a:pt x="60000" y="120000"/>
                  </a:lnTo>
                  <a:lnTo>
                    <a:pt x="120000" y="12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39"/>
            <p:cNvSpPr txBox="1"/>
            <p:nvPr/>
          </p:nvSpPr>
          <p:spPr>
            <a:xfrm>
              <a:off x="5144289" y="3615311"/>
              <a:ext cx="51113" cy="5111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Poppins"/>
                <a:buNone/>
              </a:pPr>
              <a:r>
                <a:t/>
              </a:r>
              <a:endParaRPr b="0" i="0" sz="500" u="none" cap="none" strike="noStrike">
                <a:solidFill>
                  <a:schemeClr val="dk1"/>
                </a:solidFill>
                <a:latin typeface="Poppins"/>
                <a:ea typeface="Poppins"/>
                <a:cs typeface="Poppins"/>
                <a:sym typeface="Poppins"/>
              </a:endParaRPr>
            </a:p>
          </p:txBody>
        </p:sp>
        <p:sp>
          <p:nvSpPr>
            <p:cNvPr id="480" name="Google Shape;480;p39"/>
            <p:cNvSpPr/>
            <p:nvPr/>
          </p:nvSpPr>
          <p:spPr>
            <a:xfrm>
              <a:off x="5001051" y="3158412"/>
              <a:ext cx="337590" cy="321637"/>
            </a:xfrm>
            <a:custGeom>
              <a:rect b="b" l="l" r="r" t="t"/>
              <a:pathLst>
                <a:path extrusionOk="0" h="120000" w="120000">
                  <a:moveTo>
                    <a:pt x="0" y="0"/>
                  </a:moveTo>
                  <a:lnTo>
                    <a:pt x="60000" y="0"/>
                  </a:lnTo>
                  <a:lnTo>
                    <a:pt x="60000" y="120000"/>
                  </a:lnTo>
                  <a:lnTo>
                    <a:pt x="120000" y="12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39"/>
            <p:cNvSpPr txBox="1"/>
            <p:nvPr/>
          </p:nvSpPr>
          <p:spPr>
            <a:xfrm>
              <a:off x="5158189" y="3307573"/>
              <a:ext cx="23314" cy="2331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Poppins"/>
                <a:buNone/>
              </a:pPr>
              <a:r>
                <a:t/>
              </a:r>
              <a:endParaRPr b="0" i="0" sz="500" u="none" cap="none" strike="noStrike">
                <a:solidFill>
                  <a:schemeClr val="dk1"/>
                </a:solidFill>
                <a:latin typeface="Poppins"/>
                <a:ea typeface="Poppins"/>
                <a:cs typeface="Poppins"/>
                <a:sym typeface="Poppins"/>
              </a:endParaRPr>
            </a:p>
          </p:txBody>
        </p:sp>
        <p:sp>
          <p:nvSpPr>
            <p:cNvPr id="482" name="Google Shape;482;p39"/>
            <p:cNvSpPr/>
            <p:nvPr/>
          </p:nvSpPr>
          <p:spPr>
            <a:xfrm>
              <a:off x="5001051" y="2836774"/>
              <a:ext cx="337590" cy="321637"/>
            </a:xfrm>
            <a:custGeom>
              <a:rect b="b" l="l" r="r" t="t"/>
              <a:pathLst>
                <a:path extrusionOk="0" h="120000" w="120000">
                  <a:moveTo>
                    <a:pt x="0" y="120000"/>
                  </a:moveTo>
                  <a:lnTo>
                    <a:pt x="60000" y="120000"/>
                  </a:lnTo>
                  <a:lnTo>
                    <a:pt x="60000" y="0"/>
                  </a:lnTo>
                  <a:lnTo>
                    <a:pt x="120000" y="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39"/>
            <p:cNvSpPr txBox="1"/>
            <p:nvPr/>
          </p:nvSpPr>
          <p:spPr>
            <a:xfrm>
              <a:off x="5158189" y="2985936"/>
              <a:ext cx="23314" cy="2331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Poppins"/>
                <a:buNone/>
              </a:pPr>
              <a:r>
                <a:t/>
              </a:r>
              <a:endParaRPr b="0" i="0" sz="500" u="none" cap="none" strike="noStrike">
                <a:solidFill>
                  <a:schemeClr val="dk1"/>
                </a:solidFill>
                <a:latin typeface="Poppins"/>
                <a:ea typeface="Poppins"/>
                <a:cs typeface="Poppins"/>
                <a:sym typeface="Poppins"/>
              </a:endParaRPr>
            </a:p>
          </p:txBody>
        </p:sp>
        <p:sp>
          <p:nvSpPr>
            <p:cNvPr id="484" name="Google Shape;484;p39"/>
            <p:cNvSpPr/>
            <p:nvPr/>
          </p:nvSpPr>
          <p:spPr>
            <a:xfrm>
              <a:off x="5001051" y="2193498"/>
              <a:ext cx="337590" cy="964913"/>
            </a:xfrm>
            <a:custGeom>
              <a:rect b="b" l="l" r="r" t="t"/>
              <a:pathLst>
                <a:path extrusionOk="0" h="120000" w="120000">
                  <a:moveTo>
                    <a:pt x="0" y="120000"/>
                  </a:moveTo>
                  <a:lnTo>
                    <a:pt x="60000" y="120000"/>
                  </a:lnTo>
                  <a:lnTo>
                    <a:pt x="60000" y="0"/>
                  </a:lnTo>
                  <a:lnTo>
                    <a:pt x="120000" y="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39"/>
            <p:cNvSpPr txBox="1"/>
            <p:nvPr/>
          </p:nvSpPr>
          <p:spPr>
            <a:xfrm>
              <a:off x="5144289" y="2650398"/>
              <a:ext cx="51113" cy="5111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Poppins"/>
                <a:buNone/>
              </a:pPr>
              <a:r>
                <a:t/>
              </a:r>
              <a:endParaRPr b="0" i="0" sz="500" u="none" cap="none" strike="noStrike">
                <a:solidFill>
                  <a:schemeClr val="dk1"/>
                </a:solidFill>
                <a:latin typeface="Poppins"/>
                <a:ea typeface="Poppins"/>
                <a:cs typeface="Poppins"/>
                <a:sym typeface="Poppins"/>
              </a:endParaRPr>
            </a:p>
          </p:txBody>
        </p:sp>
        <p:sp>
          <p:nvSpPr>
            <p:cNvPr id="486" name="Google Shape;486;p39"/>
            <p:cNvSpPr/>
            <p:nvPr/>
          </p:nvSpPr>
          <p:spPr>
            <a:xfrm>
              <a:off x="5001051" y="1550223"/>
              <a:ext cx="337590" cy="1608188"/>
            </a:xfrm>
            <a:custGeom>
              <a:rect b="b" l="l" r="r" t="t"/>
              <a:pathLst>
                <a:path extrusionOk="0" h="120000" w="120000">
                  <a:moveTo>
                    <a:pt x="0" y="120000"/>
                  </a:moveTo>
                  <a:lnTo>
                    <a:pt x="60000" y="120000"/>
                  </a:lnTo>
                  <a:lnTo>
                    <a:pt x="60000" y="0"/>
                  </a:lnTo>
                  <a:lnTo>
                    <a:pt x="120000" y="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39"/>
            <p:cNvSpPr txBox="1"/>
            <p:nvPr/>
          </p:nvSpPr>
          <p:spPr>
            <a:xfrm>
              <a:off x="5128765" y="2313236"/>
              <a:ext cx="82162" cy="8216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Poppins"/>
                <a:buNone/>
              </a:pPr>
              <a:r>
                <a:t/>
              </a:r>
              <a:endParaRPr b="0" i="0" sz="500" u="none" cap="none" strike="noStrike">
                <a:solidFill>
                  <a:schemeClr val="dk1"/>
                </a:solidFill>
                <a:latin typeface="Poppins"/>
                <a:ea typeface="Poppins"/>
                <a:cs typeface="Poppins"/>
                <a:sym typeface="Poppins"/>
              </a:endParaRPr>
            </a:p>
          </p:txBody>
        </p:sp>
        <p:sp>
          <p:nvSpPr>
            <p:cNvPr id="488" name="Google Shape;488;p39"/>
            <p:cNvSpPr/>
            <p:nvPr/>
          </p:nvSpPr>
          <p:spPr>
            <a:xfrm>
              <a:off x="5001051" y="906947"/>
              <a:ext cx="337590" cy="2251464"/>
            </a:xfrm>
            <a:custGeom>
              <a:rect b="b" l="l" r="r" t="t"/>
              <a:pathLst>
                <a:path extrusionOk="0" h="120000" w="120000">
                  <a:moveTo>
                    <a:pt x="0" y="120000"/>
                  </a:moveTo>
                  <a:lnTo>
                    <a:pt x="60000" y="120000"/>
                  </a:lnTo>
                  <a:lnTo>
                    <a:pt x="60000" y="0"/>
                  </a:lnTo>
                  <a:lnTo>
                    <a:pt x="120000" y="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39"/>
            <p:cNvSpPr txBox="1"/>
            <p:nvPr/>
          </p:nvSpPr>
          <p:spPr>
            <a:xfrm>
              <a:off x="5112930" y="1975764"/>
              <a:ext cx="113831" cy="11383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600"/>
                <a:buFont typeface="Poppins"/>
                <a:buNone/>
              </a:pPr>
              <a:r>
                <a:t/>
              </a:r>
              <a:endParaRPr b="0" i="0" sz="600" u="none" cap="none" strike="noStrike">
                <a:solidFill>
                  <a:schemeClr val="dk1"/>
                </a:solidFill>
                <a:latin typeface="Poppins"/>
                <a:ea typeface="Poppins"/>
                <a:cs typeface="Poppins"/>
                <a:sym typeface="Poppins"/>
              </a:endParaRPr>
            </a:p>
          </p:txBody>
        </p:sp>
        <p:sp>
          <p:nvSpPr>
            <p:cNvPr id="490" name="Google Shape;490;p39"/>
            <p:cNvSpPr/>
            <p:nvPr/>
          </p:nvSpPr>
          <p:spPr>
            <a:xfrm>
              <a:off x="5001051" y="263672"/>
              <a:ext cx="337590" cy="2894739"/>
            </a:xfrm>
            <a:custGeom>
              <a:rect b="b" l="l" r="r" t="t"/>
              <a:pathLst>
                <a:path extrusionOk="0" h="120000" w="120000">
                  <a:moveTo>
                    <a:pt x="0" y="120000"/>
                  </a:moveTo>
                  <a:lnTo>
                    <a:pt x="60000" y="120000"/>
                  </a:lnTo>
                  <a:lnTo>
                    <a:pt x="60000" y="0"/>
                  </a:lnTo>
                  <a:lnTo>
                    <a:pt x="120000" y="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39"/>
            <p:cNvSpPr txBox="1"/>
            <p:nvPr/>
          </p:nvSpPr>
          <p:spPr>
            <a:xfrm>
              <a:off x="5096987" y="1638183"/>
              <a:ext cx="145717" cy="14571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800"/>
                <a:buFont typeface="Poppins"/>
                <a:buNone/>
              </a:pPr>
              <a:r>
                <a:t/>
              </a:r>
              <a:endParaRPr b="0" i="0" sz="800" u="none" cap="none" strike="noStrike">
                <a:solidFill>
                  <a:schemeClr val="dk1"/>
                </a:solidFill>
                <a:latin typeface="Poppins"/>
                <a:ea typeface="Poppins"/>
                <a:cs typeface="Poppins"/>
                <a:sym typeface="Poppins"/>
              </a:endParaRPr>
            </a:p>
          </p:txBody>
        </p:sp>
        <p:sp>
          <p:nvSpPr>
            <p:cNvPr id="492" name="Google Shape;492;p39"/>
            <p:cNvSpPr/>
            <p:nvPr/>
          </p:nvSpPr>
          <p:spPr>
            <a:xfrm rot="-5400000">
              <a:off x="2124446" y="2432609"/>
              <a:ext cx="4301603" cy="145160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39"/>
            <p:cNvSpPr txBox="1"/>
            <p:nvPr/>
          </p:nvSpPr>
          <p:spPr>
            <a:xfrm rot="-5400000">
              <a:off x="2124446" y="2432609"/>
              <a:ext cx="4301603" cy="1451605"/>
            </a:xfrm>
            <a:prstGeom prst="rect">
              <a:avLst/>
            </a:prstGeom>
            <a:noFill/>
            <a:ln>
              <a:noFill/>
            </a:ln>
          </p:spPr>
          <p:txBody>
            <a:bodyPr anchorCtr="0" anchor="ctr" bIns="14600" lIns="14600" spcFirstLastPara="1" rIns="14600" wrap="square" tIns="14600">
              <a:noAutofit/>
            </a:bodyPr>
            <a:lstStyle/>
            <a:p>
              <a:pPr indent="0" lvl="0" marL="0" marR="0" rtl="0" algn="ctr">
                <a:lnSpc>
                  <a:spcPct val="90000"/>
                </a:lnSpc>
                <a:spcBef>
                  <a:spcPts val="0"/>
                </a:spcBef>
                <a:spcAft>
                  <a:spcPts val="0"/>
                </a:spcAft>
                <a:buClr>
                  <a:schemeClr val="lt1"/>
                </a:buClr>
                <a:buSzPts val="2300"/>
                <a:buFont typeface="Poppins Black"/>
                <a:buNone/>
              </a:pPr>
              <a:r>
                <a:rPr b="1" i="0" lang="es-CO" sz="2300" u="none" cap="none" strike="noStrike">
                  <a:solidFill>
                    <a:schemeClr val="lt1"/>
                  </a:solidFill>
                  <a:latin typeface="Poppins Black"/>
                  <a:ea typeface="Poppins Black"/>
                  <a:cs typeface="Poppins Black"/>
                  <a:sym typeface="Poppins Black"/>
                </a:rPr>
                <a:t>RUTAS                                         PRIORIZADAS - EQUIPO PYM Y SALUD PÚBLICA 2023</a:t>
              </a:r>
              <a:endParaRPr b="1" i="0" sz="2300" u="none" cap="none" strike="noStrike">
                <a:solidFill>
                  <a:schemeClr val="lt1"/>
                </a:solidFill>
                <a:latin typeface="Poppins Black"/>
                <a:ea typeface="Poppins Black"/>
                <a:cs typeface="Poppins Black"/>
                <a:sym typeface="Poppins Black"/>
              </a:endParaRPr>
            </a:p>
          </p:txBody>
        </p:sp>
        <p:sp>
          <p:nvSpPr>
            <p:cNvPr id="494" name="Google Shape;494;p39"/>
            <p:cNvSpPr/>
            <p:nvPr/>
          </p:nvSpPr>
          <p:spPr>
            <a:xfrm>
              <a:off x="5338642" y="6362"/>
              <a:ext cx="2867075" cy="514620"/>
            </a:xfrm>
            <a:prstGeom prst="rect">
              <a:avLst/>
            </a:prstGeom>
            <a:solidFill>
              <a:srgbClr val="21502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39"/>
            <p:cNvSpPr txBox="1"/>
            <p:nvPr/>
          </p:nvSpPr>
          <p:spPr>
            <a:xfrm>
              <a:off x="5338642" y="6362"/>
              <a:ext cx="2867075" cy="514620"/>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chemeClr val="lt1"/>
                </a:buClr>
                <a:buSzPts val="1000"/>
                <a:buFont typeface="Poppins"/>
                <a:buNone/>
              </a:pPr>
              <a:r>
                <a:rPr b="1" i="0" lang="es-CO" sz="1000" u="none" cap="none" strike="noStrike">
                  <a:solidFill>
                    <a:schemeClr val="lt1"/>
                  </a:solidFill>
                  <a:latin typeface="Poppins"/>
                  <a:ea typeface="Poppins"/>
                  <a:cs typeface="Poppins"/>
                  <a:sym typeface="Poppins"/>
                </a:rPr>
                <a:t>Demanda Inducida “PARA UN BUEN VIVIR/PREVENCIÓN DE LAS DESARMONÍAS” </a:t>
              </a:r>
              <a:endParaRPr b="1" i="0" sz="1000" u="none" cap="none" strike="noStrike">
                <a:solidFill>
                  <a:schemeClr val="lt1"/>
                </a:solidFill>
                <a:latin typeface="Poppins"/>
                <a:ea typeface="Poppins"/>
                <a:cs typeface="Poppins"/>
                <a:sym typeface="Poppins"/>
              </a:endParaRPr>
            </a:p>
          </p:txBody>
        </p:sp>
        <p:sp>
          <p:nvSpPr>
            <p:cNvPr id="496" name="Google Shape;496;p39"/>
            <p:cNvSpPr/>
            <p:nvPr/>
          </p:nvSpPr>
          <p:spPr>
            <a:xfrm>
              <a:off x="5338642" y="649637"/>
              <a:ext cx="2885710" cy="514620"/>
            </a:xfrm>
            <a:prstGeom prst="rect">
              <a:avLst/>
            </a:prstGeom>
            <a:solidFill>
              <a:srgbClr val="21502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39"/>
            <p:cNvSpPr txBox="1"/>
            <p:nvPr/>
          </p:nvSpPr>
          <p:spPr>
            <a:xfrm>
              <a:off x="5338642" y="649637"/>
              <a:ext cx="2885710" cy="514620"/>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chemeClr val="lt1"/>
                </a:buClr>
                <a:buSzPts val="1000"/>
                <a:buFont typeface="Poppins"/>
                <a:buNone/>
              </a:pPr>
              <a:r>
                <a:rPr b="1" i="0" lang="es-CO" sz="1000" u="none" cap="none" strike="noStrike">
                  <a:solidFill>
                    <a:schemeClr val="lt1"/>
                  </a:solidFill>
                  <a:latin typeface="Poppins"/>
                  <a:ea typeface="Poppins"/>
                  <a:cs typeface="Poppins"/>
                  <a:sym typeface="Poppins"/>
                </a:rPr>
                <a:t>Programa Ampliado de Inmunizaciones.</a:t>
              </a:r>
              <a:endParaRPr b="1" i="0" sz="1000" u="none" cap="none" strike="noStrike">
                <a:solidFill>
                  <a:schemeClr val="lt1"/>
                </a:solidFill>
                <a:latin typeface="Poppins"/>
                <a:ea typeface="Poppins"/>
                <a:cs typeface="Poppins"/>
                <a:sym typeface="Poppins"/>
              </a:endParaRPr>
            </a:p>
          </p:txBody>
        </p:sp>
        <p:sp>
          <p:nvSpPr>
            <p:cNvPr id="498" name="Google Shape;498;p39"/>
            <p:cNvSpPr/>
            <p:nvPr/>
          </p:nvSpPr>
          <p:spPr>
            <a:xfrm>
              <a:off x="5338642" y="1292913"/>
              <a:ext cx="2904345" cy="514620"/>
            </a:xfrm>
            <a:prstGeom prst="rect">
              <a:avLst/>
            </a:prstGeom>
            <a:solidFill>
              <a:srgbClr val="21502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39"/>
            <p:cNvSpPr txBox="1"/>
            <p:nvPr/>
          </p:nvSpPr>
          <p:spPr>
            <a:xfrm>
              <a:off x="5338642" y="1292913"/>
              <a:ext cx="2904345" cy="514620"/>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chemeClr val="lt1"/>
                </a:buClr>
                <a:buSzPts val="1000"/>
                <a:buFont typeface="Poppins"/>
                <a:buNone/>
              </a:pPr>
              <a:r>
                <a:rPr b="1" i="0" lang="es-CO" sz="1000" u="none" cap="none" strike="noStrike">
                  <a:solidFill>
                    <a:schemeClr val="lt1"/>
                  </a:solidFill>
                  <a:latin typeface="Poppins"/>
                  <a:ea typeface="Poppins"/>
                  <a:cs typeface="Poppins"/>
                  <a:sym typeface="Poppins"/>
                </a:rPr>
                <a:t>Ruta Promoción y Mantenimiento de la Salud (RIPMS-resolución 3280/2018)</a:t>
              </a:r>
              <a:endParaRPr b="1" i="0" sz="1000" u="none" cap="none" strike="noStrike">
                <a:solidFill>
                  <a:schemeClr val="lt1"/>
                </a:solidFill>
                <a:latin typeface="Poppins"/>
                <a:ea typeface="Poppins"/>
                <a:cs typeface="Poppins"/>
                <a:sym typeface="Poppins"/>
              </a:endParaRPr>
            </a:p>
          </p:txBody>
        </p:sp>
        <p:sp>
          <p:nvSpPr>
            <p:cNvPr id="500" name="Google Shape;500;p39"/>
            <p:cNvSpPr/>
            <p:nvPr/>
          </p:nvSpPr>
          <p:spPr>
            <a:xfrm>
              <a:off x="5338642" y="1936188"/>
              <a:ext cx="2904362" cy="514620"/>
            </a:xfrm>
            <a:prstGeom prst="rect">
              <a:avLst/>
            </a:prstGeom>
            <a:solidFill>
              <a:srgbClr val="21502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39"/>
            <p:cNvSpPr txBox="1"/>
            <p:nvPr/>
          </p:nvSpPr>
          <p:spPr>
            <a:xfrm>
              <a:off x="5338642" y="1936188"/>
              <a:ext cx="2904362" cy="514620"/>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chemeClr val="lt1"/>
                </a:buClr>
                <a:buSzPts val="1000"/>
                <a:buFont typeface="Poppins"/>
                <a:buNone/>
              </a:pPr>
              <a:r>
                <a:rPr b="1" i="0" lang="es-CO" sz="1000" u="none" cap="none" strike="noStrike">
                  <a:solidFill>
                    <a:schemeClr val="lt1"/>
                  </a:solidFill>
                  <a:latin typeface="Poppins"/>
                  <a:ea typeface="Poppins"/>
                  <a:cs typeface="Poppins"/>
                  <a:sym typeface="Poppins"/>
                </a:rPr>
                <a:t>Ruta Materna perinatal- RIAMP</a:t>
              </a:r>
              <a:endParaRPr b="1" i="0" sz="1000" u="none" cap="none" strike="noStrike">
                <a:solidFill>
                  <a:schemeClr val="lt1"/>
                </a:solidFill>
                <a:latin typeface="Poppins"/>
                <a:ea typeface="Poppins"/>
                <a:cs typeface="Poppins"/>
                <a:sym typeface="Poppins"/>
              </a:endParaRPr>
            </a:p>
          </p:txBody>
        </p:sp>
        <p:sp>
          <p:nvSpPr>
            <p:cNvPr id="502" name="Google Shape;502;p39"/>
            <p:cNvSpPr/>
            <p:nvPr/>
          </p:nvSpPr>
          <p:spPr>
            <a:xfrm>
              <a:off x="5338642" y="2579464"/>
              <a:ext cx="2899754" cy="514620"/>
            </a:xfrm>
            <a:prstGeom prst="rect">
              <a:avLst/>
            </a:prstGeom>
            <a:solidFill>
              <a:srgbClr val="21502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39"/>
            <p:cNvSpPr txBox="1"/>
            <p:nvPr/>
          </p:nvSpPr>
          <p:spPr>
            <a:xfrm>
              <a:off x="5338642" y="2579464"/>
              <a:ext cx="2899754" cy="514620"/>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chemeClr val="lt1"/>
                </a:buClr>
                <a:buSzPts val="1000"/>
                <a:buFont typeface="Poppins"/>
                <a:buNone/>
              </a:pPr>
              <a:r>
                <a:rPr b="1" i="0" lang="es-CO" sz="1000" u="none" cap="none" strike="noStrike">
                  <a:solidFill>
                    <a:schemeClr val="lt1"/>
                  </a:solidFill>
                  <a:latin typeface="Poppins"/>
                  <a:ea typeface="Poppins"/>
                  <a:cs typeface="Poppins"/>
                  <a:sym typeface="Poppins"/>
                </a:rPr>
                <a:t>Ruta cardiovascular y metabólica (RCV)</a:t>
              </a:r>
              <a:endParaRPr b="1" i="0" sz="1000" u="none" cap="none" strike="noStrike">
                <a:solidFill>
                  <a:schemeClr val="lt1"/>
                </a:solidFill>
                <a:latin typeface="Poppins"/>
                <a:ea typeface="Poppins"/>
                <a:cs typeface="Poppins"/>
                <a:sym typeface="Poppins"/>
              </a:endParaRPr>
            </a:p>
          </p:txBody>
        </p:sp>
        <p:sp>
          <p:nvSpPr>
            <p:cNvPr id="504" name="Google Shape;504;p39"/>
            <p:cNvSpPr/>
            <p:nvPr/>
          </p:nvSpPr>
          <p:spPr>
            <a:xfrm>
              <a:off x="5338642" y="3222739"/>
              <a:ext cx="2922997" cy="514620"/>
            </a:xfrm>
            <a:prstGeom prst="rect">
              <a:avLst/>
            </a:prstGeom>
            <a:solidFill>
              <a:srgbClr val="21502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39"/>
            <p:cNvSpPr txBox="1"/>
            <p:nvPr/>
          </p:nvSpPr>
          <p:spPr>
            <a:xfrm>
              <a:off x="5338642" y="3222739"/>
              <a:ext cx="2922997" cy="514620"/>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chemeClr val="lt1"/>
                </a:buClr>
                <a:buSzPts val="1000"/>
                <a:buFont typeface="Poppins"/>
                <a:buNone/>
              </a:pPr>
              <a:r>
                <a:rPr b="1" i="0" lang="es-CO" sz="1000" u="none" cap="none" strike="noStrike">
                  <a:solidFill>
                    <a:schemeClr val="lt1"/>
                  </a:solidFill>
                  <a:latin typeface="Poppins"/>
                  <a:ea typeface="Poppins"/>
                  <a:cs typeface="Poppins"/>
                  <a:sym typeface="Poppins"/>
                </a:rPr>
                <a:t>Ruta de alteraciones nutricionales</a:t>
              </a:r>
              <a:endParaRPr b="1" i="0" sz="1000" u="none" cap="none" strike="noStrike">
                <a:solidFill>
                  <a:schemeClr val="lt1"/>
                </a:solidFill>
                <a:latin typeface="Poppins"/>
                <a:ea typeface="Poppins"/>
                <a:cs typeface="Poppins"/>
                <a:sym typeface="Poppins"/>
              </a:endParaRPr>
            </a:p>
          </p:txBody>
        </p:sp>
        <p:sp>
          <p:nvSpPr>
            <p:cNvPr id="506" name="Google Shape;506;p39"/>
            <p:cNvSpPr/>
            <p:nvPr/>
          </p:nvSpPr>
          <p:spPr>
            <a:xfrm>
              <a:off x="5338642" y="3866015"/>
              <a:ext cx="2945346" cy="514620"/>
            </a:xfrm>
            <a:prstGeom prst="rect">
              <a:avLst/>
            </a:prstGeom>
            <a:solidFill>
              <a:srgbClr val="21502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39"/>
            <p:cNvSpPr txBox="1"/>
            <p:nvPr/>
          </p:nvSpPr>
          <p:spPr>
            <a:xfrm>
              <a:off x="5338642" y="3866015"/>
              <a:ext cx="2945346" cy="514620"/>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chemeClr val="lt1"/>
                </a:buClr>
                <a:buSzPts val="1000"/>
                <a:buFont typeface="Poppins"/>
                <a:buNone/>
              </a:pPr>
              <a:r>
                <a:rPr b="1" i="0" lang="es-CO" sz="1000" u="none" cap="none" strike="noStrike">
                  <a:solidFill>
                    <a:schemeClr val="lt1"/>
                  </a:solidFill>
                  <a:latin typeface="Poppins"/>
                  <a:ea typeface="Poppins"/>
                  <a:cs typeface="Poppins"/>
                  <a:sym typeface="Poppins"/>
                </a:rPr>
                <a:t>Ruta Detección Cáncer de Cuello Uterino – Cáncer de Mama</a:t>
              </a:r>
              <a:endParaRPr b="1" i="0" sz="1000" u="none" cap="none" strike="noStrike">
                <a:solidFill>
                  <a:schemeClr val="lt1"/>
                </a:solidFill>
                <a:latin typeface="Poppins"/>
                <a:ea typeface="Poppins"/>
                <a:cs typeface="Poppins"/>
                <a:sym typeface="Poppins"/>
              </a:endParaRPr>
            </a:p>
          </p:txBody>
        </p:sp>
        <p:sp>
          <p:nvSpPr>
            <p:cNvPr id="508" name="Google Shape;508;p39"/>
            <p:cNvSpPr/>
            <p:nvPr/>
          </p:nvSpPr>
          <p:spPr>
            <a:xfrm>
              <a:off x="5338642" y="4509290"/>
              <a:ext cx="2971121" cy="514620"/>
            </a:xfrm>
            <a:prstGeom prst="rect">
              <a:avLst/>
            </a:prstGeom>
            <a:solidFill>
              <a:srgbClr val="21502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39"/>
            <p:cNvSpPr txBox="1"/>
            <p:nvPr/>
          </p:nvSpPr>
          <p:spPr>
            <a:xfrm>
              <a:off x="5338642" y="4509290"/>
              <a:ext cx="2971121" cy="514620"/>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chemeClr val="lt1"/>
                </a:buClr>
                <a:buSzPts val="1000"/>
                <a:buFont typeface="Poppins"/>
                <a:buNone/>
              </a:pPr>
              <a:r>
                <a:rPr b="1" i="0" lang="es-CO" sz="1000" u="none" cap="none" strike="noStrike">
                  <a:solidFill>
                    <a:schemeClr val="lt1"/>
                  </a:solidFill>
                  <a:latin typeface="Poppins"/>
                  <a:ea typeface="Poppins"/>
                  <a:cs typeface="Poppins"/>
                  <a:sym typeface="Poppins"/>
                </a:rPr>
                <a:t>Ruta Salud Mental</a:t>
              </a:r>
              <a:endParaRPr b="1" i="0" sz="1000" u="none" cap="none" strike="noStrike">
                <a:solidFill>
                  <a:schemeClr val="lt1"/>
                </a:solidFill>
                <a:latin typeface="Poppins"/>
                <a:ea typeface="Poppins"/>
                <a:cs typeface="Poppins"/>
                <a:sym typeface="Poppins"/>
              </a:endParaRPr>
            </a:p>
          </p:txBody>
        </p:sp>
        <p:sp>
          <p:nvSpPr>
            <p:cNvPr id="510" name="Google Shape;510;p39"/>
            <p:cNvSpPr/>
            <p:nvPr/>
          </p:nvSpPr>
          <p:spPr>
            <a:xfrm>
              <a:off x="5338642" y="5152565"/>
              <a:ext cx="3001335" cy="514620"/>
            </a:xfrm>
            <a:prstGeom prst="rect">
              <a:avLst/>
            </a:prstGeom>
            <a:solidFill>
              <a:srgbClr val="21502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39"/>
            <p:cNvSpPr txBox="1"/>
            <p:nvPr/>
          </p:nvSpPr>
          <p:spPr>
            <a:xfrm>
              <a:off x="5338642" y="5152565"/>
              <a:ext cx="3001335" cy="514620"/>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chemeClr val="lt1"/>
                </a:buClr>
                <a:buSzPts val="1000"/>
                <a:buFont typeface="Poppins"/>
                <a:buNone/>
              </a:pPr>
              <a:r>
                <a:rPr b="1" i="0" lang="es-CO" sz="1000" u="none" cap="none" strike="noStrike">
                  <a:solidFill>
                    <a:schemeClr val="lt1"/>
                  </a:solidFill>
                  <a:latin typeface="Poppins"/>
                  <a:ea typeface="Poppins"/>
                  <a:cs typeface="Poppins"/>
                  <a:sym typeface="Poppins"/>
                </a:rPr>
                <a:t>Seguimiento Reporte Seguimiento Resolución 4505/2012 -202/2021.</a:t>
              </a:r>
              <a:endParaRPr b="1" i="0" sz="1000" u="none" cap="none" strike="noStrike">
                <a:solidFill>
                  <a:schemeClr val="lt1"/>
                </a:solidFill>
                <a:latin typeface="Poppins"/>
                <a:ea typeface="Poppins"/>
                <a:cs typeface="Poppins"/>
                <a:sym typeface="Poppins"/>
              </a:endParaRPr>
            </a:p>
          </p:txBody>
        </p:sp>
        <p:sp>
          <p:nvSpPr>
            <p:cNvPr id="512" name="Google Shape;512;p39"/>
            <p:cNvSpPr/>
            <p:nvPr/>
          </p:nvSpPr>
          <p:spPr>
            <a:xfrm>
              <a:off x="5338642" y="5795841"/>
              <a:ext cx="3008441" cy="514620"/>
            </a:xfrm>
            <a:prstGeom prst="rect">
              <a:avLst/>
            </a:prstGeom>
            <a:solidFill>
              <a:srgbClr val="21502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39"/>
            <p:cNvSpPr txBox="1"/>
            <p:nvPr/>
          </p:nvSpPr>
          <p:spPr>
            <a:xfrm>
              <a:off x="5338642" y="5795841"/>
              <a:ext cx="3008441" cy="514620"/>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chemeClr val="lt1"/>
                </a:buClr>
                <a:buSzPts val="1000"/>
                <a:buFont typeface="Poppins"/>
                <a:buNone/>
              </a:pPr>
              <a:r>
                <a:rPr b="1" i="0" lang="es-CO" sz="1000" u="none" cap="none" strike="noStrike">
                  <a:solidFill>
                    <a:schemeClr val="lt1"/>
                  </a:solidFill>
                  <a:latin typeface="Poppins"/>
                  <a:ea typeface="Poppins"/>
                  <a:cs typeface="Poppins"/>
                  <a:sym typeface="Poppins"/>
                </a:rPr>
                <a:t>Componente Salud Publica.</a:t>
              </a:r>
              <a:endParaRPr b="1" i="0" sz="1000" u="none" cap="none" strike="noStrike">
                <a:solidFill>
                  <a:schemeClr val="lt1"/>
                </a:solidFill>
                <a:latin typeface="Poppins"/>
                <a:ea typeface="Poppins"/>
                <a:cs typeface="Poppins"/>
                <a:sym typeface="Poppins"/>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4"/>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15025"/>
              </a:buClr>
              <a:buSzPts val="4400"/>
              <a:buFont typeface="Poppins Black"/>
              <a:buNone/>
            </a:pPr>
            <a:r>
              <a:t/>
            </a:r>
            <a:endParaRPr/>
          </a:p>
        </p:txBody>
      </p:sp>
      <p:sp>
        <p:nvSpPr>
          <p:cNvPr id="128" name="Google Shape;128;p4"/>
          <p:cNvSpPr txBox="1"/>
          <p:nvPr>
            <p:ph idx="1" type="body"/>
          </p:nvPr>
        </p:nvSpPr>
        <p:spPr>
          <a:xfrm>
            <a:off x="1328466" y="1825625"/>
            <a:ext cx="9437299"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rgbClr val="215025"/>
              </a:buClr>
              <a:buSzPts val="2800"/>
              <a:buNone/>
            </a:pPr>
            <a:r>
              <a:t/>
            </a:r>
            <a:endParaRPr/>
          </a:p>
        </p:txBody>
      </p:sp>
      <p:pic>
        <p:nvPicPr>
          <p:cNvPr id="129" name="Google Shape;129;p4"/>
          <p:cNvPicPr preferRelativeResize="0"/>
          <p:nvPr/>
        </p:nvPicPr>
        <p:blipFill rotWithShape="1">
          <a:blip r:embed="rId3">
            <a:alphaModFix/>
          </a:blip>
          <a:srcRect b="0" l="0" r="0" t="0"/>
          <a:stretch/>
        </p:blipFill>
        <p:spPr>
          <a:xfrm>
            <a:off x="0" y="-514581"/>
            <a:ext cx="12313920" cy="796707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0"/>
          <p:cNvSpPr txBox="1"/>
          <p:nvPr>
            <p:ph type="title"/>
          </p:nvPr>
        </p:nvSpPr>
        <p:spPr>
          <a:xfrm>
            <a:off x="1328466" y="184254"/>
            <a:ext cx="9437298"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215025"/>
              </a:buClr>
              <a:buSzPct val="100000"/>
              <a:buFont typeface="Poppins Black"/>
              <a:buNone/>
            </a:pPr>
            <a:br>
              <a:rPr lang="es-CO"/>
            </a:br>
            <a:r>
              <a:rPr lang="es-CO">
                <a:solidFill>
                  <a:schemeClr val="accent2"/>
                </a:solidFill>
              </a:rPr>
              <a:t>COMPARACIÓN COBERTURAS </a:t>
            </a:r>
            <a:r>
              <a:rPr lang="es-CO">
                <a:solidFill>
                  <a:schemeClr val="accent1"/>
                </a:solidFill>
              </a:rPr>
              <a:t>ESQUEMA REGULAR AÑO 2022- 2023</a:t>
            </a:r>
            <a:endParaRPr>
              <a:solidFill>
                <a:schemeClr val="accent1"/>
              </a:solidFill>
            </a:endParaRPr>
          </a:p>
        </p:txBody>
      </p:sp>
      <p:graphicFrame>
        <p:nvGraphicFramePr>
          <p:cNvPr id="519" name="Google Shape;519;p40"/>
          <p:cNvGraphicFramePr/>
          <p:nvPr/>
        </p:nvGraphicFramePr>
        <p:xfrm>
          <a:off x="1238031" y="2080007"/>
          <a:ext cx="9272545" cy="4247679"/>
        </p:xfrm>
        <a:graphic>
          <a:graphicData uri="http://schemas.openxmlformats.org/drawingml/2006/chart">
            <c:chart r:id="rId3"/>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41"/>
          <p:cNvSpPr txBox="1"/>
          <p:nvPr>
            <p:ph type="title"/>
          </p:nvPr>
        </p:nvSpPr>
        <p:spPr>
          <a:xfrm>
            <a:off x="1499290" y="445512"/>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4400"/>
              <a:buFont typeface="Poppins Black"/>
              <a:buNone/>
            </a:pPr>
            <a:r>
              <a:rPr lang="es-CO">
                <a:solidFill>
                  <a:schemeClr val="accent2"/>
                </a:solidFill>
              </a:rPr>
              <a:t>RUTA SALUD </a:t>
            </a:r>
            <a:r>
              <a:rPr lang="es-CO">
                <a:solidFill>
                  <a:schemeClr val="accent1"/>
                </a:solidFill>
              </a:rPr>
              <a:t>MENTAL</a:t>
            </a:r>
            <a:endParaRPr>
              <a:solidFill>
                <a:schemeClr val="accent1"/>
              </a:solidFill>
            </a:endParaRPr>
          </a:p>
        </p:txBody>
      </p:sp>
      <p:pic>
        <p:nvPicPr>
          <p:cNvPr id="525" name="Google Shape;525;p41"/>
          <p:cNvPicPr preferRelativeResize="0"/>
          <p:nvPr>
            <p:ph idx="1" type="body"/>
          </p:nvPr>
        </p:nvPicPr>
        <p:blipFill rotWithShape="1">
          <a:blip r:embed="rId3">
            <a:alphaModFix/>
          </a:blip>
          <a:srcRect b="0" l="0" r="0" t="0"/>
          <a:stretch/>
        </p:blipFill>
        <p:spPr>
          <a:xfrm>
            <a:off x="1881465" y="1911752"/>
            <a:ext cx="8192838" cy="422779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2"/>
          <p:cNvSpPr txBox="1"/>
          <p:nvPr>
            <p:ph type="title"/>
          </p:nvPr>
        </p:nvSpPr>
        <p:spPr>
          <a:xfrm>
            <a:off x="838200" y="1717854"/>
            <a:ext cx="7315200" cy="110136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800"/>
              <a:buFont typeface="Poppins Black"/>
              <a:buNone/>
            </a:pPr>
            <a:r>
              <a:rPr lang="es-CO" sz="3800">
                <a:solidFill>
                  <a:schemeClr val="lt1"/>
                </a:solidFill>
                <a:latin typeface="Poppins Black"/>
                <a:ea typeface="Poppins Black"/>
                <a:cs typeface="Poppins Black"/>
                <a:sym typeface="Poppins Black"/>
              </a:rPr>
              <a:t>INDICADORES DE OPORTUNIDAD </a:t>
            </a:r>
            <a:r>
              <a:rPr lang="es-CO" sz="3800">
                <a:latin typeface="Poppins Black"/>
                <a:ea typeface="Poppins Black"/>
                <a:cs typeface="Poppins Black"/>
                <a:sym typeface="Poppins Black"/>
              </a:rPr>
              <a:t>DE</a:t>
            </a:r>
            <a:r>
              <a:rPr lang="es-CO" sz="3800">
                <a:solidFill>
                  <a:schemeClr val="lt1"/>
                </a:solidFill>
                <a:latin typeface="Poppins Black"/>
                <a:ea typeface="Poppins Black"/>
                <a:cs typeface="Poppins Black"/>
                <a:sym typeface="Poppins Black"/>
              </a:rPr>
              <a:t> CALIDAD</a:t>
            </a:r>
            <a:br>
              <a:rPr lang="es-CO" sz="3800">
                <a:solidFill>
                  <a:schemeClr val="lt1"/>
                </a:solidFill>
                <a:latin typeface="Poppins Black"/>
                <a:ea typeface="Poppins Black"/>
                <a:cs typeface="Poppins Black"/>
                <a:sym typeface="Poppins Black"/>
              </a:rPr>
            </a:br>
            <a:r>
              <a:rPr lang="es-CO" sz="3800">
                <a:solidFill>
                  <a:schemeClr val="lt1"/>
                </a:solidFill>
                <a:latin typeface="Poppins Black"/>
                <a:ea typeface="Poppins Black"/>
                <a:cs typeface="Poppins Black"/>
                <a:sym typeface="Poppins Black"/>
              </a:rPr>
              <a:t>EN LA ATENCION EN SALUD</a:t>
            </a:r>
            <a:endParaRPr sz="3800"/>
          </a:p>
        </p:txBody>
      </p:sp>
      <p:sp>
        <p:nvSpPr>
          <p:cNvPr id="531" name="Google Shape;531;p42"/>
          <p:cNvSpPr txBox="1"/>
          <p:nvPr>
            <p:ph idx="1" type="body"/>
          </p:nvPr>
        </p:nvSpPr>
        <p:spPr>
          <a:xfrm>
            <a:off x="838200" y="3027839"/>
            <a:ext cx="73152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43"/>
          <p:cNvSpPr txBox="1"/>
          <p:nvPr>
            <p:ph type="title"/>
          </p:nvPr>
        </p:nvSpPr>
        <p:spPr>
          <a:xfrm>
            <a:off x="1377350" y="434796"/>
            <a:ext cx="4669765" cy="1530168"/>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800"/>
              </a:spcAft>
              <a:buClr>
                <a:schemeClr val="dk1"/>
              </a:buClr>
              <a:buSzPts val="1100"/>
              <a:buFont typeface="Poppins Black"/>
              <a:buNone/>
            </a:pPr>
            <a:r>
              <a:rPr lang="es-CO" sz="2000">
                <a:solidFill>
                  <a:srgbClr val="669900"/>
                </a:solidFill>
                <a:latin typeface="Poppins Black"/>
                <a:ea typeface="Poppins Black"/>
                <a:cs typeface="Poppins Black"/>
                <a:sym typeface="Poppins Black"/>
              </a:rPr>
              <a:t>PROMEDIO DE TIEMPO DE ESPERA PARA LA AUTORIZACIÓN DE              </a:t>
            </a:r>
            <a:r>
              <a:rPr lang="es-CO" sz="2000">
                <a:solidFill>
                  <a:schemeClr val="accent2"/>
                </a:solidFill>
                <a:latin typeface="Poppins Black"/>
                <a:ea typeface="Poppins Black"/>
                <a:cs typeface="Poppins Black"/>
                <a:sym typeface="Poppins Black"/>
              </a:rPr>
              <a:t>REALIZACIÓN DE CIRUGÍA</a:t>
            </a:r>
            <a:br>
              <a:rPr lang="es-CO" sz="2000">
                <a:solidFill>
                  <a:schemeClr val="accent2"/>
                </a:solidFill>
                <a:latin typeface="Poppins Black"/>
                <a:ea typeface="Poppins Black"/>
                <a:cs typeface="Poppins Black"/>
                <a:sym typeface="Poppins Black"/>
              </a:rPr>
            </a:br>
            <a:r>
              <a:rPr lang="es-CO" sz="2000">
                <a:solidFill>
                  <a:schemeClr val="accent2"/>
                </a:solidFill>
                <a:latin typeface="Poppins Black"/>
                <a:ea typeface="Poppins Black"/>
                <a:cs typeface="Poppins Black"/>
                <a:sym typeface="Poppins Black"/>
              </a:rPr>
              <a:t>                 PROGRAMADA	</a:t>
            </a:r>
            <a:r>
              <a:rPr lang="es-CO" sz="2000">
                <a:solidFill>
                  <a:srgbClr val="215025"/>
                </a:solidFill>
                <a:latin typeface="Poppins Black"/>
                <a:ea typeface="Poppins Black"/>
                <a:cs typeface="Poppins Black"/>
                <a:sym typeface="Poppins Black"/>
              </a:rPr>
              <a:t>							</a:t>
            </a:r>
            <a:br>
              <a:rPr lang="es-CO" sz="2000">
                <a:solidFill>
                  <a:srgbClr val="215025"/>
                </a:solidFill>
                <a:latin typeface="Poppins Black"/>
                <a:ea typeface="Poppins Black"/>
                <a:cs typeface="Poppins Black"/>
                <a:sym typeface="Poppins Black"/>
              </a:rPr>
            </a:br>
            <a:endParaRPr sz="2000">
              <a:solidFill>
                <a:srgbClr val="215025"/>
              </a:solidFill>
              <a:latin typeface="Poppins Black"/>
              <a:ea typeface="Poppins Black"/>
              <a:cs typeface="Poppins Black"/>
              <a:sym typeface="Poppins Black"/>
            </a:endParaRPr>
          </a:p>
        </p:txBody>
      </p:sp>
      <p:sp>
        <p:nvSpPr>
          <p:cNvPr id="537" name="Google Shape;537;p43"/>
          <p:cNvSpPr txBox="1"/>
          <p:nvPr/>
        </p:nvSpPr>
        <p:spPr>
          <a:xfrm>
            <a:off x="6095999" y="522771"/>
            <a:ext cx="4272542" cy="135421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CO" sz="1600" u="none" cap="none" strike="noStrike">
                <a:solidFill>
                  <a:schemeClr val="accent1"/>
                </a:solidFill>
                <a:latin typeface="Poppins Black"/>
                <a:ea typeface="Poppins Black"/>
                <a:cs typeface="Poppins Black"/>
                <a:sym typeface="Poppins Black"/>
              </a:rPr>
              <a:t>PROMEDIO DE TIEMPO DE ESPERA PARA LA AUTORIZACIÓN DE REALIZACIÓN DE </a:t>
            </a:r>
            <a:r>
              <a:rPr b="0" i="0" lang="es-CO" sz="1600" u="none" cap="none" strike="noStrike">
                <a:solidFill>
                  <a:schemeClr val="accent2"/>
                </a:solidFill>
                <a:latin typeface="Poppins Black"/>
                <a:ea typeface="Poppins Black"/>
                <a:cs typeface="Poppins Black"/>
                <a:sym typeface="Poppins Black"/>
              </a:rPr>
              <a:t>CIRUGÍA GENERAL - HERNIORRAFÍA DE PARED ABDOMINAL PROGRAMADA</a:t>
            </a:r>
            <a:r>
              <a:rPr b="0" i="0" lang="es-CO" sz="1600" u="none" cap="none" strike="noStrike">
                <a:solidFill>
                  <a:srgbClr val="215025"/>
                </a:solidFill>
                <a:latin typeface="Poppins Black"/>
                <a:ea typeface="Poppins Black"/>
                <a:cs typeface="Poppins Black"/>
                <a:sym typeface="Poppins Black"/>
              </a:rPr>
              <a:t>	</a:t>
            </a:r>
            <a:r>
              <a:rPr b="0" i="0" lang="es-CO" sz="1800" u="none" cap="none" strike="noStrike">
                <a:solidFill>
                  <a:srgbClr val="215025"/>
                </a:solidFill>
                <a:latin typeface="Poppins Black"/>
                <a:ea typeface="Poppins Black"/>
                <a:cs typeface="Poppins Black"/>
                <a:sym typeface="Poppins Black"/>
              </a:rPr>
              <a:t>			</a:t>
            </a:r>
            <a:endParaRPr b="0" i="0" sz="1800" u="none" cap="none" strike="noStrike">
              <a:solidFill>
                <a:schemeClr val="dk1"/>
              </a:solidFill>
              <a:latin typeface="Poppins"/>
              <a:ea typeface="Poppins"/>
              <a:cs typeface="Poppins"/>
              <a:sym typeface="Poppins"/>
            </a:endParaRPr>
          </a:p>
        </p:txBody>
      </p:sp>
      <p:graphicFrame>
        <p:nvGraphicFramePr>
          <p:cNvPr id="538" name="Google Shape;538;p43"/>
          <p:cNvGraphicFramePr/>
          <p:nvPr/>
        </p:nvGraphicFramePr>
        <p:xfrm>
          <a:off x="1240427" y="2068830"/>
          <a:ext cx="4572000" cy="3611880"/>
        </p:xfrm>
        <a:graphic>
          <a:graphicData uri="http://schemas.openxmlformats.org/drawingml/2006/chart">
            <c:chart r:id="rId3"/>
          </a:graphicData>
        </a:graphic>
      </p:graphicFrame>
      <p:graphicFrame>
        <p:nvGraphicFramePr>
          <p:cNvPr id="539" name="Google Shape;539;p43"/>
          <p:cNvGraphicFramePr/>
          <p:nvPr/>
        </p:nvGraphicFramePr>
        <p:xfrm>
          <a:off x="6330690" y="2310765"/>
          <a:ext cx="4620883" cy="3709035"/>
        </p:xfrm>
        <a:graphic>
          <a:graphicData uri="http://schemas.openxmlformats.org/drawingml/2006/chart">
            <c:chart r:id="rId4"/>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44"/>
          <p:cNvSpPr txBox="1"/>
          <p:nvPr>
            <p:ph type="title"/>
          </p:nvPr>
        </p:nvSpPr>
        <p:spPr>
          <a:xfrm>
            <a:off x="1328738" y="365125"/>
            <a:ext cx="4576762" cy="1460499"/>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800"/>
              </a:spcAft>
              <a:buClr>
                <a:schemeClr val="dk1"/>
              </a:buClr>
              <a:buSzPts val="1100"/>
              <a:buFont typeface="Poppins Black"/>
              <a:buNone/>
            </a:pPr>
            <a:r>
              <a:rPr lang="es-CO" sz="2000">
                <a:solidFill>
                  <a:schemeClr val="accent2"/>
                </a:solidFill>
                <a:latin typeface="Poppins Black"/>
                <a:ea typeface="Poppins Black"/>
                <a:cs typeface="Poppins Black"/>
                <a:sym typeface="Poppins Black"/>
              </a:rPr>
              <a:t>PROMEDIO DE TIEMPO DE ESPERA PARA LA AUTORIZACIÓN DE </a:t>
            </a:r>
            <a:r>
              <a:rPr lang="es-CO" sz="2000">
                <a:solidFill>
                  <a:srgbClr val="669900"/>
                </a:solidFill>
                <a:latin typeface="Poppins Black"/>
                <a:ea typeface="Poppins Black"/>
                <a:cs typeface="Poppins Black"/>
                <a:sym typeface="Poppins Black"/>
              </a:rPr>
              <a:t>CIRUGÍA ONCOLÓGICA PROGRAMADA-CÁNCER DE SENO</a:t>
            </a:r>
            <a:r>
              <a:rPr lang="es-CO" sz="2000">
                <a:solidFill>
                  <a:srgbClr val="215025"/>
                </a:solidFill>
                <a:latin typeface="Poppins Black"/>
                <a:ea typeface="Poppins Black"/>
                <a:cs typeface="Poppins Black"/>
                <a:sym typeface="Poppins Black"/>
              </a:rPr>
              <a:t>						</a:t>
            </a:r>
            <a:br>
              <a:rPr lang="es-CO" sz="2000">
                <a:solidFill>
                  <a:srgbClr val="215025"/>
                </a:solidFill>
                <a:latin typeface="Poppins Black"/>
                <a:ea typeface="Poppins Black"/>
                <a:cs typeface="Poppins Black"/>
                <a:sym typeface="Poppins Black"/>
              </a:rPr>
            </a:br>
            <a:endParaRPr sz="2000">
              <a:solidFill>
                <a:srgbClr val="215025"/>
              </a:solidFill>
              <a:latin typeface="Poppins Black"/>
              <a:ea typeface="Poppins Black"/>
              <a:cs typeface="Poppins Black"/>
              <a:sym typeface="Poppins Black"/>
            </a:endParaRPr>
          </a:p>
        </p:txBody>
      </p:sp>
      <p:sp>
        <p:nvSpPr>
          <p:cNvPr id="545" name="Google Shape;545;p44"/>
          <p:cNvSpPr txBox="1"/>
          <p:nvPr/>
        </p:nvSpPr>
        <p:spPr>
          <a:xfrm>
            <a:off x="6257925" y="365125"/>
            <a:ext cx="4143375"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chemeClr val="accent2"/>
                </a:solidFill>
                <a:latin typeface="Poppins Black"/>
                <a:ea typeface="Poppins Black"/>
                <a:cs typeface="Poppins Black"/>
                <a:sym typeface="Poppins Black"/>
              </a:rPr>
              <a:t>PROMEDIO DE TIEMPO DE ESPERA PARA LA</a:t>
            </a:r>
            <a:r>
              <a:rPr b="0" i="0" lang="es-CO" sz="2000" u="none" cap="none" strike="noStrike">
                <a:solidFill>
                  <a:srgbClr val="215025"/>
                </a:solidFill>
                <a:latin typeface="Poppins Black"/>
                <a:ea typeface="Poppins Black"/>
                <a:cs typeface="Poppins Black"/>
                <a:sym typeface="Poppins Black"/>
              </a:rPr>
              <a:t>   </a:t>
            </a:r>
            <a:r>
              <a:rPr b="0" i="0" lang="es-CO" sz="2000" u="none" cap="none" strike="noStrike">
                <a:solidFill>
                  <a:srgbClr val="669900"/>
                </a:solidFill>
                <a:latin typeface="Poppins Black"/>
                <a:ea typeface="Poppins Black"/>
                <a:cs typeface="Poppins Black"/>
                <a:sym typeface="Poppins Black"/>
              </a:rPr>
              <a:t>AUTORIZACIÓN DE TOMA DE                         IMÁGENES DIAGNÓSTICAS</a:t>
            </a:r>
            <a:r>
              <a:rPr b="0" i="0" lang="es-CO" sz="2000" u="none" cap="none" strike="noStrike">
                <a:solidFill>
                  <a:srgbClr val="215025"/>
                </a:solidFill>
                <a:latin typeface="Poppins Black"/>
                <a:ea typeface="Poppins Black"/>
                <a:cs typeface="Poppins Black"/>
                <a:sym typeface="Poppins Black"/>
              </a:rPr>
              <a:t>					</a:t>
            </a:r>
            <a:br>
              <a:rPr b="0" i="0" lang="es-CO" sz="2000" u="none" cap="none" strike="noStrike">
                <a:solidFill>
                  <a:srgbClr val="215025"/>
                </a:solidFill>
                <a:latin typeface="Poppins Black"/>
                <a:ea typeface="Poppins Black"/>
                <a:cs typeface="Poppins Black"/>
                <a:sym typeface="Poppins Black"/>
              </a:rPr>
            </a:br>
            <a:r>
              <a:rPr b="0" i="0" lang="es-CO" sz="2000" u="none" cap="none" strike="noStrike">
                <a:solidFill>
                  <a:srgbClr val="215025"/>
                </a:solidFill>
                <a:latin typeface="Poppins Black"/>
                <a:ea typeface="Poppins Black"/>
                <a:cs typeface="Poppins Black"/>
                <a:sym typeface="Poppins Black"/>
              </a:rPr>
              <a:t>  </a:t>
            </a:r>
            <a:endParaRPr b="0" i="0" sz="1400" u="none" cap="none" strike="noStrike">
              <a:solidFill>
                <a:srgbClr val="000000"/>
              </a:solidFill>
              <a:latin typeface="Arial"/>
              <a:ea typeface="Arial"/>
              <a:cs typeface="Arial"/>
              <a:sym typeface="Arial"/>
            </a:endParaRPr>
          </a:p>
        </p:txBody>
      </p:sp>
      <p:graphicFrame>
        <p:nvGraphicFramePr>
          <p:cNvPr id="546" name="Google Shape;546;p44"/>
          <p:cNvGraphicFramePr/>
          <p:nvPr/>
        </p:nvGraphicFramePr>
        <p:xfrm>
          <a:off x="1043940" y="1977390"/>
          <a:ext cx="4572000" cy="3303270"/>
        </p:xfrm>
        <a:graphic>
          <a:graphicData uri="http://schemas.openxmlformats.org/drawingml/2006/chart">
            <c:chart r:id="rId3"/>
          </a:graphicData>
        </a:graphic>
      </p:graphicFrame>
      <p:graphicFrame>
        <p:nvGraphicFramePr>
          <p:cNvPr id="547" name="Google Shape;547;p44"/>
          <p:cNvGraphicFramePr/>
          <p:nvPr/>
        </p:nvGraphicFramePr>
        <p:xfrm>
          <a:off x="6289825" y="2233612"/>
          <a:ext cx="4140050" cy="2924176"/>
        </p:xfrm>
        <a:graphic>
          <a:graphicData uri="http://schemas.openxmlformats.org/drawingml/2006/chart">
            <c:chart r:id="rId4"/>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45"/>
          <p:cNvSpPr txBox="1"/>
          <p:nvPr>
            <p:ph type="title"/>
          </p:nvPr>
        </p:nvSpPr>
        <p:spPr>
          <a:xfrm>
            <a:off x="1737770" y="534562"/>
            <a:ext cx="3705088" cy="12158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669900"/>
              </a:buClr>
              <a:buSzPts val="2000"/>
              <a:buFont typeface="Poppins Black"/>
              <a:buNone/>
            </a:pPr>
            <a:r>
              <a:rPr lang="es-CO" sz="2000">
                <a:solidFill>
                  <a:srgbClr val="669900"/>
                </a:solidFill>
                <a:latin typeface="Poppins Black"/>
                <a:ea typeface="Poppins Black"/>
                <a:cs typeface="Poppins Black"/>
                <a:sym typeface="Poppins Black"/>
              </a:rPr>
              <a:t>PROMEDIO DE TIEMPO DE ESPERA PARA LA</a:t>
            </a:r>
            <a:r>
              <a:rPr lang="es-CO" sz="2000">
                <a:solidFill>
                  <a:srgbClr val="215025"/>
                </a:solidFill>
                <a:latin typeface="Poppins Black"/>
                <a:ea typeface="Poppins Black"/>
                <a:cs typeface="Poppins Black"/>
                <a:sym typeface="Poppins Black"/>
              </a:rPr>
              <a:t> </a:t>
            </a:r>
            <a:r>
              <a:rPr lang="es-CO" sz="2000">
                <a:solidFill>
                  <a:schemeClr val="accent2"/>
                </a:solidFill>
                <a:latin typeface="Poppins Black"/>
                <a:ea typeface="Poppins Black"/>
                <a:cs typeface="Poppins Black"/>
                <a:sym typeface="Poppins Black"/>
              </a:rPr>
              <a:t>AUTORIZACIÓN DE TAC DE TÓRAX PROGRAMADA</a:t>
            </a:r>
            <a:r>
              <a:rPr lang="es-CO" sz="2000">
                <a:solidFill>
                  <a:srgbClr val="215025"/>
                </a:solidFill>
                <a:latin typeface="Poppins Black"/>
                <a:ea typeface="Poppins Black"/>
                <a:cs typeface="Poppins Black"/>
                <a:sym typeface="Poppins Black"/>
              </a:rPr>
              <a:t>	</a:t>
            </a:r>
            <a:endParaRPr sz="2000"/>
          </a:p>
        </p:txBody>
      </p:sp>
      <p:sp>
        <p:nvSpPr>
          <p:cNvPr id="553" name="Google Shape;553;p45"/>
          <p:cNvSpPr txBox="1"/>
          <p:nvPr/>
        </p:nvSpPr>
        <p:spPr>
          <a:xfrm>
            <a:off x="6609807" y="391840"/>
            <a:ext cx="3609292" cy="160043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chemeClr val="accent1"/>
                </a:solidFill>
                <a:latin typeface="Poppins Black"/>
                <a:ea typeface="Poppins Black"/>
                <a:cs typeface="Poppins Black"/>
                <a:sym typeface="Poppins Black"/>
              </a:rPr>
              <a:t>PROMEDIO DE TIEMPO DE ESPERA PARA LA </a:t>
            </a:r>
            <a:r>
              <a:rPr b="0" i="0" lang="es-CO" sz="2000" u="none" cap="none" strike="noStrike">
                <a:solidFill>
                  <a:schemeClr val="accent2"/>
                </a:solidFill>
                <a:latin typeface="Poppins Black"/>
                <a:ea typeface="Poppins Black"/>
                <a:cs typeface="Poppins Black"/>
                <a:sym typeface="Poppins Black"/>
              </a:rPr>
              <a:t>AUTORIZACIÓN DE TAC DE ABDOMEN PROGRAMAD</a:t>
            </a:r>
            <a:r>
              <a:rPr b="0" i="0" lang="es-CO" sz="1800" u="none" cap="none" strike="noStrike">
                <a:solidFill>
                  <a:schemeClr val="accent2"/>
                </a:solidFill>
                <a:latin typeface="Poppins Black"/>
                <a:ea typeface="Poppins Black"/>
                <a:cs typeface="Poppins Black"/>
                <a:sym typeface="Poppins Black"/>
              </a:rPr>
              <a:t>A</a:t>
            </a:r>
            <a:r>
              <a:rPr b="0" i="0" lang="es-CO" sz="1800" u="none" cap="none" strike="noStrike">
                <a:solidFill>
                  <a:srgbClr val="215025"/>
                </a:solidFill>
                <a:latin typeface="Poppins Black"/>
                <a:ea typeface="Poppins Black"/>
                <a:cs typeface="Poppins Black"/>
                <a:sym typeface="Poppins Black"/>
              </a:rPr>
              <a:t>	</a:t>
            </a:r>
            <a:endParaRPr b="0" i="0" sz="1800" u="none" cap="none" strike="noStrike">
              <a:solidFill>
                <a:schemeClr val="dk1"/>
              </a:solidFill>
              <a:latin typeface="Poppins"/>
              <a:ea typeface="Poppins"/>
              <a:cs typeface="Poppins"/>
              <a:sym typeface="Poppins"/>
            </a:endParaRPr>
          </a:p>
        </p:txBody>
      </p:sp>
      <p:graphicFrame>
        <p:nvGraphicFramePr>
          <p:cNvPr id="554" name="Google Shape;554;p45"/>
          <p:cNvGraphicFramePr/>
          <p:nvPr/>
        </p:nvGraphicFramePr>
        <p:xfrm>
          <a:off x="1253490" y="2107473"/>
          <a:ext cx="4433208" cy="3346813"/>
        </p:xfrm>
        <a:graphic>
          <a:graphicData uri="http://schemas.openxmlformats.org/drawingml/2006/chart">
            <c:chart r:id="rId3"/>
          </a:graphicData>
        </a:graphic>
      </p:graphicFrame>
      <p:graphicFrame>
        <p:nvGraphicFramePr>
          <p:cNvPr id="555" name="Google Shape;555;p45"/>
          <p:cNvGraphicFramePr/>
          <p:nvPr/>
        </p:nvGraphicFramePr>
        <p:xfrm>
          <a:off x="6254115" y="2041456"/>
          <a:ext cx="4566285" cy="3412830"/>
        </p:xfrm>
        <a:graphic>
          <a:graphicData uri="http://schemas.openxmlformats.org/drawingml/2006/chart">
            <c:chart r:id="rId4"/>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6"/>
          <p:cNvSpPr txBox="1"/>
          <p:nvPr>
            <p:ph type="title"/>
          </p:nvPr>
        </p:nvSpPr>
        <p:spPr>
          <a:xfrm>
            <a:off x="1426236" y="323850"/>
            <a:ext cx="4620880" cy="1501775"/>
          </a:xfrm>
          <a:prstGeom prst="rect">
            <a:avLst/>
          </a:prstGeom>
          <a:noFill/>
          <a:ln>
            <a:noFill/>
          </a:ln>
        </p:spPr>
        <p:txBody>
          <a:bodyPr anchorCtr="0" anchor="t" bIns="121900" lIns="121900" spcFirstLastPara="1" rIns="121900" wrap="square" tIns="121900">
            <a:normAutofit fontScale="90000"/>
          </a:bodyPr>
          <a:lstStyle/>
          <a:p>
            <a:pPr indent="0" lvl="0" marL="0" marR="0" rtl="0" algn="ctr">
              <a:lnSpc>
                <a:spcPct val="90000"/>
              </a:lnSpc>
              <a:spcBef>
                <a:spcPts val="0"/>
              </a:spcBef>
              <a:spcAft>
                <a:spcPts val="800"/>
              </a:spcAft>
              <a:buClr>
                <a:schemeClr val="dk1"/>
              </a:buClr>
              <a:buSzPct val="55555"/>
              <a:buFont typeface="Poppins Black"/>
              <a:buNone/>
            </a:pPr>
            <a:r>
              <a:rPr b="0" i="0" lang="es-CO" sz="2200" u="none" cap="none" strike="noStrike">
                <a:solidFill>
                  <a:schemeClr val="accent2"/>
                </a:solidFill>
                <a:latin typeface="Poppins Black"/>
                <a:ea typeface="Poppins Black"/>
                <a:cs typeface="Poppins Black"/>
                <a:sym typeface="Poppins Black"/>
              </a:rPr>
              <a:t>PROMEDIO DE TIEMPO DE ESPERA PARA LA AUTORIZACIÓN DE </a:t>
            </a:r>
            <a:r>
              <a:rPr b="0" i="0" lang="es-CO" sz="2200" u="none" cap="none" strike="noStrike">
                <a:solidFill>
                  <a:schemeClr val="accent1"/>
                </a:solidFill>
                <a:latin typeface="Poppins Black"/>
                <a:ea typeface="Poppins Black"/>
                <a:cs typeface="Poppins Black"/>
                <a:sym typeface="Poppins Black"/>
              </a:rPr>
              <a:t>RESONANCIA MAGNÉTICA DE CRÁNEO PROGRAMADA</a:t>
            </a:r>
            <a:r>
              <a:rPr b="0" i="0" lang="es-CO" sz="2133" u="none" cap="none" strike="noStrike">
                <a:solidFill>
                  <a:srgbClr val="215025"/>
                </a:solidFill>
                <a:latin typeface="Poppins Black"/>
                <a:ea typeface="Poppins Black"/>
                <a:cs typeface="Poppins Black"/>
                <a:sym typeface="Poppins Black"/>
              </a:rPr>
              <a:t>					</a:t>
            </a:r>
            <a:br>
              <a:rPr b="0" i="0" lang="es-CO" sz="2133" u="none" cap="none" strike="noStrike">
                <a:solidFill>
                  <a:srgbClr val="215025"/>
                </a:solidFill>
                <a:latin typeface="Poppins Black"/>
                <a:ea typeface="Poppins Black"/>
                <a:cs typeface="Poppins Black"/>
                <a:sym typeface="Poppins Black"/>
              </a:rPr>
            </a:br>
            <a:endParaRPr b="0" i="0" sz="2133" u="none" cap="none" strike="noStrike">
              <a:solidFill>
                <a:srgbClr val="215025"/>
              </a:solidFill>
              <a:latin typeface="Poppins Black"/>
              <a:ea typeface="Poppins Black"/>
              <a:cs typeface="Poppins Black"/>
              <a:sym typeface="Poppins Black"/>
            </a:endParaRPr>
          </a:p>
        </p:txBody>
      </p:sp>
      <p:sp>
        <p:nvSpPr>
          <p:cNvPr id="561" name="Google Shape;561;p46"/>
          <p:cNvSpPr txBox="1"/>
          <p:nvPr/>
        </p:nvSpPr>
        <p:spPr>
          <a:xfrm>
            <a:off x="6584289" y="413018"/>
            <a:ext cx="4181475"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chemeClr val="accent2"/>
                </a:solidFill>
                <a:latin typeface="Poppins Black"/>
                <a:ea typeface="Poppins Black"/>
                <a:cs typeface="Poppins Black"/>
                <a:sym typeface="Poppins Black"/>
              </a:rPr>
              <a:t>PROMEDIO DE TIEMPO ESPERA PARA LA AUTORIZACIÓN DE </a:t>
            </a:r>
            <a:r>
              <a:rPr b="0" i="0" lang="es-CO" sz="2000" u="none" cap="none" strike="noStrike">
                <a:solidFill>
                  <a:schemeClr val="accent1"/>
                </a:solidFill>
                <a:latin typeface="Poppins Black"/>
                <a:ea typeface="Poppins Black"/>
                <a:cs typeface="Poppins Black"/>
                <a:sym typeface="Poppins Black"/>
              </a:rPr>
              <a:t>CONSULTAS MÉDICAS ESPECIALIZADAS</a:t>
            </a:r>
            <a:endParaRPr b="0" i="0" sz="2000" u="none" cap="none" strike="noStrike">
              <a:solidFill>
                <a:schemeClr val="accent1"/>
              </a:solidFill>
              <a:latin typeface="Poppins"/>
              <a:ea typeface="Poppins"/>
              <a:cs typeface="Poppins"/>
              <a:sym typeface="Poppins"/>
            </a:endParaRPr>
          </a:p>
        </p:txBody>
      </p:sp>
      <p:graphicFrame>
        <p:nvGraphicFramePr>
          <p:cNvPr id="562" name="Google Shape;562;p46"/>
          <p:cNvGraphicFramePr/>
          <p:nvPr/>
        </p:nvGraphicFramePr>
        <p:xfrm>
          <a:off x="1276353" y="2148276"/>
          <a:ext cx="4121708" cy="3025704"/>
        </p:xfrm>
        <a:graphic>
          <a:graphicData uri="http://schemas.openxmlformats.org/drawingml/2006/chart">
            <c:chart r:id="rId3"/>
          </a:graphicData>
        </a:graphic>
      </p:graphicFrame>
      <p:graphicFrame>
        <p:nvGraphicFramePr>
          <p:cNvPr id="563" name="Google Shape;563;p46"/>
          <p:cNvGraphicFramePr/>
          <p:nvPr/>
        </p:nvGraphicFramePr>
        <p:xfrm>
          <a:off x="6507000" y="2274288"/>
          <a:ext cx="4336051" cy="2899692"/>
        </p:xfrm>
        <a:graphic>
          <a:graphicData uri="http://schemas.openxmlformats.org/drawingml/2006/chart">
            <c:chart r:id="rId4"/>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47"/>
          <p:cNvSpPr txBox="1"/>
          <p:nvPr>
            <p:ph type="title"/>
          </p:nvPr>
        </p:nvSpPr>
        <p:spPr>
          <a:xfrm>
            <a:off x="1204643" y="401547"/>
            <a:ext cx="4767532" cy="12731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2000"/>
              <a:buFont typeface="Poppins Black"/>
              <a:buNone/>
            </a:pPr>
            <a:r>
              <a:rPr lang="es-CO" sz="2000">
                <a:solidFill>
                  <a:schemeClr val="accent1"/>
                </a:solidFill>
                <a:latin typeface="Poppins Black"/>
                <a:ea typeface="Poppins Black"/>
                <a:cs typeface="Poppins Black"/>
                <a:sym typeface="Poppins Black"/>
              </a:rPr>
              <a:t>PROMEDIO DE TIEMPO ESPERA PARA LA AUTORIZACIÓN DE CONSULTAS </a:t>
            </a:r>
            <a:r>
              <a:rPr lang="es-CO" sz="2000">
                <a:solidFill>
                  <a:schemeClr val="accent2"/>
                </a:solidFill>
                <a:latin typeface="Poppins Black"/>
                <a:ea typeface="Poppins Black"/>
                <a:cs typeface="Poppins Black"/>
                <a:sym typeface="Poppins Black"/>
              </a:rPr>
              <a:t>MÉDICAS ESPECIALIZADAS - MEDICINA INTERNA</a:t>
            </a:r>
            <a:endParaRPr sz="2000">
              <a:solidFill>
                <a:schemeClr val="accent2"/>
              </a:solidFill>
            </a:endParaRPr>
          </a:p>
        </p:txBody>
      </p:sp>
      <p:sp>
        <p:nvSpPr>
          <p:cNvPr id="569" name="Google Shape;569;p47"/>
          <p:cNvSpPr txBox="1"/>
          <p:nvPr/>
        </p:nvSpPr>
        <p:spPr>
          <a:xfrm>
            <a:off x="6047115" y="401547"/>
            <a:ext cx="4816417"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chemeClr val="accent1"/>
                </a:solidFill>
                <a:latin typeface="Poppins Black"/>
                <a:ea typeface="Poppins Black"/>
                <a:cs typeface="Poppins Black"/>
                <a:sym typeface="Poppins Black"/>
              </a:rPr>
              <a:t>PROMEDIO DE TIEMPO ESPERA PARA LA AUTORIZACIÓN DE CONSULTAS </a:t>
            </a:r>
            <a:r>
              <a:rPr b="0" i="0" lang="es-CO" sz="2000" u="none" cap="none" strike="noStrike">
                <a:solidFill>
                  <a:schemeClr val="accent2"/>
                </a:solidFill>
                <a:latin typeface="Poppins Black"/>
                <a:ea typeface="Poppins Black"/>
                <a:cs typeface="Poppins Black"/>
                <a:sym typeface="Poppins Black"/>
              </a:rPr>
              <a:t>MÉDICAS ESPECIALIZADAS - CIRUGÍA GENERAL</a:t>
            </a:r>
            <a:endParaRPr b="0" i="0" sz="2000" u="none" cap="none" strike="noStrike">
              <a:solidFill>
                <a:schemeClr val="accent2"/>
              </a:solidFill>
              <a:latin typeface="Poppins"/>
              <a:ea typeface="Poppins"/>
              <a:cs typeface="Poppins"/>
              <a:sym typeface="Poppins"/>
            </a:endParaRPr>
          </a:p>
        </p:txBody>
      </p:sp>
      <p:graphicFrame>
        <p:nvGraphicFramePr>
          <p:cNvPr id="570" name="Google Shape;570;p47"/>
          <p:cNvGraphicFramePr/>
          <p:nvPr/>
        </p:nvGraphicFramePr>
        <p:xfrm>
          <a:off x="1371599" y="2143124"/>
          <a:ext cx="4276725" cy="3533776"/>
        </p:xfrm>
        <a:graphic>
          <a:graphicData uri="http://schemas.openxmlformats.org/drawingml/2006/chart">
            <c:chart r:id="rId3"/>
          </a:graphicData>
        </a:graphic>
      </p:graphicFrame>
      <p:graphicFrame>
        <p:nvGraphicFramePr>
          <p:cNvPr id="571" name="Google Shape;571;p47"/>
          <p:cNvGraphicFramePr/>
          <p:nvPr/>
        </p:nvGraphicFramePr>
        <p:xfrm>
          <a:off x="6096000" y="2124071"/>
          <a:ext cx="5248278" cy="3533776"/>
        </p:xfrm>
        <a:graphic>
          <a:graphicData uri="http://schemas.openxmlformats.org/drawingml/2006/chart">
            <c:chart r:id="rId4"/>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48"/>
          <p:cNvSpPr txBox="1"/>
          <p:nvPr>
            <p:ph type="title"/>
          </p:nvPr>
        </p:nvSpPr>
        <p:spPr>
          <a:xfrm>
            <a:off x="1328467" y="561975"/>
            <a:ext cx="4615131" cy="139065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2"/>
              </a:buClr>
              <a:buSzPct val="100000"/>
              <a:buFont typeface="Poppins Black"/>
              <a:buNone/>
            </a:pPr>
            <a:r>
              <a:rPr lang="es-CO" sz="2200">
                <a:solidFill>
                  <a:schemeClr val="accent2"/>
                </a:solidFill>
                <a:latin typeface="Poppins Black"/>
                <a:ea typeface="Poppins Black"/>
                <a:cs typeface="Poppins Black"/>
                <a:sym typeface="Poppins Black"/>
              </a:rPr>
              <a:t>PROMEDIO DE TIEMPO ESPERA PARA LA AUTORIZACIÓN DE </a:t>
            </a:r>
            <a:r>
              <a:rPr lang="es-CO" sz="2200">
                <a:solidFill>
                  <a:schemeClr val="accent1"/>
                </a:solidFill>
                <a:latin typeface="Poppins Black"/>
                <a:ea typeface="Poppins Black"/>
                <a:cs typeface="Poppins Black"/>
                <a:sym typeface="Poppins Black"/>
              </a:rPr>
              <a:t>CONSULTAS MÉDICAS ESPECIALIZADAS - GINECOLOGÍA</a:t>
            </a:r>
            <a:r>
              <a:rPr lang="es-CO" sz="4400">
                <a:solidFill>
                  <a:srgbClr val="215025"/>
                </a:solidFill>
                <a:latin typeface="Poppins Black"/>
                <a:ea typeface="Poppins Black"/>
                <a:cs typeface="Poppins Black"/>
                <a:sym typeface="Poppins Black"/>
              </a:rPr>
              <a:t>	</a:t>
            </a:r>
            <a:endParaRPr/>
          </a:p>
        </p:txBody>
      </p:sp>
      <p:sp>
        <p:nvSpPr>
          <p:cNvPr id="577" name="Google Shape;577;p48"/>
          <p:cNvSpPr txBox="1"/>
          <p:nvPr/>
        </p:nvSpPr>
        <p:spPr>
          <a:xfrm>
            <a:off x="6029323" y="353109"/>
            <a:ext cx="4615132"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chemeClr val="accent2"/>
                </a:solidFill>
                <a:latin typeface="Poppins Black"/>
                <a:ea typeface="Poppins Black"/>
                <a:cs typeface="Poppins Black"/>
                <a:sym typeface="Poppins Black"/>
              </a:rPr>
              <a:t>PROMEDIO DE TIEMPO ESPERA PARA LA AUTORIZACIÓN DE </a:t>
            </a:r>
            <a:r>
              <a:rPr b="0" i="0" lang="es-CO" sz="2000" u="none" cap="none" strike="noStrike">
                <a:solidFill>
                  <a:schemeClr val="accent1"/>
                </a:solidFill>
                <a:latin typeface="Poppins Black"/>
                <a:ea typeface="Poppins Black"/>
                <a:cs typeface="Poppins Black"/>
                <a:sym typeface="Poppins Black"/>
              </a:rPr>
              <a:t>CONSULTAS MÉDICAS ESPECIALIZADAS - ONCOLOGÍA</a:t>
            </a:r>
            <a:endParaRPr b="0" i="0" sz="2000" u="none" cap="none" strike="noStrike">
              <a:solidFill>
                <a:schemeClr val="accent1"/>
              </a:solidFill>
              <a:latin typeface="Poppins"/>
              <a:ea typeface="Poppins"/>
              <a:cs typeface="Poppins"/>
              <a:sym typeface="Poppins"/>
            </a:endParaRPr>
          </a:p>
        </p:txBody>
      </p:sp>
      <p:graphicFrame>
        <p:nvGraphicFramePr>
          <p:cNvPr id="578" name="Google Shape;578;p48"/>
          <p:cNvGraphicFramePr/>
          <p:nvPr/>
        </p:nvGraphicFramePr>
        <p:xfrm>
          <a:off x="1143000" y="2217420"/>
          <a:ext cx="4572000" cy="3059430"/>
        </p:xfrm>
        <a:graphic>
          <a:graphicData uri="http://schemas.openxmlformats.org/drawingml/2006/chart">
            <c:chart r:id="rId3"/>
          </a:graphicData>
        </a:graphic>
      </p:graphicFrame>
      <p:graphicFrame>
        <p:nvGraphicFramePr>
          <p:cNvPr id="579" name="Google Shape;579;p48"/>
          <p:cNvGraphicFramePr/>
          <p:nvPr/>
        </p:nvGraphicFramePr>
        <p:xfrm>
          <a:off x="6245656" y="2217420"/>
          <a:ext cx="4572000" cy="3371850"/>
        </p:xfrm>
        <a:graphic>
          <a:graphicData uri="http://schemas.openxmlformats.org/drawingml/2006/chart">
            <c:chart r:id="rId4"/>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49"/>
          <p:cNvSpPr txBox="1"/>
          <p:nvPr/>
        </p:nvSpPr>
        <p:spPr>
          <a:xfrm>
            <a:off x="2028825" y="276910"/>
            <a:ext cx="3581400"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chemeClr val="accent1"/>
                </a:solidFill>
                <a:latin typeface="Poppins Black"/>
                <a:ea typeface="Poppins Black"/>
                <a:cs typeface="Poppins Black"/>
                <a:sym typeface="Poppins Black"/>
              </a:rPr>
              <a:t>PROMEDIO DE TIEMPO ESPERA PARA LA</a:t>
            </a:r>
            <a:r>
              <a:rPr b="0" i="0" lang="es-CO" sz="2000" u="none" cap="none" strike="noStrike">
                <a:solidFill>
                  <a:srgbClr val="215025"/>
                </a:solidFill>
                <a:latin typeface="Poppins Black"/>
                <a:ea typeface="Poppins Black"/>
                <a:cs typeface="Poppins Black"/>
                <a:sym typeface="Poppins Black"/>
              </a:rPr>
              <a:t> </a:t>
            </a:r>
            <a:r>
              <a:rPr b="0" i="0" lang="es-CO" sz="2000" u="none" cap="none" strike="noStrike">
                <a:solidFill>
                  <a:schemeClr val="accent2"/>
                </a:solidFill>
                <a:latin typeface="Poppins Black"/>
                <a:ea typeface="Poppins Black"/>
                <a:cs typeface="Poppins Black"/>
                <a:sym typeface="Poppins Black"/>
              </a:rPr>
              <a:t>AUTORIZACIÓN DE LA REFERENCIA DE PACIENTE</a:t>
            </a:r>
            <a:endParaRPr b="0" i="0" sz="2000" u="none" cap="none" strike="noStrike">
              <a:solidFill>
                <a:schemeClr val="accent2"/>
              </a:solidFill>
              <a:latin typeface="Poppins"/>
              <a:ea typeface="Poppins"/>
              <a:cs typeface="Poppins"/>
              <a:sym typeface="Poppins"/>
            </a:endParaRPr>
          </a:p>
        </p:txBody>
      </p:sp>
      <p:sp>
        <p:nvSpPr>
          <p:cNvPr id="585" name="Google Shape;585;p49"/>
          <p:cNvSpPr txBox="1"/>
          <p:nvPr/>
        </p:nvSpPr>
        <p:spPr>
          <a:xfrm>
            <a:off x="6400800" y="315695"/>
            <a:ext cx="3924300"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chemeClr val="accent1"/>
                </a:solidFill>
                <a:latin typeface="Poppins Black"/>
                <a:ea typeface="Poppins Black"/>
                <a:cs typeface="Poppins Black"/>
                <a:sym typeface="Poppins Black"/>
              </a:rPr>
              <a:t>PROMEDIO DE TIEMPO DE ESPERA PARA LA ENTREGA DE </a:t>
            </a:r>
            <a:r>
              <a:rPr b="0" i="0" lang="es-CO" sz="2000" u="none" cap="none" strike="noStrike">
                <a:solidFill>
                  <a:schemeClr val="accent2"/>
                </a:solidFill>
                <a:latin typeface="Poppins Black"/>
                <a:ea typeface="Poppins Black"/>
                <a:cs typeface="Poppins Black"/>
                <a:sym typeface="Poppins Black"/>
              </a:rPr>
              <a:t>MEDICAMENTOS INCLUIDOS EN EL POS</a:t>
            </a:r>
            <a:endParaRPr b="0" i="0" sz="2000" u="none" cap="none" strike="noStrike">
              <a:solidFill>
                <a:schemeClr val="accent2"/>
              </a:solidFill>
              <a:latin typeface="Poppins"/>
              <a:ea typeface="Poppins"/>
              <a:cs typeface="Poppins"/>
              <a:sym typeface="Poppins"/>
            </a:endParaRPr>
          </a:p>
        </p:txBody>
      </p:sp>
      <p:graphicFrame>
        <p:nvGraphicFramePr>
          <p:cNvPr id="586" name="Google Shape;586;p49"/>
          <p:cNvGraphicFramePr/>
          <p:nvPr/>
        </p:nvGraphicFramePr>
        <p:xfrm>
          <a:off x="1266825" y="2314575"/>
          <a:ext cx="4572000" cy="3177540"/>
        </p:xfrm>
        <a:graphic>
          <a:graphicData uri="http://schemas.openxmlformats.org/drawingml/2006/chart">
            <c:chart r:id="rId3"/>
          </a:graphicData>
        </a:graphic>
      </p:graphicFrame>
      <p:graphicFrame>
        <p:nvGraphicFramePr>
          <p:cNvPr id="587" name="Google Shape;587;p49"/>
          <p:cNvGraphicFramePr/>
          <p:nvPr/>
        </p:nvGraphicFramePr>
        <p:xfrm>
          <a:off x="6400800" y="2314575"/>
          <a:ext cx="4733926" cy="3486151"/>
        </p:xfrm>
        <a:graphic>
          <a:graphicData uri="http://schemas.openxmlformats.org/drawingml/2006/chart">
            <c:chart r:id="rId4"/>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5"/>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000"/>
              <a:buFont typeface="Poppins Black"/>
              <a:buNone/>
            </a:pPr>
            <a:r>
              <a:rPr b="1" lang="es-CO" sz="4000">
                <a:solidFill>
                  <a:schemeClr val="accent1"/>
                </a:solidFill>
              </a:rPr>
              <a:t>IMPLEMENTACIÓN DE MODELO </a:t>
            </a:r>
            <a:r>
              <a:rPr b="1" lang="es-CO" sz="4000">
                <a:solidFill>
                  <a:schemeClr val="accent2"/>
                </a:solidFill>
              </a:rPr>
              <a:t>INSTITUCIONAL DE LA EPSI</a:t>
            </a:r>
            <a:endParaRPr sz="4000">
              <a:solidFill>
                <a:schemeClr val="accent2"/>
              </a:solidFill>
            </a:endParaRPr>
          </a:p>
        </p:txBody>
      </p:sp>
      <p:sp>
        <p:nvSpPr>
          <p:cNvPr id="135" name="Google Shape;135;p5"/>
          <p:cNvSpPr txBox="1"/>
          <p:nvPr>
            <p:ph idx="1" type="body"/>
          </p:nvPr>
        </p:nvSpPr>
        <p:spPr>
          <a:xfrm>
            <a:off x="1284380" y="1616361"/>
            <a:ext cx="9839024" cy="4876513"/>
          </a:xfrm>
          <a:prstGeom prst="rect">
            <a:avLst/>
          </a:prstGeom>
          <a:noFill/>
          <a:ln>
            <a:noFill/>
          </a:ln>
        </p:spPr>
        <p:txBody>
          <a:bodyPr anchorCtr="0" anchor="t" bIns="45700" lIns="91425" spcFirstLastPara="1" rIns="91425" wrap="square" tIns="45700">
            <a:normAutofit fontScale="92500" lnSpcReduction="20000"/>
          </a:bodyPr>
          <a:lstStyle/>
          <a:p>
            <a:pPr indent="-117030" lvl="0" marL="228600" rtl="0" algn="l">
              <a:lnSpc>
                <a:spcPct val="90000"/>
              </a:lnSpc>
              <a:spcBef>
                <a:spcPts val="0"/>
              </a:spcBef>
              <a:spcAft>
                <a:spcPts val="0"/>
              </a:spcAft>
              <a:buClr>
                <a:srgbClr val="215025"/>
              </a:buClr>
              <a:buSzPct val="100000"/>
              <a:buNone/>
            </a:pPr>
            <a:r>
              <a:t/>
            </a:r>
            <a:endParaRPr sz="1900">
              <a:solidFill>
                <a:schemeClr val="dk1"/>
              </a:solidFill>
              <a:latin typeface="Calibri"/>
              <a:ea typeface="Calibri"/>
              <a:cs typeface="Calibri"/>
              <a:sym typeface="Calibri"/>
            </a:endParaRPr>
          </a:p>
          <a:p>
            <a:pPr indent="-228631" lvl="0" marL="228600" rtl="0" algn="l">
              <a:lnSpc>
                <a:spcPct val="90000"/>
              </a:lnSpc>
              <a:spcBef>
                <a:spcPts val="1000"/>
              </a:spcBef>
              <a:spcAft>
                <a:spcPts val="0"/>
              </a:spcAft>
              <a:buClr>
                <a:schemeClr val="dk1"/>
              </a:buClr>
              <a:buSzPct val="100000"/>
              <a:buChar char="•"/>
            </a:pPr>
            <a:r>
              <a:rPr lang="es-CO" sz="1900">
                <a:solidFill>
                  <a:schemeClr val="dk1"/>
                </a:solidFill>
                <a:latin typeface="Calibri"/>
                <a:ea typeface="Calibri"/>
                <a:cs typeface="Calibri"/>
                <a:sym typeface="Calibri"/>
              </a:rPr>
              <a:t>En distintos procesos con entes de control, Min, Super, en auditorias, experiencia única.</a:t>
            </a:r>
            <a:endParaRPr/>
          </a:p>
          <a:p>
            <a:pPr indent="0" lvl="0" marL="0" rtl="0" algn="l">
              <a:lnSpc>
                <a:spcPct val="90000"/>
              </a:lnSpc>
              <a:spcBef>
                <a:spcPts val="1000"/>
              </a:spcBef>
              <a:spcAft>
                <a:spcPts val="0"/>
              </a:spcAft>
              <a:buClr>
                <a:srgbClr val="215025"/>
              </a:buClr>
              <a:buSzPct val="100000"/>
              <a:buNone/>
            </a:pPr>
            <a:r>
              <a:t/>
            </a:r>
            <a:endParaRPr sz="1900">
              <a:solidFill>
                <a:schemeClr val="dk1"/>
              </a:solidFill>
              <a:latin typeface="Calibri"/>
              <a:ea typeface="Calibri"/>
              <a:cs typeface="Calibri"/>
              <a:sym typeface="Calibri"/>
            </a:endParaRPr>
          </a:p>
          <a:p>
            <a:pPr indent="-228631" lvl="0" marL="228600" rtl="0" algn="l">
              <a:lnSpc>
                <a:spcPct val="90000"/>
              </a:lnSpc>
              <a:spcBef>
                <a:spcPts val="1000"/>
              </a:spcBef>
              <a:spcAft>
                <a:spcPts val="0"/>
              </a:spcAft>
              <a:buClr>
                <a:schemeClr val="dk1"/>
              </a:buClr>
              <a:buSzPct val="100000"/>
              <a:buChar char="•"/>
            </a:pPr>
            <a:r>
              <a:rPr lang="es-CO" sz="1900">
                <a:solidFill>
                  <a:schemeClr val="dk1"/>
                </a:solidFill>
                <a:latin typeface="Calibri"/>
                <a:ea typeface="Calibri"/>
                <a:cs typeface="Calibri"/>
                <a:sym typeface="Calibri"/>
              </a:rPr>
              <a:t>Con pueblos y comunidades en la prestación de servicios</a:t>
            </a:r>
            <a:endParaRPr/>
          </a:p>
          <a:p>
            <a:pPr indent="0" lvl="0" marL="0" rtl="0" algn="l">
              <a:lnSpc>
                <a:spcPct val="90000"/>
              </a:lnSpc>
              <a:spcBef>
                <a:spcPts val="1000"/>
              </a:spcBef>
              <a:spcAft>
                <a:spcPts val="0"/>
              </a:spcAft>
              <a:buClr>
                <a:srgbClr val="215025"/>
              </a:buClr>
              <a:buSzPct val="100000"/>
              <a:buNone/>
            </a:pPr>
            <a:r>
              <a:t/>
            </a:r>
            <a:endParaRPr sz="1900">
              <a:solidFill>
                <a:schemeClr val="dk1"/>
              </a:solidFill>
              <a:latin typeface="Calibri"/>
              <a:ea typeface="Calibri"/>
              <a:cs typeface="Calibri"/>
              <a:sym typeface="Calibri"/>
            </a:endParaRPr>
          </a:p>
          <a:p>
            <a:pPr indent="-228631" lvl="0" marL="228600" rtl="0" algn="l">
              <a:lnSpc>
                <a:spcPct val="90000"/>
              </a:lnSpc>
              <a:spcBef>
                <a:spcPts val="1000"/>
              </a:spcBef>
              <a:spcAft>
                <a:spcPts val="0"/>
              </a:spcAft>
              <a:buClr>
                <a:schemeClr val="dk1"/>
              </a:buClr>
              <a:buSzPct val="100000"/>
              <a:buChar char="•"/>
            </a:pPr>
            <a:r>
              <a:rPr lang="es-CO" sz="1900">
                <a:solidFill>
                  <a:schemeClr val="dk1"/>
                </a:solidFill>
                <a:latin typeface="Calibri"/>
                <a:ea typeface="Calibri"/>
                <a:cs typeface="Calibri"/>
                <a:sym typeface="Calibri"/>
              </a:rPr>
              <a:t>Componente diferencial en el contrato de ps. Integrando acciones propias en interculturales, indicadores compartidos.</a:t>
            </a:r>
            <a:endParaRPr/>
          </a:p>
          <a:p>
            <a:pPr indent="0" lvl="0" marL="0" rtl="0" algn="l">
              <a:lnSpc>
                <a:spcPct val="90000"/>
              </a:lnSpc>
              <a:spcBef>
                <a:spcPts val="1000"/>
              </a:spcBef>
              <a:spcAft>
                <a:spcPts val="0"/>
              </a:spcAft>
              <a:buClr>
                <a:srgbClr val="215025"/>
              </a:buClr>
              <a:buSzPct val="100000"/>
              <a:buNone/>
            </a:pPr>
            <a:r>
              <a:t/>
            </a:r>
            <a:endParaRPr sz="1900">
              <a:solidFill>
                <a:schemeClr val="dk1"/>
              </a:solidFill>
              <a:latin typeface="Calibri"/>
              <a:ea typeface="Calibri"/>
              <a:cs typeface="Calibri"/>
              <a:sym typeface="Calibri"/>
            </a:endParaRPr>
          </a:p>
          <a:p>
            <a:pPr indent="-228631" lvl="0" marL="228600" rtl="0" algn="l">
              <a:lnSpc>
                <a:spcPct val="90000"/>
              </a:lnSpc>
              <a:spcBef>
                <a:spcPts val="1000"/>
              </a:spcBef>
              <a:spcAft>
                <a:spcPts val="0"/>
              </a:spcAft>
              <a:buClr>
                <a:schemeClr val="dk1"/>
              </a:buClr>
              <a:buSzPct val="100000"/>
              <a:buChar char="•"/>
            </a:pPr>
            <a:r>
              <a:rPr lang="es-CO" sz="1900">
                <a:solidFill>
                  <a:schemeClr val="dk1"/>
                </a:solidFill>
                <a:latin typeface="Calibri"/>
                <a:ea typeface="Calibri"/>
                <a:cs typeface="Calibri"/>
                <a:sym typeface="Calibri"/>
              </a:rPr>
              <a:t>Anexos técnicos interculturales de atención primaria. Y capacitación.</a:t>
            </a:r>
            <a:endParaRPr/>
          </a:p>
          <a:p>
            <a:pPr indent="0" lvl="0" marL="0" rtl="0" algn="l">
              <a:lnSpc>
                <a:spcPct val="90000"/>
              </a:lnSpc>
              <a:spcBef>
                <a:spcPts val="1000"/>
              </a:spcBef>
              <a:spcAft>
                <a:spcPts val="0"/>
              </a:spcAft>
              <a:buClr>
                <a:srgbClr val="215025"/>
              </a:buClr>
              <a:buSzPct val="100000"/>
              <a:buNone/>
            </a:pPr>
            <a:r>
              <a:t/>
            </a:r>
            <a:endParaRPr sz="1900">
              <a:solidFill>
                <a:schemeClr val="dk1"/>
              </a:solidFill>
              <a:latin typeface="Calibri"/>
              <a:ea typeface="Calibri"/>
              <a:cs typeface="Calibri"/>
              <a:sym typeface="Calibri"/>
            </a:endParaRPr>
          </a:p>
          <a:p>
            <a:pPr indent="-228631" lvl="0" marL="228600" rtl="0" algn="l">
              <a:lnSpc>
                <a:spcPct val="90000"/>
              </a:lnSpc>
              <a:spcBef>
                <a:spcPts val="1000"/>
              </a:spcBef>
              <a:spcAft>
                <a:spcPts val="0"/>
              </a:spcAft>
              <a:buClr>
                <a:schemeClr val="dk1"/>
              </a:buClr>
              <a:buSzPct val="100000"/>
              <a:buChar char="•"/>
            </a:pPr>
            <a:r>
              <a:rPr lang="es-CO" sz="1900">
                <a:solidFill>
                  <a:schemeClr val="dk1"/>
                </a:solidFill>
                <a:latin typeface="Calibri"/>
                <a:ea typeface="Calibri"/>
                <a:cs typeface="Calibri"/>
                <a:sym typeface="Calibri"/>
              </a:rPr>
              <a:t>Anexos técnicos diferencial complementaria y capacitación.</a:t>
            </a:r>
            <a:endParaRPr/>
          </a:p>
          <a:p>
            <a:pPr indent="0" lvl="0" marL="0" rtl="0" algn="l">
              <a:lnSpc>
                <a:spcPct val="90000"/>
              </a:lnSpc>
              <a:spcBef>
                <a:spcPts val="1000"/>
              </a:spcBef>
              <a:spcAft>
                <a:spcPts val="0"/>
              </a:spcAft>
              <a:buClr>
                <a:srgbClr val="215025"/>
              </a:buClr>
              <a:buSzPct val="100000"/>
              <a:buNone/>
            </a:pPr>
            <a:r>
              <a:t/>
            </a:r>
            <a:endParaRPr sz="1900">
              <a:solidFill>
                <a:schemeClr val="dk1"/>
              </a:solidFill>
              <a:latin typeface="Calibri"/>
              <a:ea typeface="Calibri"/>
              <a:cs typeface="Calibri"/>
              <a:sym typeface="Calibri"/>
            </a:endParaRPr>
          </a:p>
          <a:p>
            <a:pPr indent="-228631" lvl="0" marL="228600" rtl="0" algn="l">
              <a:lnSpc>
                <a:spcPct val="90000"/>
              </a:lnSpc>
              <a:spcBef>
                <a:spcPts val="1000"/>
              </a:spcBef>
              <a:spcAft>
                <a:spcPts val="0"/>
              </a:spcAft>
              <a:buClr>
                <a:schemeClr val="dk1"/>
              </a:buClr>
              <a:buSzPct val="100000"/>
              <a:buChar char="•"/>
            </a:pPr>
            <a:r>
              <a:rPr lang="es-CO" sz="1900">
                <a:solidFill>
                  <a:schemeClr val="dk1"/>
                </a:solidFill>
                <a:latin typeface="Calibri"/>
                <a:ea typeface="Calibri"/>
                <a:cs typeface="Calibri"/>
                <a:sym typeface="Calibri"/>
              </a:rPr>
              <a:t>Adecuación de un Sistema de información.</a:t>
            </a:r>
            <a:endParaRPr/>
          </a:p>
          <a:p>
            <a:pPr indent="0" lvl="0" marL="0" rtl="0" algn="l">
              <a:lnSpc>
                <a:spcPct val="90000"/>
              </a:lnSpc>
              <a:spcBef>
                <a:spcPts val="1000"/>
              </a:spcBef>
              <a:spcAft>
                <a:spcPts val="0"/>
              </a:spcAft>
              <a:buClr>
                <a:srgbClr val="215025"/>
              </a:buClr>
              <a:buSzPct val="100000"/>
              <a:buNone/>
            </a:pPr>
            <a:r>
              <a:t/>
            </a:r>
            <a:endParaRPr sz="1900">
              <a:solidFill>
                <a:schemeClr val="dk1"/>
              </a:solidFill>
              <a:latin typeface="Calibri"/>
              <a:ea typeface="Calibri"/>
              <a:cs typeface="Calibri"/>
              <a:sym typeface="Calibri"/>
            </a:endParaRPr>
          </a:p>
          <a:p>
            <a:pPr indent="-228631" lvl="0" marL="228600" rtl="0" algn="l">
              <a:lnSpc>
                <a:spcPct val="90000"/>
              </a:lnSpc>
              <a:spcBef>
                <a:spcPts val="1000"/>
              </a:spcBef>
              <a:spcAft>
                <a:spcPts val="0"/>
              </a:spcAft>
              <a:buClr>
                <a:schemeClr val="dk1"/>
              </a:buClr>
              <a:buSzPct val="100000"/>
              <a:buChar char="•"/>
            </a:pPr>
            <a:r>
              <a:rPr lang="es-CO" sz="1900">
                <a:solidFill>
                  <a:schemeClr val="dk1"/>
                </a:solidFill>
                <a:latin typeface="Calibri"/>
                <a:ea typeface="Calibri"/>
                <a:cs typeface="Calibri"/>
                <a:sym typeface="Calibri"/>
              </a:rPr>
              <a:t>seguimiento propio a servicios diferenciales.</a:t>
            </a:r>
            <a:endParaRPr/>
          </a:p>
          <a:p>
            <a:pPr indent="-64135" lvl="0" marL="228600" rtl="0" algn="l">
              <a:lnSpc>
                <a:spcPct val="90000"/>
              </a:lnSpc>
              <a:spcBef>
                <a:spcPts val="1000"/>
              </a:spcBef>
              <a:spcAft>
                <a:spcPts val="0"/>
              </a:spcAft>
              <a:buClr>
                <a:srgbClr val="215025"/>
              </a:buClr>
              <a:buSzPct val="100000"/>
              <a:buNone/>
            </a:pPr>
            <a:r>
              <a:t/>
            </a:r>
            <a:endParaRPr/>
          </a:p>
        </p:txBody>
      </p:sp>
      <p:pic>
        <p:nvPicPr>
          <p:cNvPr id="136" name="Google Shape;136;p5"/>
          <p:cNvPicPr preferRelativeResize="0"/>
          <p:nvPr/>
        </p:nvPicPr>
        <p:blipFill rotWithShape="1">
          <a:blip r:embed="rId3">
            <a:alphaModFix/>
          </a:blip>
          <a:srcRect b="0" l="0" r="0" t="0"/>
          <a:stretch/>
        </p:blipFill>
        <p:spPr>
          <a:xfrm>
            <a:off x="1117397" y="1904843"/>
            <a:ext cx="443364" cy="332875"/>
          </a:xfrm>
          <a:prstGeom prst="rect">
            <a:avLst/>
          </a:prstGeom>
          <a:noFill/>
          <a:ln>
            <a:noFill/>
          </a:ln>
        </p:spPr>
      </p:pic>
      <p:pic>
        <p:nvPicPr>
          <p:cNvPr id="137" name="Google Shape;137;p5"/>
          <p:cNvPicPr preferRelativeResize="0"/>
          <p:nvPr/>
        </p:nvPicPr>
        <p:blipFill rotWithShape="1">
          <a:blip r:embed="rId3">
            <a:alphaModFix/>
          </a:blip>
          <a:srcRect b="0" l="0" r="0" t="0"/>
          <a:stretch/>
        </p:blipFill>
        <p:spPr>
          <a:xfrm>
            <a:off x="1091377" y="2500886"/>
            <a:ext cx="443364" cy="332875"/>
          </a:xfrm>
          <a:prstGeom prst="rect">
            <a:avLst/>
          </a:prstGeom>
          <a:noFill/>
          <a:ln>
            <a:noFill/>
          </a:ln>
        </p:spPr>
      </p:pic>
      <p:pic>
        <p:nvPicPr>
          <p:cNvPr id="138" name="Google Shape;138;p5"/>
          <p:cNvPicPr preferRelativeResize="0"/>
          <p:nvPr/>
        </p:nvPicPr>
        <p:blipFill rotWithShape="1">
          <a:blip r:embed="rId3">
            <a:alphaModFix/>
          </a:blip>
          <a:srcRect b="0" l="0" r="0" t="0"/>
          <a:stretch/>
        </p:blipFill>
        <p:spPr>
          <a:xfrm>
            <a:off x="1107635" y="4668975"/>
            <a:ext cx="443364" cy="332875"/>
          </a:xfrm>
          <a:prstGeom prst="rect">
            <a:avLst/>
          </a:prstGeom>
          <a:noFill/>
          <a:ln>
            <a:noFill/>
          </a:ln>
        </p:spPr>
      </p:pic>
      <p:pic>
        <p:nvPicPr>
          <p:cNvPr id="139" name="Google Shape;139;p5"/>
          <p:cNvPicPr preferRelativeResize="0"/>
          <p:nvPr/>
        </p:nvPicPr>
        <p:blipFill rotWithShape="1">
          <a:blip r:embed="rId3">
            <a:alphaModFix/>
          </a:blip>
          <a:srcRect b="0" l="0" r="0" t="0"/>
          <a:stretch/>
        </p:blipFill>
        <p:spPr>
          <a:xfrm>
            <a:off x="1107635" y="5967700"/>
            <a:ext cx="443364" cy="332875"/>
          </a:xfrm>
          <a:prstGeom prst="rect">
            <a:avLst/>
          </a:prstGeom>
          <a:noFill/>
          <a:ln>
            <a:noFill/>
          </a:ln>
        </p:spPr>
      </p:pic>
      <p:pic>
        <p:nvPicPr>
          <p:cNvPr id="140" name="Google Shape;140;p5"/>
          <p:cNvPicPr preferRelativeResize="0"/>
          <p:nvPr/>
        </p:nvPicPr>
        <p:blipFill rotWithShape="1">
          <a:blip r:embed="rId3">
            <a:alphaModFix/>
          </a:blip>
          <a:srcRect b="0" l="0" r="0" t="0"/>
          <a:stretch/>
        </p:blipFill>
        <p:spPr>
          <a:xfrm>
            <a:off x="1117397" y="3975222"/>
            <a:ext cx="443364" cy="332875"/>
          </a:xfrm>
          <a:prstGeom prst="rect">
            <a:avLst/>
          </a:prstGeom>
          <a:noFill/>
          <a:ln>
            <a:noFill/>
          </a:ln>
        </p:spPr>
      </p:pic>
      <p:pic>
        <p:nvPicPr>
          <p:cNvPr id="141" name="Google Shape;141;p5"/>
          <p:cNvPicPr preferRelativeResize="0"/>
          <p:nvPr/>
        </p:nvPicPr>
        <p:blipFill rotWithShape="1">
          <a:blip r:embed="rId3">
            <a:alphaModFix/>
          </a:blip>
          <a:srcRect b="0" l="0" r="0" t="0"/>
          <a:stretch/>
        </p:blipFill>
        <p:spPr>
          <a:xfrm>
            <a:off x="1117397" y="3238054"/>
            <a:ext cx="443364" cy="332875"/>
          </a:xfrm>
          <a:prstGeom prst="rect">
            <a:avLst/>
          </a:prstGeom>
          <a:noFill/>
          <a:ln>
            <a:noFill/>
          </a:ln>
        </p:spPr>
      </p:pic>
      <p:pic>
        <p:nvPicPr>
          <p:cNvPr id="142" name="Google Shape;142;p5"/>
          <p:cNvPicPr preferRelativeResize="0"/>
          <p:nvPr/>
        </p:nvPicPr>
        <p:blipFill rotWithShape="1">
          <a:blip r:embed="rId3">
            <a:alphaModFix/>
          </a:blip>
          <a:srcRect b="0" l="0" r="0" t="0"/>
          <a:stretch/>
        </p:blipFill>
        <p:spPr>
          <a:xfrm>
            <a:off x="1092212" y="5273947"/>
            <a:ext cx="443364" cy="3328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50"/>
          <p:cNvSpPr txBox="1"/>
          <p:nvPr/>
        </p:nvSpPr>
        <p:spPr>
          <a:xfrm>
            <a:off x="1924050" y="505510"/>
            <a:ext cx="3914775"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chemeClr val="accent2"/>
                </a:solidFill>
                <a:latin typeface="Poppins Black"/>
                <a:ea typeface="Poppins Black"/>
                <a:cs typeface="Poppins Black"/>
                <a:sym typeface="Poppins Black"/>
              </a:rPr>
              <a:t>PROPORCIÓN DE FÓRMULAS MÉDICAS ENTREGADAS DE </a:t>
            </a:r>
            <a:r>
              <a:rPr b="0" i="0" lang="es-CO" sz="2000" u="none" cap="none" strike="noStrike">
                <a:solidFill>
                  <a:schemeClr val="accent1"/>
                </a:solidFill>
                <a:latin typeface="Poppins Black"/>
                <a:ea typeface="Poppins Black"/>
                <a:cs typeface="Poppins Black"/>
                <a:sym typeface="Poppins Black"/>
              </a:rPr>
              <a:t>MANERA COMPLETA</a:t>
            </a:r>
            <a:endParaRPr b="0" i="0" sz="2000" u="none" cap="none" strike="noStrike">
              <a:solidFill>
                <a:schemeClr val="accent1"/>
              </a:solidFill>
              <a:latin typeface="Poppins"/>
              <a:ea typeface="Poppins"/>
              <a:cs typeface="Poppins"/>
              <a:sym typeface="Poppins"/>
            </a:endParaRPr>
          </a:p>
        </p:txBody>
      </p:sp>
      <p:sp>
        <p:nvSpPr>
          <p:cNvPr id="593" name="Google Shape;593;p50"/>
          <p:cNvSpPr txBox="1"/>
          <p:nvPr/>
        </p:nvSpPr>
        <p:spPr>
          <a:xfrm>
            <a:off x="6047115" y="505510"/>
            <a:ext cx="4391025"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chemeClr val="accent2"/>
                </a:solidFill>
                <a:latin typeface="Poppins Black"/>
                <a:ea typeface="Poppins Black"/>
                <a:cs typeface="Poppins Black"/>
                <a:sym typeface="Poppins Black"/>
              </a:rPr>
              <a:t>PROPORCIÓN DE FÓRMULAS MÉDICAS ENTREGADAS DE </a:t>
            </a:r>
            <a:r>
              <a:rPr b="0" i="0" lang="es-CO" sz="2000" u="none" cap="none" strike="noStrike">
                <a:solidFill>
                  <a:schemeClr val="accent1"/>
                </a:solidFill>
                <a:latin typeface="Poppins Black"/>
                <a:ea typeface="Poppins Black"/>
                <a:cs typeface="Poppins Black"/>
                <a:sym typeface="Poppins Black"/>
              </a:rPr>
              <a:t>MANERA OPORTUNA</a:t>
            </a:r>
            <a:endParaRPr b="0" i="0" sz="2000" u="none" cap="none" strike="noStrike">
              <a:solidFill>
                <a:schemeClr val="accent1"/>
              </a:solidFill>
              <a:latin typeface="Poppins"/>
              <a:ea typeface="Poppins"/>
              <a:cs typeface="Poppins"/>
              <a:sym typeface="Poppins"/>
            </a:endParaRPr>
          </a:p>
        </p:txBody>
      </p:sp>
      <p:pic>
        <p:nvPicPr>
          <p:cNvPr id="594" name="Google Shape;594;p50"/>
          <p:cNvPicPr preferRelativeResize="0"/>
          <p:nvPr/>
        </p:nvPicPr>
        <p:blipFill rotWithShape="1">
          <a:blip r:embed="rId3">
            <a:alphaModFix/>
          </a:blip>
          <a:srcRect b="0" l="0" r="0" t="0"/>
          <a:stretch/>
        </p:blipFill>
        <p:spPr>
          <a:xfrm>
            <a:off x="1251576" y="2282190"/>
            <a:ext cx="4203427" cy="2755631"/>
          </a:xfrm>
          <a:prstGeom prst="rect">
            <a:avLst/>
          </a:prstGeom>
          <a:noFill/>
          <a:ln>
            <a:noFill/>
          </a:ln>
        </p:spPr>
      </p:pic>
      <p:graphicFrame>
        <p:nvGraphicFramePr>
          <p:cNvPr id="595" name="Google Shape;595;p50"/>
          <p:cNvGraphicFramePr/>
          <p:nvPr/>
        </p:nvGraphicFramePr>
        <p:xfrm>
          <a:off x="6162675" y="2539365"/>
          <a:ext cx="4777749" cy="2755631"/>
        </p:xfrm>
        <a:graphic>
          <a:graphicData uri="http://schemas.openxmlformats.org/drawingml/2006/chart">
            <c:chart r:id="rId4"/>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51"/>
          <p:cNvSpPr txBox="1"/>
          <p:nvPr/>
        </p:nvSpPr>
        <p:spPr>
          <a:xfrm>
            <a:off x="1328466" y="367008"/>
            <a:ext cx="4767534"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accent1"/>
                </a:solidFill>
                <a:latin typeface="Poppins Black"/>
                <a:ea typeface="Poppins Black"/>
                <a:cs typeface="Poppins Black"/>
                <a:sym typeface="Poppins Black"/>
              </a:rPr>
              <a:t>PROMEDIO DE TIEMPO DE ESPERA PARA LA AUTORIZACIÓN DE CIRUGÍA </a:t>
            </a:r>
            <a:r>
              <a:rPr b="0" i="0" lang="es-CO" sz="1800" u="none" cap="none" strike="noStrike">
                <a:solidFill>
                  <a:schemeClr val="accent2"/>
                </a:solidFill>
                <a:latin typeface="Poppins Black"/>
                <a:ea typeface="Poppins Black"/>
                <a:cs typeface="Poppins Black"/>
                <a:sym typeface="Poppins Black"/>
              </a:rPr>
              <a:t>ORTOPÉDICA PROGRAMADA-REEMPLAZO DE CADERA</a:t>
            </a:r>
            <a:endParaRPr b="0" i="0" sz="1800" u="none" cap="none" strike="noStrike">
              <a:solidFill>
                <a:schemeClr val="accent2"/>
              </a:solidFill>
              <a:latin typeface="Poppins"/>
              <a:ea typeface="Poppins"/>
              <a:cs typeface="Poppins"/>
              <a:sym typeface="Poppins"/>
            </a:endParaRPr>
          </a:p>
        </p:txBody>
      </p:sp>
      <p:sp>
        <p:nvSpPr>
          <p:cNvPr id="601" name="Google Shape;601;p51"/>
          <p:cNvSpPr txBox="1"/>
          <p:nvPr/>
        </p:nvSpPr>
        <p:spPr>
          <a:xfrm>
            <a:off x="6296025" y="367008"/>
            <a:ext cx="4371975"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accent1"/>
                </a:solidFill>
                <a:latin typeface="Poppins Black"/>
                <a:ea typeface="Poppins Black"/>
                <a:cs typeface="Poppins Black"/>
                <a:sym typeface="Poppins Black"/>
              </a:rPr>
              <a:t>PROMEDIO DE TIEMPO DE ESPERA PARA LA REALIZACIÓN DE CIRUGÍA </a:t>
            </a:r>
            <a:r>
              <a:rPr b="0" i="0" lang="es-CO" sz="1800" u="none" cap="none" strike="noStrike">
                <a:solidFill>
                  <a:schemeClr val="accent2"/>
                </a:solidFill>
                <a:latin typeface="Poppins Black"/>
                <a:ea typeface="Poppins Black"/>
                <a:cs typeface="Poppins Black"/>
                <a:sym typeface="Poppins Black"/>
              </a:rPr>
              <a:t>ONCOLÓGICA PROGRAMADA-CÁNCER DE SENO</a:t>
            </a:r>
            <a:endParaRPr b="0" i="0" sz="1400" u="none" cap="none" strike="noStrike">
              <a:solidFill>
                <a:srgbClr val="000000"/>
              </a:solidFill>
              <a:latin typeface="Arial"/>
              <a:ea typeface="Arial"/>
              <a:cs typeface="Arial"/>
              <a:sym typeface="Arial"/>
            </a:endParaRPr>
          </a:p>
        </p:txBody>
      </p:sp>
      <p:graphicFrame>
        <p:nvGraphicFramePr>
          <p:cNvPr id="602" name="Google Shape;602;p51"/>
          <p:cNvGraphicFramePr/>
          <p:nvPr/>
        </p:nvGraphicFramePr>
        <p:xfrm>
          <a:off x="1209321" y="2384778"/>
          <a:ext cx="4572000" cy="3204492"/>
        </p:xfrm>
        <a:graphic>
          <a:graphicData uri="http://schemas.openxmlformats.org/drawingml/2006/chart">
            <c:chart r:id="rId3"/>
          </a:graphicData>
        </a:graphic>
      </p:graphicFrame>
      <p:graphicFrame>
        <p:nvGraphicFramePr>
          <p:cNvPr id="603" name="Google Shape;603;p51"/>
          <p:cNvGraphicFramePr/>
          <p:nvPr/>
        </p:nvGraphicFramePr>
        <p:xfrm>
          <a:off x="6209946" y="2440975"/>
          <a:ext cx="4686654" cy="3092097"/>
        </p:xfrm>
        <a:graphic>
          <a:graphicData uri="http://schemas.openxmlformats.org/drawingml/2006/chart">
            <c:chart r:id="rId4"/>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2"/>
          <p:cNvSpPr txBox="1"/>
          <p:nvPr/>
        </p:nvSpPr>
        <p:spPr>
          <a:xfrm>
            <a:off x="1724025" y="338435"/>
            <a:ext cx="407670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accent1"/>
                </a:solidFill>
                <a:latin typeface="Poppins Black"/>
                <a:ea typeface="Poppins Black"/>
                <a:cs typeface="Poppins Black"/>
                <a:sym typeface="Poppins Black"/>
              </a:rPr>
              <a:t>PROMEDIO DE TIEMPO DE ESPERA PARA LA AUTORIZACIÓN DE </a:t>
            </a:r>
            <a:r>
              <a:rPr b="0" i="0" lang="es-CO" sz="1800" u="none" cap="none" strike="noStrike">
                <a:solidFill>
                  <a:schemeClr val="accent2"/>
                </a:solidFill>
                <a:latin typeface="Poppins Black"/>
                <a:ea typeface="Poppins Black"/>
                <a:cs typeface="Poppins Black"/>
                <a:sym typeface="Poppins Black"/>
              </a:rPr>
              <a:t>CIRUGÍA OFTALMOLÓGICA PROGRAMADA-CATARATAS</a:t>
            </a:r>
            <a:endParaRPr b="0" i="0" sz="1800" u="none" cap="none" strike="noStrike">
              <a:solidFill>
                <a:schemeClr val="accent2"/>
              </a:solidFill>
              <a:latin typeface="Poppins"/>
              <a:ea typeface="Poppins"/>
              <a:cs typeface="Poppins"/>
              <a:sym typeface="Poppins"/>
            </a:endParaRPr>
          </a:p>
        </p:txBody>
      </p:sp>
      <p:sp>
        <p:nvSpPr>
          <p:cNvPr id="609" name="Google Shape;609;p52"/>
          <p:cNvSpPr txBox="1"/>
          <p:nvPr/>
        </p:nvSpPr>
        <p:spPr>
          <a:xfrm>
            <a:off x="6267450" y="399990"/>
            <a:ext cx="4038600" cy="11387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s-CO" sz="1700" u="none" cap="none" strike="noStrike">
                <a:solidFill>
                  <a:schemeClr val="accent1"/>
                </a:solidFill>
                <a:latin typeface="Poppins Black"/>
                <a:ea typeface="Poppins Black"/>
                <a:cs typeface="Poppins Black"/>
                <a:sym typeface="Poppins Black"/>
              </a:rPr>
              <a:t>PROMEDIO DE TIEMPO DE ESPERA PARA LA REALIZACIÓN DE CIRUGÍA </a:t>
            </a:r>
            <a:r>
              <a:rPr b="0" i="0" lang="es-CO" sz="1700" u="none" cap="none" strike="noStrike">
                <a:solidFill>
                  <a:schemeClr val="accent2"/>
                </a:solidFill>
                <a:latin typeface="Poppins Black"/>
                <a:ea typeface="Poppins Black"/>
                <a:cs typeface="Poppins Black"/>
                <a:sym typeface="Poppins Black"/>
              </a:rPr>
              <a:t>GENERAL – HERNIORRAFIA DE PARED ABDOMINAL PROGRAMADA</a:t>
            </a:r>
            <a:endParaRPr b="0" i="0" sz="1700" u="none" cap="none" strike="noStrike">
              <a:solidFill>
                <a:schemeClr val="accent2"/>
              </a:solidFill>
              <a:latin typeface="Poppins"/>
              <a:ea typeface="Poppins"/>
              <a:cs typeface="Poppins"/>
              <a:sym typeface="Poppins"/>
            </a:endParaRPr>
          </a:p>
        </p:txBody>
      </p:sp>
      <p:graphicFrame>
        <p:nvGraphicFramePr>
          <p:cNvPr id="610" name="Google Shape;610;p52"/>
          <p:cNvGraphicFramePr/>
          <p:nvPr/>
        </p:nvGraphicFramePr>
        <p:xfrm>
          <a:off x="1228725" y="2152650"/>
          <a:ext cx="4572000" cy="3394710"/>
        </p:xfrm>
        <a:graphic>
          <a:graphicData uri="http://schemas.openxmlformats.org/drawingml/2006/chart">
            <c:chart r:id="rId3"/>
          </a:graphicData>
        </a:graphic>
      </p:graphicFrame>
      <p:graphicFrame>
        <p:nvGraphicFramePr>
          <p:cNvPr id="611" name="Google Shape;611;p52"/>
          <p:cNvGraphicFramePr/>
          <p:nvPr/>
        </p:nvGraphicFramePr>
        <p:xfrm>
          <a:off x="6391277" y="2152650"/>
          <a:ext cx="4572000" cy="3394710"/>
        </p:xfrm>
        <a:graphic>
          <a:graphicData uri="http://schemas.openxmlformats.org/drawingml/2006/chart">
            <c:chart r:id="rId4"/>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53"/>
          <p:cNvSpPr txBox="1"/>
          <p:nvPr/>
        </p:nvSpPr>
        <p:spPr>
          <a:xfrm>
            <a:off x="1943100" y="376535"/>
            <a:ext cx="3800475"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accent2"/>
                </a:solidFill>
                <a:latin typeface="Poppins Black"/>
                <a:ea typeface="Poppins Black"/>
                <a:cs typeface="Poppins Black"/>
                <a:sym typeface="Poppins Black"/>
              </a:rPr>
              <a:t>PROMEDIO DE TIEMPO DE ESPERA PARA LA REALIZACIÓN </a:t>
            </a:r>
            <a:r>
              <a:rPr b="0" i="0" lang="es-CO" sz="1800" u="none" cap="none" strike="noStrike">
                <a:solidFill>
                  <a:schemeClr val="accent1"/>
                </a:solidFill>
                <a:latin typeface="Poppins Black"/>
                <a:ea typeface="Poppins Black"/>
                <a:cs typeface="Poppins Black"/>
                <a:sym typeface="Poppins Black"/>
              </a:rPr>
              <a:t>DE CIRUGÍA OFTALMOLÓGICA PROGRAMADA-CATARATAS</a:t>
            </a:r>
            <a:endParaRPr b="0" i="0" sz="1800" u="none" cap="none" strike="noStrike">
              <a:solidFill>
                <a:schemeClr val="accent1"/>
              </a:solidFill>
              <a:latin typeface="Poppins"/>
              <a:ea typeface="Poppins"/>
              <a:cs typeface="Poppins"/>
              <a:sym typeface="Poppins"/>
            </a:endParaRPr>
          </a:p>
        </p:txBody>
      </p:sp>
      <p:sp>
        <p:nvSpPr>
          <p:cNvPr id="617" name="Google Shape;617;p53"/>
          <p:cNvSpPr txBox="1"/>
          <p:nvPr/>
        </p:nvSpPr>
        <p:spPr>
          <a:xfrm>
            <a:off x="6810375" y="376535"/>
            <a:ext cx="3352800" cy="14773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accent2"/>
                </a:solidFill>
                <a:latin typeface="Poppins Black"/>
                <a:ea typeface="Poppins Black"/>
                <a:cs typeface="Poppins Black"/>
                <a:sym typeface="Poppins Black"/>
              </a:rPr>
              <a:t>PROMEDIO DE TIEMPO DE ESPERA PARA LA ATENCIÓN </a:t>
            </a:r>
            <a:r>
              <a:rPr b="0" i="0" lang="es-CO" sz="1800" u="none" cap="none" strike="noStrike">
                <a:solidFill>
                  <a:schemeClr val="accent1"/>
                </a:solidFill>
                <a:latin typeface="Poppins Black"/>
                <a:ea typeface="Poppins Black"/>
                <a:cs typeface="Poppins Black"/>
                <a:sym typeface="Poppins Black"/>
              </a:rPr>
              <a:t>EN CONSULTA MÉDICA DE      ONCOLOGÍA</a:t>
            </a:r>
            <a:r>
              <a:rPr b="0" i="0" lang="es-CO" sz="1800" u="none" cap="none" strike="noStrike">
                <a:solidFill>
                  <a:srgbClr val="215025"/>
                </a:solidFill>
                <a:latin typeface="Poppins Black"/>
                <a:ea typeface="Poppins Black"/>
                <a:cs typeface="Poppins Black"/>
                <a:sym typeface="Poppins Black"/>
              </a:rPr>
              <a:t>	</a:t>
            </a:r>
            <a:br>
              <a:rPr b="0" i="0" lang="es-CO" sz="1800" u="none" cap="none" strike="noStrike">
                <a:solidFill>
                  <a:srgbClr val="215025"/>
                </a:solidFill>
                <a:latin typeface="Poppins Black"/>
                <a:ea typeface="Poppins Black"/>
                <a:cs typeface="Poppins Black"/>
                <a:sym typeface="Poppins Black"/>
              </a:rPr>
            </a:br>
            <a:endParaRPr b="0" i="0" sz="1800" u="none" cap="none" strike="noStrike">
              <a:solidFill>
                <a:srgbClr val="215025"/>
              </a:solidFill>
              <a:latin typeface="Poppins Black"/>
              <a:ea typeface="Poppins Black"/>
              <a:cs typeface="Poppins Black"/>
              <a:sym typeface="Poppins Black"/>
            </a:endParaRPr>
          </a:p>
        </p:txBody>
      </p:sp>
      <p:graphicFrame>
        <p:nvGraphicFramePr>
          <p:cNvPr id="618" name="Google Shape;618;p53"/>
          <p:cNvGraphicFramePr/>
          <p:nvPr/>
        </p:nvGraphicFramePr>
        <p:xfrm>
          <a:off x="1336956" y="2343150"/>
          <a:ext cx="4572000" cy="3394710"/>
        </p:xfrm>
        <a:graphic>
          <a:graphicData uri="http://schemas.openxmlformats.org/drawingml/2006/chart">
            <c:chart r:id="rId3"/>
          </a:graphicData>
        </a:graphic>
      </p:graphicFrame>
      <p:graphicFrame>
        <p:nvGraphicFramePr>
          <p:cNvPr id="619" name="Google Shape;619;p53"/>
          <p:cNvGraphicFramePr/>
          <p:nvPr/>
        </p:nvGraphicFramePr>
        <p:xfrm>
          <a:off x="6200775" y="2343150"/>
          <a:ext cx="4572000" cy="3394710"/>
        </p:xfrm>
        <a:graphic>
          <a:graphicData uri="http://schemas.openxmlformats.org/drawingml/2006/chart">
            <c:chart r:id="rId4"/>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54"/>
          <p:cNvSpPr txBox="1"/>
          <p:nvPr/>
        </p:nvSpPr>
        <p:spPr>
          <a:xfrm>
            <a:off x="1790700" y="319385"/>
            <a:ext cx="381000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accent2"/>
                </a:solidFill>
                <a:latin typeface="Poppins Black"/>
                <a:ea typeface="Poppins Black"/>
                <a:cs typeface="Poppins Black"/>
                <a:sym typeface="Poppins Black"/>
              </a:rPr>
              <a:t>PROMEDIO DE TIEMPO DE ESPERA PARA LA REALIZACIÓN </a:t>
            </a:r>
            <a:r>
              <a:rPr b="0" i="0" lang="es-CO" sz="1800" u="none" cap="none" strike="noStrike">
                <a:solidFill>
                  <a:schemeClr val="accent1"/>
                </a:solidFill>
                <a:latin typeface="Poppins Black"/>
                <a:ea typeface="Poppins Black"/>
                <a:cs typeface="Poppins Black"/>
                <a:sym typeface="Poppins Black"/>
              </a:rPr>
              <a:t>DE CIRUGÍA OFTALMOLÓGICA PROGRAMADA-CATARATAS</a:t>
            </a:r>
            <a:endParaRPr b="0" i="0" sz="1800" u="none" cap="none" strike="noStrike">
              <a:solidFill>
                <a:schemeClr val="accent1"/>
              </a:solidFill>
              <a:latin typeface="Poppins"/>
              <a:ea typeface="Poppins"/>
              <a:cs typeface="Poppins"/>
              <a:sym typeface="Poppins"/>
            </a:endParaRPr>
          </a:p>
        </p:txBody>
      </p:sp>
      <p:sp>
        <p:nvSpPr>
          <p:cNvPr id="625" name="Google Shape;625;p54"/>
          <p:cNvSpPr txBox="1"/>
          <p:nvPr/>
        </p:nvSpPr>
        <p:spPr>
          <a:xfrm>
            <a:off x="6596062" y="319385"/>
            <a:ext cx="3648075"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accent2"/>
                </a:solidFill>
                <a:latin typeface="Poppins Black"/>
                <a:ea typeface="Poppins Black"/>
                <a:cs typeface="Poppins Black"/>
                <a:sym typeface="Poppins Black"/>
              </a:rPr>
              <a:t>PROMEDIO DE TIEMPO DE ESPERA PARA LA ATENCIÓN </a:t>
            </a:r>
            <a:r>
              <a:rPr b="0" i="0" lang="es-CO" sz="1800" u="none" cap="none" strike="noStrike">
                <a:solidFill>
                  <a:schemeClr val="accent1"/>
                </a:solidFill>
                <a:latin typeface="Poppins Black"/>
                <a:ea typeface="Poppins Black"/>
                <a:cs typeface="Poppins Black"/>
                <a:sym typeface="Poppins Black"/>
              </a:rPr>
              <a:t>EN CONSULTA MÉDICA DE ONCOLOGÍA</a:t>
            </a:r>
            <a:endParaRPr b="0" i="0" sz="1800" u="none" cap="none" strike="noStrike">
              <a:solidFill>
                <a:schemeClr val="accent1"/>
              </a:solidFill>
              <a:latin typeface="Poppins"/>
              <a:ea typeface="Poppins"/>
              <a:cs typeface="Poppins"/>
              <a:sym typeface="Poppins"/>
            </a:endParaRPr>
          </a:p>
        </p:txBody>
      </p:sp>
      <p:graphicFrame>
        <p:nvGraphicFramePr>
          <p:cNvPr id="626" name="Google Shape;626;p54"/>
          <p:cNvGraphicFramePr/>
          <p:nvPr/>
        </p:nvGraphicFramePr>
        <p:xfrm>
          <a:off x="1209321" y="2274570"/>
          <a:ext cx="4453180" cy="3211830"/>
        </p:xfrm>
        <a:graphic>
          <a:graphicData uri="http://schemas.openxmlformats.org/drawingml/2006/chart">
            <c:chart r:id="rId3"/>
          </a:graphicData>
        </a:graphic>
      </p:graphicFrame>
      <p:graphicFrame>
        <p:nvGraphicFramePr>
          <p:cNvPr id="627" name="Google Shape;627;p54"/>
          <p:cNvGraphicFramePr/>
          <p:nvPr/>
        </p:nvGraphicFramePr>
        <p:xfrm>
          <a:off x="6198161" y="2390774"/>
          <a:ext cx="4717489" cy="3211830"/>
        </p:xfrm>
        <a:graphic>
          <a:graphicData uri="http://schemas.openxmlformats.org/drawingml/2006/chart">
            <c:chart r:id="rId4"/>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55"/>
          <p:cNvSpPr txBox="1"/>
          <p:nvPr/>
        </p:nvSpPr>
        <p:spPr>
          <a:xfrm>
            <a:off x="1819274" y="515035"/>
            <a:ext cx="4105275"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accent2"/>
                </a:solidFill>
                <a:latin typeface="Poppins Black"/>
                <a:ea typeface="Poppins Black"/>
                <a:cs typeface="Poppins Black"/>
                <a:sym typeface="Poppins Black"/>
              </a:rPr>
              <a:t>PROMEDIO DE TIEMPO DE ESPERA PARA LA REALIZACIÓN DE TAC DE </a:t>
            </a:r>
            <a:r>
              <a:rPr b="0" i="0" lang="es-CO" sz="1800" u="none" cap="none" strike="noStrike">
                <a:solidFill>
                  <a:schemeClr val="accent1"/>
                </a:solidFill>
                <a:latin typeface="Poppins Black"/>
                <a:ea typeface="Poppins Black"/>
                <a:cs typeface="Poppins Black"/>
                <a:sym typeface="Poppins Black"/>
              </a:rPr>
              <a:t>TÓRAX PROGRAMADA</a:t>
            </a:r>
            <a:endParaRPr b="0" i="0" sz="1800" u="none" cap="none" strike="noStrike">
              <a:solidFill>
                <a:schemeClr val="accent1"/>
              </a:solidFill>
              <a:latin typeface="Poppins"/>
              <a:ea typeface="Poppins"/>
              <a:cs typeface="Poppins"/>
              <a:sym typeface="Poppins"/>
            </a:endParaRPr>
          </a:p>
        </p:txBody>
      </p:sp>
      <p:sp>
        <p:nvSpPr>
          <p:cNvPr id="633" name="Google Shape;633;p55"/>
          <p:cNvSpPr txBox="1"/>
          <p:nvPr/>
        </p:nvSpPr>
        <p:spPr>
          <a:xfrm>
            <a:off x="6267453" y="515036"/>
            <a:ext cx="4105273"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accent2"/>
                </a:solidFill>
                <a:latin typeface="Poppins Black"/>
                <a:ea typeface="Poppins Black"/>
                <a:cs typeface="Poppins Black"/>
                <a:sym typeface="Poppins Black"/>
              </a:rPr>
              <a:t>PROMEDIO DE TIEMPO DE ESPERA PARA LA REALIZACIÓN DE TAC DE              </a:t>
            </a:r>
            <a:r>
              <a:rPr b="0" i="0" lang="es-CO" sz="1800" u="none" cap="none" strike="noStrike">
                <a:solidFill>
                  <a:schemeClr val="accent1"/>
                </a:solidFill>
                <a:latin typeface="Poppins Black"/>
                <a:ea typeface="Poppins Black"/>
                <a:cs typeface="Poppins Black"/>
                <a:sym typeface="Poppins Black"/>
              </a:rPr>
              <a:t>ABDOMEN PROGRAMADA</a:t>
            </a:r>
            <a:r>
              <a:rPr b="0" i="0" lang="es-CO" sz="1800" u="none" cap="none" strike="noStrike">
                <a:solidFill>
                  <a:srgbClr val="215025"/>
                </a:solidFill>
                <a:latin typeface="Poppins Black"/>
                <a:ea typeface="Poppins Black"/>
                <a:cs typeface="Poppins Black"/>
                <a:sym typeface="Poppins Black"/>
              </a:rPr>
              <a:t>	</a:t>
            </a:r>
            <a:br>
              <a:rPr b="0" i="0" lang="es-CO" sz="1800" u="none" cap="none" strike="noStrike">
                <a:solidFill>
                  <a:srgbClr val="215025"/>
                </a:solidFill>
                <a:latin typeface="Poppins Black"/>
                <a:ea typeface="Poppins Black"/>
                <a:cs typeface="Poppins Black"/>
                <a:sym typeface="Poppins Black"/>
              </a:rPr>
            </a:br>
            <a:endParaRPr b="0" i="0" sz="1800" u="none" cap="none" strike="noStrike">
              <a:solidFill>
                <a:srgbClr val="215025"/>
              </a:solidFill>
              <a:latin typeface="Poppins Black"/>
              <a:ea typeface="Poppins Black"/>
              <a:cs typeface="Poppins Black"/>
              <a:sym typeface="Poppins Black"/>
            </a:endParaRPr>
          </a:p>
        </p:txBody>
      </p:sp>
      <p:graphicFrame>
        <p:nvGraphicFramePr>
          <p:cNvPr id="634" name="Google Shape;634;p55"/>
          <p:cNvGraphicFramePr/>
          <p:nvPr/>
        </p:nvGraphicFramePr>
        <p:xfrm>
          <a:off x="1367791" y="2171700"/>
          <a:ext cx="4572000" cy="3177540"/>
        </p:xfrm>
        <a:graphic>
          <a:graphicData uri="http://schemas.openxmlformats.org/drawingml/2006/chart">
            <c:chart r:id="rId3"/>
          </a:graphicData>
        </a:graphic>
      </p:graphicFrame>
      <p:graphicFrame>
        <p:nvGraphicFramePr>
          <p:cNvPr id="635" name="Google Shape;635;p55"/>
          <p:cNvGraphicFramePr/>
          <p:nvPr/>
        </p:nvGraphicFramePr>
        <p:xfrm>
          <a:off x="6400799" y="2219324"/>
          <a:ext cx="4587242" cy="3129916"/>
        </p:xfrm>
        <a:graphic>
          <a:graphicData uri="http://schemas.openxmlformats.org/drawingml/2006/chart">
            <c:chart r:id="rId4"/>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56"/>
          <p:cNvSpPr txBox="1"/>
          <p:nvPr/>
        </p:nvSpPr>
        <p:spPr>
          <a:xfrm>
            <a:off x="3143250" y="604837"/>
            <a:ext cx="60960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chemeClr val="accent2"/>
                </a:solidFill>
                <a:latin typeface="Poppins Black"/>
                <a:ea typeface="Poppins Black"/>
                <a:cs typeface="Poppins Black"/>
                <a:sym typeface="Poppins Black"/>
              </a:rPr>
              <a:t>PROMEDIO DE TIEMPO DE ESPERA PARA LA REALIZACIÓN DE RESONANCIA MAGNÉTICA </a:t>
            </a:r>
            <a:r>
              <a:rPr b="0" i="0" lang="es-CO" sz="2000" u="none" cap="none" strike="noStrike">
                <a:solidFill>
                  <a:schemeClr val="accent1"/>
                </a:solidFill>
                <a:latin typeface="Poppins Black"/>
                <a:ea typeface="Poppins Black"/>
                <a:cs typeface="Poppins Black"/>
                <a:sym typeface="Poppins Black"/>
              </a:rPr>
              <a:t>NUCLEAR DE CRÁNEO PROGRAMADA</a:t>
            </a:r>
            <a:endParaRPr b="0" i="0" sz="2000" u="none" cap="none" strike="noStrike">
              <a:solidFill>
                <a:schemeClr val="accent1"/>
              </a:solidFill>
              <a:latin typeface="Poppins"/>
              <a:ea typeface="Poppins"/>
              <a:cs typeface="Poppins"/>
              <a:sym typeface="Poppins"/>
            </a:endParaRPr>
          </a:p>
        </p:txBody>
      </p:sp>
      <p:pic>
        <p:nvPicPr>
          <p:cNvPr id="641" name="Google Shape;641;p56"/>
          <p:cNvPicPr preferRelativeResize="0"/>
          <p:nvPr/>
        </p:nvPicPr>
        <p:blipFill rotWithShape="1">
          <a:blip r:embed="rId3">
            <a:alphaModFix/>
          </a:blip>
          <a:srcRect b="0" l="0" r="0" t="0"/>
          <a:stretch/>
        </p:blipFill>
        <p:spPr>
          <a:xfrm>
            <a:off x="3564576" y="2239141"/>
            <a:ext cx="5253348" cy="315200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57"/>
          <p:cNvSpPr txBox="1"/>
          <p:nvPr>
            <p:ph type="title"/>
          </p:nvPr>
        </p:nvSpPr>
        <p:spPr>
          <a:xfrm>
            <a:off x="838200" y="1717854"/>
            <a:ext cx="7315200" cy="110136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Poppins Black"/>
              <a:buNone/>
            </a:pPr>
            <a:r>
              <a:rPr lang="es-CO"/>
              <a:t>CONTRATACIÓN</a:t>
            </a:r>
            <a:endParaRPr/>
          </a:p>
        </p:txBody>
      </p:sp>
      <p:sp>
        <p:nvSpPr>
          <p:cNvPr id="647" name="Google Shape;647;p57"/>
          <p:cNvSpPr txBox="1"/>
          <p:nvPr>
            <p:ph idx="1" type="body"/>
          </p:nvPr>
        </p:nvSpPr>
        <p:spPr>
          <a:xfrm>
            <a:off x="838200" y="3027839"/>
            <a:ext cx="73152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58"/>
          <p:cNvSpPr txBox="1"/>
          <p:nvPr>
            <p:ph type="title"/>
          </p:nvPr>
        </p:nvSpPr>
        <p:spPr>
          <a:xfrm>
            <a:off x="1188642" y="392660"/>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92D050"/>
              </a:buClr>
              <a:buSzPts val="3600"/>
              <a:buFont typeface="Poppins Black"/>
              <a:buNone/>
            </a:pPr>
            <a:r>
              <a:rPr lang="es-CO" sz="3600">
                <a:solidFill>
                  <a:srgbClr val="92D050"/>
                </a:solidFill>
              </a:rPr>
              <a:t>POBLACIÓN</a:t>
            </a:r>
            <a:r>
              <a:rPr lang="es-CO" sz="3600">
                <a:solidFill>
                  <a:srgbClr val="669900"/>
                </a:solidFill>
              </a:rPr>
              <a:t> DUSAKAWI EPSI</a:t>
            </a:r>
            <a:endParaRPr sz="3600">
              <a:solidFill>
                <a:srgbClr val="669900"/>
              </a:solidFill>
            </a:endParaRPr>
          </a:p>
        </p:txBody>
      </p:sp>
      <p:pic>
        <p:nvPicPr>
          <p:cNvPr id="653" name="Google Shape;653;p58"/>
          <p:cNvPicPr preferRelativeResize="0"/>
          <p:nvPr>
            <p:ph idx="1" type="body"/>
          </p:nvPr>
        </p:nvPicPr>
        <p:blipFill rotWithShape="1">
          <a:blip r:embed="rId3">
            <a:alphaModFix/>
          </a:blip>
          <a:srcRect b="0" l="0" r="343" t="17335"/>
          <a:stretch/>
        </p:blipFill>
        <p:spPr>
          <a:xfrm>
            <a:off x="2853466" y="2436568"/>
            <a:ext cx="6107651" cy="2813582"/>
          </a:xfrm>
          <a:prstGeom prst="rect">
            <a:avLst/>
          </a:prstGeom>
          <a:noFill/>
          <a:ln>
            <a:noFill/>
          </a:ln>
        </p:spPr>
      </p:pic>
      <p:sp>
        <p:nvSpPr>
          <p:cNvPr id="654" name="Google Shape;654;p58"/>
          <p:cNvSpPr txBox="1"/>
          <p:nvPr/>
        </p:nvSpPr>
        <p:spPr>
          <a:xfrm>
            <a:off x="3297601" y="5376357"/>
            <a:ext cx="5765074"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es-CO" sz="1200" u="none" cap="none" strike="noStrike">
                <a:solidFill>
                  <a:schemeClr val="dk1"/>
                </a:solidFill>
                <a:latin typeface="Poppins"/>
                <a:ea typeface="Poppins"/>
                <a:cs typeface="Poppins"/>
                <a:sym typeface="Poppins"/>
              </a:rPr>
              <a:t>Total Población vigencia 2023: 273.260 afiliados.</a:t>
            </a:r>
            <a:endParaRPr b="1" i="0" sz="1200" u="none" cap="none" strike="noStrike">
              <a:solidFill>
                <a:schemeClr val="dk1"/>
              </a:solidFill>
              <a:latin typeface="Poppins"/>
              <a:ea typeface="Poppins"/>
              <a:cs typeface="Poppins"/>
              <a:sym typeface="Poppi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59"/>
          <p:cNvSpPr txBox="1"/>
          <p:nvPr>
            <p:ph type="title"/>
          </p:nvPr>
        </p:nvSpPr>
        <p:spPr>
          <a:xfrm>
            <a:off x="1223962" y="799832"/>
            <a:ext cx="4227601" cy="117628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669900"/>
              </a:buClr>
              <a:buSzPts val="3000"/>
              <a:buFont typeface="Poppins Black"/>
              <a:buNone/>
            </a:pPr>
            <a:r>
              <a:rPr lang="es-CO" sz="3000">
                <a:solidFill>
                  <a:srgbClr val="669900"/>
                </a:solidFill>
              </a:rPr>
              <a:t>COBERTURA DE </a:t>
            </a:r>
            <a:r>
              <a:rPr lang="es-CO" sz="3000">
                <a:solidFill>
                  <a:srgbClr val="92D050"/>
                </a:solidFill>
              </a:rPr>
              <a:t>ATENCIÓN PRIMARIA</a:t>
            </a:r>
            <a:endParaRPr sz="3000">
              <a:solidFill>
                <a:srgbClr val="92D050"/>
              </a:solidFill>
            </a:endParaRPr>
          </a:p>
        </p:txBody>
      </p:sp>
      <p:graphicFrame>
        <p:nvGraphicFramePr>
          <p:cNvPr id="660" name="Google Shape;660;p59"/>
          <p:cNvGraphicFramePr/>
          <p:nvPr/>
        </p:nvGraphicFramePr>
        <p:xfrm>
          <a:off x="1136872" y="3025696"/>
          <a:ext cx="3000000" cy="3000000"/>
        </p:xfrm>
        <a:graphic>
          <a:graphicData uri="http://schemas.openxmlformats.org/drawingml/2006/table">
            <a:tbl>
              <a:tblPr bandRow="1" firstCol="1" firstRow="1">
                <a:noFill/>
                <a:tableStyleId>{712D18DD-DDD4-477A-950C-681D5517F363}</a:tableStyleId>
              </a:tblPr>
              <a:tblGrid>
                <a:gridCol w="1379750"/>
                <a:gridCol w="1483900"/>
                <a:gridCol w="1483900"/>
              </a:tblGrid>
              <a:tr h="364725">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DEPARTAMENTO</a:t>
                      </a:r>
                      <a:endParaRPr sz="12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IPS</a:t>
                      </a:r>
                      <a:endParaRPr sz="12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a:t>
                      </a:r>
                      <a:endParaRPr sz="1200" u="none" cap="none" strike="noStrike">
                        <a:latin typeface="Times New Roman"/>
                        <a:ea typeface="Times New Roman"/>
                        <a:cs typeface="Times New Roman"/>
                        <a:sym typeface="Times New Roman"/>
                      </a:endParaRPr>
                    </a:p>
                  </a:txBody>
                  <a:tcPr marT="0" marB="0" marR="44450" marL="44450" anchor="ctr"/>
                </a:tc>
              </a:tr>
              <a:tr h="364725">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Cesar</a:t>
                      </a:r>
                      <a:endParaRPr sz="12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5</a:t>
                      </a:r>
                      <a:endParaRPr sz="12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15%</a:t>
                      </a:r>
                      <a:endParaRPr sz="1200" u="none" cap="none" strike="noStrike">
                        <a:latin typeface="Times New Roman"/>
                        <a:ea typeface="Times New Roman"/>
                        <a:cs typeface="Times New Roman"/>
                        <a:sym typeface="Times New Roman"/>
                      </a:endParaRPr>
                    </a:p>
                  </a:txBody>
                  <a:tcPr marT="0" marB="0" marR="44450" marL="44450" anchor="ctr"/>
                </a:tc>
              </a:tr>
              <a:tr h="364725">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Guajira</a:t>
                      </a:r>
                      <a:endParaRPr sz="12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25</a:t>
                      </a:r>
                      <a:endParaRPr sz="12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76%</a:t>
                      </a:r>
                      <a:endParaRPr sz="1200" u="none" cap="none" strike="noStrike">
                        <a:latin typeface="Times New Roman"/>
                        <a:ea typeface="Times New Roman"/>
                        <a:cs typeface="Times New Roman"/>
                        <a:sym typeface="Times New Roman"/>
                      </a:endParaRPr>
                    </a:p>
                  </a:txBody>
                  <a:tcPr marT="0" marB="0" marR="44450" marL="44450" anchor="ctr"/>
                </a:tc>
              </a:tr>
              <a:tr h="364725">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Magdalena</a:t>
                      </a:r>
                      <a:endParaRPr sz="12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3</a:t>
                      </a:r>
                      <a:endParaRPr sz="12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9%</a:t>
                      </a:r>
                      <a:endParaRPr sz="1200" u="none" cap="none" strike="noStrike">
                        <a:latin typeface="Times New Roman"/>
                        <a:ea typeface="Times New Roman"/>
                        <a:cs typeface="Times New Roman"/>
                        <a:sym typeface="Times New Roman"/>
                      </a:endParaRPr>
                    </a:p>
                  </a:txBody>
                  <a:tcPr marT="0" marB="0" marR="44450" marL="44450" anchor="ctr"/>
                </a:tc>
              </a:tr>
              <a:tr h="364725">
                <a:tc>
                  <a:txBody>
                    <a:bodyPr/>
                    <a:lstStyle/>
                    <a:p>
                      <a:pPr indent="0" lvl="0" marL="0" marR="0" rtl="0" algn="ctr">
                        <a:lnSpc>
                          <a:spcPct val="107000"/>
                        </a:lnSpc>
                        <a:spcBef>
                          <a:spcPts val="0"/>
                        </a:spcBef>
                        <a:spcAft>
                          <a:spcPts val="0"/>
                        </a:spcAft>
                        <a:buClr>
                          <a:srgbClr val="000000"/>
                        </a:buClr>
                        <a:buSzPts val="1100"/>
                        <a:buFont typeface="Arial"/>
                        <a:buNone/>
                      </a:pPr>
                      <a:r>
                        <a:rPr lang="es-CO" sz="1100" u="none" cap="none" strike="noStrike"/>
                        <a:t>TOTAL</a:t>
                      </a:r>
                      <a:endParaRPr sz="12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100"/>
                        <a:buFont typeface="Arial"/>
                        <a:buNone/>
                      </a:pPr>
                      <a:r>
                        <a:rPr b="1" lang="es-CO" sz="1100" u="none" cap="none" strike="noStrike"/>
                        <a:t>33</a:t>
                      </a:r>
                      <a:endParaRPr b="1" sz="12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100"/>
                        <a:buFont typeface="Arial"/>
                        <a:buNone/>
                      </a:pPr>
                      <a:r>
                        <a:rPr b="1" lang="es-CO" sz="1100" u="none" cap="none" strike="noStrike"/>
                        <a:t>100%</a:t>
                      </a:r>
                      <a:endParaRPr b="1" sz="1200" u="none" cap="none" strike="noStrike">
                        <a:latin typeface="Times New Roman"/>
                        <a:ea typeface="Times New Roman"/>
                        <a:cs typeface="Times New Roman"/>
                        <a:sym typeface="Times New Roman"/>
                      </a:endParaRPr>
                    </a:p>
                  </a:txBody>
                  <a:tcPr marT="0" marB="0" marR="44450" marL="44450" anchor="ctr"/>
                </a:tc>
              </a:tr>
            </a:tbl>
          </a:graphicData>
        </a:graphic>
      </p:graphicFrame>
      <p:sp>
        <p:nvSpPr>
          <p:cNvPr id="661" name="Google Shape;661;p59"/>
          <p:cNvSpPr txBox="1"/>
          <p:nvPr/>
        </p:nvSpPr>
        <p:spPr>
          <a:xfrm>
            <a:off x="6338867" y="783904"/>
            <a:ext cx="3858884" cy="120799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669900"/>
              </a:buClr>
              <a:buSzPts val="3000"/>
              <a:buFont typeface="Poppins Black"/>
              <a:buNone/>
            </a:pPr>
            <a:r>
              <a:rPr b="0" i="0" lang="es-CO" sz="3000" u="none" cap="none" strike="noStrike">
                <a:solidFill>
                  <a:srgbClr val="669900"/>
                </a:solidFill>
                <a:latin typeface="Poppins Black"/>
                <a:ea typeface="Poppins Black"/>
                <a:cs typeface="Poppins Black"/>
                <a:sym typeface="Poppins Black"/>
              </a:rPr>
              <a:t>SERVICIOS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92D050"/>
              </a:buClr>
              <a:buSzPts val="3000"/>
              <a:buFont typeface="Poppins Black"/>
              <a:buNone/>
            </a:pPr>
            <a:r>
              <a:rPr b="0" i="0" lang="es-CO" sz="3000" u="none" cap="none" strike="noStrike">
                <a:solidFill>
                  <a:srgbClr val="92D050"/>
                </a:solidFill>
                <a:latin typeface="Poppins Black"/>
                <a:ea typeface="Poppins Black"/>
                <a:cs typeface="Poppins Black"/>
                <a:sym typeface="Poppins Black"/>
              </a:rPr>
              <a:t>ESPECIALIZADOS DE SEGUNDO NIVEL</a:t>
            </a:r>
            <a:endParaRPr b="0" i="0" sz="3000" u="none" cap="none" strike="noStrike">
              <a:solidFill>
                <a:srgbClr val="92D050"/>
              </a:solidFill>
              <a:latin typeface="Poppins Black"/>
              <a:ea typeface="Poppins Black"/>
              <a:cs typeface="Poppins Black"/>
              <a:sym typeface="Poppins Black"/>
            </a:endParaRPr>
          </a:p>
        </p:txBody>
      </p:sp>
      <p:cxnSp>
        <p:nvCxnSpPr>
          <p:cNvPr id="662" name="Google Shape;662;p59"/>
          <p:cNvCxnSpPr/>
          <p:nvPr/>
        </p:nvCxnSpPr>
        <p:spPr>
          <a:xfrm>
            <a:off x="6396323" y="2064655"/>
            <a:ext cx="3801415" cy="0"/>
          </a:xfrm>
          <a:prstGeom prst="straightConnector1">
            <a:avLst/>
          </a:prstGeom>
          <a:noFill/>
          <a:ln cap="flat" cmpd="sng" w="57150">
            <a:solidFill>
              <a:srgbClr val="215025"/>
            </a:solidFill>
            <a:prstDash val="solid"/>
            <a:miter lim="800000"/>
            <a:headEnd len="sm" w="sm" type="none"/>
            <a:tailEnd len="sm" w="sm" type="none"/>
          </a:ln>
        </p:spPr>
      </p:cxnSp>
      <p:cxnSp>
        <p:nvCxnSpPr>
          <p:cNvPr id="663" name="Google Shape;663;p59"/>
          <p:cNvCxnSpPr/>
          <p:nvPr/>
        </p:nvCxnSpPr>
        <p:spPr>
          <a:xfrm>
            <a:off x="1824322" y="2059939"/>
            <a:ext cx="3156981" cy="0"/>
          </a:xfrm>
          <a:prstGeom prst="straightConnector1">
            <a:avLst/>
          </a:prstGeom>
          <a:noFill/>
          <a:ln cap="flat" cmpd="sng" w="57150">
            <a:solidFill>
              <a:srgbClr val="215025"/>
            </a:solidFill>
            <a:prstDash val="solid"/>
            <a:miter lim="800000"/>
            <a:headEnd len="sm" w="sm" type="none"/>
            <a:tailEnd len="sm" w="sm" type="none"/>
          </a:ln>
        </p:spPr>
      </p:cxnSp>
      <p:graphicFrame>
        <p:nvGraphicFramePr>
          <p:cNvPr id="664" name="Google Shape;664;p59"/>
          <p:cNvGraphicFramePr/>
          <p:nvPr/>
        </p:nvGraphicFramePr>
        <p:xfrm>
          <a:off x="6164675" y="3025695"/>
          <a:ext cx="3000000" cy="3000000"/>
        </p:xfrm>
        <a:graphic>
          <a:graphicData uri="http://schemas.openxmlformats.org/drawingml/2006/table">
            <a:tbl>
              <a:tblPr bandRow="1" firstCol="1" firstRow="1">
                <a:noFill/>
                <a:tableStyleId>{712D18DD-DDD4-477A-950C-681D5517F363}</a:tableStyleId>
              </a:tblPr>
              <a:tblGrid>
                <a:gridCol w="2157975"/>
                <a:gridCol w="2157975"/>
              </a:tblGrid>
              <a:tr h="332000">
                <a:tc gridSpan="2">
                  <a:txBody>
                    <a:bodyPr/>
                    <a:lstStyle/>
                    <a:p>
                      <a:pPr indent="0" lvl="0" marL="0" marR="0" rtl="0" algn="ctr">
                        <a:lnSpc>
                          <a:spcPct val="107000"/>
                        </a:lnSpc>
                        <a:spcBef>
                          <a:spcPts val="0"/>
                        </a:spcBef>
                        <a:spcAft>
                          <a:spcPts val="0"/>
                        </a:spcAft>
                        <a:buClr>
                          <a:srgbClr val="000000"/>
                        </a:buClr>
                        <a:buSzPts val="1200"/>
                        <a:buFont typeface="Arial"/>
                        <a:buNone/>
                      </a:pPr>
                      <a:r>
                        <a:rPr lang="es-CO" sz="1200" u="none" cap="none" strike="noStrike">
                          <a:solidFill>
                            <a:schemeClr val="lt1"/>
                          </a:solidFill>
                        </a:rPr>
                        <a:t>116 PRESTADORES ESPECIALIZADOS</a:t>
                      </a:r>
                      <a:endParaRPr sz="1200" u="none" cap="none" strike="noStrike">
                        <a:solidFill>
                          <a:schemeClr val="lt1"/>
                        </a:solidFill>
                        <a:latin typeface="Poppins"/>
                        <a:ea typeface="Poppins"/>
                        <a:cs typeface="Poppins"/>
                        <a:sym typeface="Poppins"/>
                      </a:endParaRPr>
                    </a:p>
                  </a:txBody>
                  <a:tcPr marT="0" marB="0" marR="44450" marL="44450" anchor="ctr"/>
                </a:tc>
                <a:tc hMerge="1"/>
              </a:tr>
              <a:tr h="405200">
                <a:tc>
                  <a:txBody>
                    <a:bodyPr/>
                    <a:lstStyle/>
                    <a:p>
                      <a:pPr indent="0" lvl="0" marL="0" marR="0" rtl="0" algn="ctr">
                        <a:lnSpc>
                          <a:spcPct val="107000"/>
                        </a:lnSpc>
                        <a:spcBef>
                          <a:spcPts val="0"/>
                        </a:spcBef>
                        <a:spcAft>
                          <a:spcPts val="0"/>
                        </a:spcAft>
                        <a:buClr>
                          <a:srgbClr val="000000"/>
                        </a:buClr>
                        <a:buSzPts val="1200"/>
                        <a:buFont typeface="Arial"/>
                        <a:buNone/>
                      </a:pPr>
                      <a:r>
                        <a:rPr b="1" lang="es-CO" sz="1200" u="none" cap="none" strike="noStrike"/>
                        <a:t>Medicamentos</a:t>
                      </a:r>
                      <a:endParaRPr b="1" sz="1200" u="none" cap="none" strike="noStrike">
                        <a:latin typeface="Poppins"/>
                        <a:ea typeface="Poppins"/>
                        <a:cs typeface="Poppins"/>
                        <a:sym typeface="Poppins"/>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t>Pediatría </a:t>
                      </a:r>
                      <a:endParaRPr b="0" sz="1200" u="none" cap="none" strike="noStrike">
                        <a:latin typeface="Poppins"/>
                        <a:ea typeface="Poppins"/>
                        <a:cs typeface="Poppins"/>
                        <a:sym typeface="Poppins"/>
                      </a:endParaRPr>
                    </a:p>
                  </a:txBody>
                  <a:tcPr marT="0" marB="0" marR="44450" marL="44450" anchor="ctr"/>
                </a:tc>
              </a:tr>
              <a:tr h="271600">
                <a:tc>
                  <a:txBody>
                    <a:bodyPr/>
                    <a:lstStyle/>
                    <a:p>
                      <a:pPr indent="0" lvl="0" marL="0" marR="0" rtl="0" algn="ctr">
                        <a:lnSpc>
                          <a:spcPct val="107000"/>
                        </a:lnSpc>
                        <a:spcBef>
                          <a:spcPts val="0"/>
                        </a:spcBef>
                        <a:spcAft>
                          <a:spcPts val="0"/>
                        </a:spcAft>
                        <a:buClr>
                          <a:srgbClr val="000000"/>
                        </a:buClr>
                        <a:buSzPts val="1200"/>
                        <a:buFont typeface="Arial"/>
                        <a:buNone/>
                      </a:pPr>
                      <a:r>
                        <a:rPr b="1" lang="es-CO" sz="1200" u="none" cap="none" strike="noStrike"/>
                        <a:t>Atención Domiciliaria</a:t>
                      </a:r>
                      <a:endParaRPr b="1" sz="1200" u="none" cap="none" strike="noStrike">
                        <a:latin typeface="Poppins"/>
                        <a:ea typeface="Poppins"/>
                        <a:cs typeface="Poppins"/>
                        <a:sym typeface="Poppins"/>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t>Ginecología</a:t>
                      </a:r>
                      <a:endParaRPr b="0" sz="1200" u="none" cap="none" strike="noStrike">
                        <a:latin typeface="Poppins"/>
                        <a:ea typeface="Poppins"/>
                        <a:cs typeface="Poppins"/>
                        <a:sym typeface="Poppins"/>
                      </a:endParaRPr>
                    </a:p>
                  </a:txBody>
                  <a:tcPr marT="0" marB="0" marR="44450" marL="44450" anchor="ctr"/>
                </a:tc>
              </a:tr>
              <a:tr h="271600">
                <a:tc>
                  <a:txBody>
                    <a:bodyPr/>
                    <a:lstStyle/>
                    <a:p>
                      <a:pPr indent="0" lvl="0" marL="0" marR="0" rtl="0" algn="ctr">
                        <a:lnSpc>
                          <a:spcPct val="107000"/>
                        </a:lnSpc>
                        <a:spcBef>
                          <a:spcPts val="0"/>
                        </a:spcBef>
                        <a:spcAft>
                          <a:spcPts val="0"/>
                        </a:spcAft>
                        <a:buClr>
                          <a:srgbClr val="000000"/>
                        </a:buClr>
                        <a:buSzPts val="1200"/>
                        <a:buFont typeface="Arial"/>
                        <a:buNone/>
                      </a:pPr>
                      <a:r>
                        <a:rPr b="1" lang="es-CO" sz="1200" u="none" cap="none" strike="noStrike"/>
                        <a:t>Rehabilitación Física</a:t>
                      </a:r>
                      <a:endParaRPr b="1" sz="1200" u="none" cap="none" strike="noStrike">
                        <a:latin typeface="Poppins"/>
                        <a:ea typeface="Poppins"/>
                        <a:cs typeface="Poppins"/>
                        <a:sym typeface="Poppins"/>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t>Neurología</a:t>
                      </a:r>
                      <a:endParaRPr b="0" sz="1200" u="none" cap="none" strike="noStrike">
                        <a:latin typeface="Poppins"/>
                        <a:ea typeface="Poppins"/>
                        <a:cs typeface="Poppins"/>
                        <a:sym typeface="Poppins"/>
                      </a:endParaRPr>
                    </a:p>
                  </a:txBody>
                  <a:tcPr marT="0" marB="0" marR="44450" marL="44450" anchor="ctr"/>
                </a:tc>
              </a:tr>
              <a:tr h="271600">
                <a:tc>
                  <a:txBody>
                    <a:bodyPr/>
                    <a:lstStyle/>
                    <a:p>
                      <a:pPr indent="0" lvl="0" marL="0" marR="0" rtl="0" algn="ctr">
                        <a:lnSpc>
                          <a:spcPct val="107000"/>
                        </a:lnSpc>
                        <a:spcBef>
                          <a:spcPts val="0"/>
                        </a:spcBef>
                        <a:spcAft>
                          <a:spcPts val="0"/>
                        </a:spcAft>
                        <a:buClr>
                          <a:srgbClr val="000000"/>
                        </a:buClr>
                        <a:buSzPts val="1200"/>
                        <a:buFont typeface="Arial"/>
                        <a:buNone/>
                      </a:pPr>
                      <a:r>
                        <a:rPr b="1" lang="es-CO" sz="1200" u="none" cap="none" strike="noStrike"/>
                        <a:t>Salud Mental</a:t>
                      </a:r>
                      <a:endParaRPr b="1" sz="1200" u="none" cap="none" strike="noStrike">
                        <a:latin typeface="Poppins"/>
                        <a:ea typeface="Poppins"/>
                        <a:cs typeface="Poppins"/>
                        <a:sym typeface="Poppins"/>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t>Oncología</a:t>
                      </a:r>
                      <a:endParaRPr b="0" sz="1200" u="none" cap="none" strike="noStrike">
                        <a:latin typeface="Poppins"/>
                        <a:ea typeface="Poppins"/>
                        <a:cs typeface="Poppins"/>
                        <a:sym typeface="Poppins"/>
                      </a:endParaRPr>
                    </a:p>
                  </a:txBody>
                  <a:tcPr marT="0" marB="0" marR="44450" marL="44450" anchor="ctr"/>
                </a:tc>
              </a:tr>
              <a:tr h="271600">
                <a:tc>
                  <a:txBody>
                    <a:bodyPr/>
                    <a:lstStyle/>
                    <a:p>
                      <a:pPr indent="0" lvl="0" marL="0" marR="0" rtl="0" algn="ctr">
                        <a:lnSpc>
                          <a:spcPct val="107000"/>
                        </a:lnSpc>
                        <a:spcBef>
                          <a:spcPts val="0"/>
                        </a:spcBef>
                        <a:spcAft>
                          <a:spcPts val="0"/>
                        </a:spcAft>
                        <a:buClr>
                          <a:srgbClr val="000000"/>
                        </a:buClr>
                        <a:buSzPts val="1200"/>
                        <a:buFont typeface="Arial"/>
                        <a:buNone/>
                      </a:pPr>
                      <a:r>
                        <a:rPr b="1" lang="es-CO" sz="1200" u="none" cap="none" strike="noStrike"/>
                        <a:t>VIH</a:t>
                      </a:r>
                      <a:endParaRPr b="1" sz="1200" u="none" cap="none" strike="noStrike">
                        <a:latin typeface="Poppins"/>
                        <a:ea typeface="Poppins"/>
                        <a:cs typeface="Poppins"/>
                        <a:sym typeface="Poppins"/>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t>Cuidados Intensivos</a:t>
                      </a:r>
                      <a:endParaRPr b="0" sz="1200" u="none" cap="none" strike="noStrike">
                        <a:latin typeface="Poppins"/>
                        <a:ea typeface="Poppins"/>
                        <a:cs typeface="Poppins"/>
                        <a:sym typeface="Poppins"/>
                      </a:endParaRPr>
                    </a:p>
                  </a:txBody>
                  <a:tcPr marT="0" marB="0" marR="44450" marL="44450" anchor="ct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6"/>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4400"/>
              <a:buFont typeface="Poppins Black"/>
              <a:buNone/>
            </a:pPr>
            <a:r>
              <a:rPr lang="es-CO">
                <a:solidFill>
                  <a:schemeClr val="accent2"/>
                </a:solidFill>
              </a:rPr>
              <a:t>AVANCES</a:t>
            </a:r>
            <a:r>
              <a:rPr lang="es-CO"/>
              <a:t> </a:t>
            </a:r>
            <a:r>
              <a:rPr lang="es-CO">
                <a:solidFill>
                  <a:srgbClr val="669900"/>
                </a:solidFill>
              </a:rPr>
              <a:t>POLÍTICOS</a:t>
            </a:r>
            <a:endParaRPr>
              <a:solidFill>
                <a:srgbClr val="669900"/>
              </a:solidFill>
            </a:endParaRPr>
          </a:p>
        </p:txBody>
      </p:sp>
      <p:sp>
        <p:nvSpPr>
          <p:cNvPr id="148" name="Google Shape;148;p6"/>
          <p:cNvSpPr txBox="1"/>
          <p:nvPr/>
        </p:nvSpPr>
        <p:spPr>
          <a:xfrm>
            <a:off x="1328468" y="1681120"/>
            <a:ext cx="5041510" cy="480131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chemeClr val="dk1"/>
                </a:solidFill>
                <a:latin typeface="Calibri"/>
                <a:ea typeface="Calibri"/>
                <a:cs typeface="Calibri"/>
                <a:sym typeface="Calibri"/>
              </a:rPr>
              <a:t>En lo comunitario</a:t>
            </a:r>
            <a:r>
              <a:rPr b="0" i="0" lang="es-CO"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Arial"/>
              <a:buChar char="•"/>
            </a:pPr>
            <a:r>
              <a:rPr b="0" i="0" lang="es-CO" sz="1800" u="none" cap="none" strike="noStrike">
                <a:solidFill>
                  <a:schemeClr val="dk1"/>
                </a:solidFill>
                <a:latin typeface="Calibri"/>
                <a:ea typeface="Calibri"/>
                <a:cs typeface="Calibri"/>
                <a:sym typeface="Calibri"/>
              </a:rPr>
              <a:t>Ejecución del plan de concertación comunitaria, con los distintos pueblos afiliados para su participación efectiva en la prestación de servicios.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Arial"/>
              <a:buChar char="•"/>
            </a:pPr>
            <a:r>
              <a:rPr b="0" i="0" lang="es-CO" sz="1800" u="none" cap="none" strike="noStrike">
                <a:solidFill>
                  <a:schemeClr val="dk1"/>
                </a:solidFill>
                <a:latin typeface="Calibri"/>
                <a:ea typeface="Calibri"/>
                <a:cs typeface="Calibri"/>
                <a:sym typeface="Calibri"/>
              </a:rPr>
              <a:t>Socialización del producto de la concertación comunitaria al equipo  de administración para su implementación.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Arial"/>
              <a:buChar char="•"/>
            </a:pPr>
            <a:r>
              <a:rPr b="0" i="0" lang="es-CO" sz="1800" u="none" cap="none" strike="noStrike">
                <a:solidFill>
                  <a:schemeClr val="dk1"/>
                </a:solidFill>
                <a:latin typeface="Calibri"/>
                <a:ea typeface="Calibri"/>
                <a:cs typeface="Calibri"/>
                <a:sym typeface="Calibri"/>
              </a:rPr>
              <a:t>Aporte y asesoría a pueblos según solicitud en la estructuración del Modelo propio.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Arial"/>
              <a:buChar char="•"/>
            </a:pPr>
            <a:r>
              <a:rPr b="0" i="0" lang="es-CO" sz="1800" u="none" cap="none" strike="noStrike">
                <a:solidFill>
                  <a:schemeClr val="dk1"/>
                </a:solidFill>
                <a:latin typeface="Calibri"/>
                <a:ea typeface="Calibri"/>
                <a:cs typeface="Calibri"/>
                <a:sym typeface="Calibri"/>
              </a:rPr>
              <a:t>Enlaces interculturales en pro de participar en diferentes escenarios fortaleciendo el gobierno propio interno y externo. </a:t>
            </a:r>
            <a:endParaRPr b="0" i="0" sz="1400" u="none" cap="none" strike="noStrike">
              <a:solidFill>
                <a:srgbClr val="000000"/>
              </a:solidFill>
              <a:latin typeface="Arial"/>
              <a:ea typeface="Arial"/>
              <a:cs typeface="Arial"/>
              <a:sym typeface="Arial"/>
            </a:endParaRPr>
          </a:p>
        </p:txBody>
      </p:sp>
      <p:pic>
        <p:nvPicPr>
          <p:cNvPr id="149" name="Google Shape;149;p6"/>
          <p:cNvPicPr preferRelativeResize="0"/>
          <p:nvPr/>
        </p:nvPicPr>
        <p:blipFill rotWithShape="1">
          <a:blip r:embed="rId3">
            <a:alphaModFix/>
          </a:blip>
          <a:srcRect b="0" l="20210" r="0" t="16562"/>
          <a:stretch/>
        </p:blipFill>
        <p:spPr>
          <a:xfrm>
            <a:off x="6755982" y="1803702"/>
            <a:ext cx="4241114" cy="4554147"/>
          </a:xfrm>
          <a:prstGeom prst="rect">
            <a:avLst/>
          </a:prstGeom>
          <a:noFill/>
          <a:ln>
            <a:noFill/>
          </a:ln>
        </p:spPr>
      </p:pic>
      <p:cxnSp>
        <p:nvCxnSpPr>
          <p:cNvPr id="150" name="Google Shape;150;p6"/>
          <p:cNvCxnSpPr/>
          <p:nvPr/>
        </p:nvCxnSpPr>
        <p:spPr>
          <a:xfrm>
            <a:off x="6755982" y="1767861"/>
            <a:ext cx="4241114" cy="0"/>
          </a:xfrm>
          <a:prstGeom prst="straightConnector1">
            <a:avLst/>
          </a:prstGeom>
          <a:noFill/>
          <a:ln cap="flat" cmpd="sng" w="76200">
            <a:solidFill>
              <a:schemeClr val="accent1"/>
            </a:solidFill>
            <a:prstDash val="solid"/>
            <a:miter lim="800000"/>
            <a:headEnd len="sm" w="sm" type="none"/>
            <a:tailEnd len="sm" w="sm" type="none"/>
          </a:ln>
        </p:spPr>
      </p:cxnSp>
      <p:pic>
        <p:nvPicPr>
          <p:cNvPr id="151" name="Google Shape;151;p6"/>
          <p:cNvPicPr preferRelativeResize="0"/>
          <p:nvPr/>
        </p:nvPicPr>
        <p:blipFill rotWithShape="1">
          <a:blip r:embed="rId4">
            <a:alphaModFix/>
          </a:blip>
          <a:srcRect b="0" l="0" r="0" t="0"/>
          <a:stretch/>
        </p:blipFill>
        <p:spPr>
          <a:xfrm>
            <a:off x="1236000" y="2254730"/>
            <a:ext cx="374588" cy="333445"/>
          </a:xfrm>
          <a:prstGeom prst="rect">
            <a:avLst/>
          </a:prstGeom>
          <a:noFill/>
          <a:ln>
            <a:noFill/>
          </a:ln>
        </p:spPr>
      </p:pic>
      <p:pic>
        <p:nvPicPr>
          <p:cNvPr id="152" name="Google Shape;152;p6"/>
          <p:cNvPicPr preferRelativeResize="0"/>
          <p:nvPr/>
        </p:nvPicPr>
        <p:blipFill rotWithShape="1">
          <a:blip r:embed="rId4">
            <a:alphaModFix/>
          </a:blip>
          <a:srcRect b="0" l="0" r="0" t="0"/>
          <a:stretch/>
        </p:blipFill>
        <p:spPr>
          <a:xfrm>
            <a:off x="1217488" y="3625164"/>
            <a:ext cx="374588" cy="333445"/>
          </a:xfrm>
          <a:prstGeom prst="rect">
            <a:avLst/>
          </a:prstGeom>
          <a:noFill/>
          <a:ln>
            <a:noFill/>
          </a:ln>
        </p:spPr>
      </p:pic>
      <p:pic>
        <p:nvPicPr>
          <p:cNvPr id="153" name="Google Shape;153;p6"/>
          <p:cNvPicPr preferRelativeResize="0"/>
          <p:nvPr/>
        </p:nvPicPr>
        <p:blipFill rotWithShape="1">
          <a:blip r:embed="rId4">
            <a:alphaModFix/>
          </a:blip>
          <a:srcRect b="0" l="0" r="0" t="0"/>
          <a:stretch/>
        </p:blipFill>
        <p:spPr>
          <a:xfrm>
            <a:off x="1225726" y="4706553"/>
            <a:ext cx="374588" cy="333445"/>
          </a:xfrm>
          <a:prstGeom prst="rect">
            <a:avLst/>
          </a:prstGeom>
          <a:noFill/>
          <a:ln>
            <a:noFill/>
          </a:ln>
        </p:spPr>
      </p:pic>
      <p:pic>
        <p:nvPicPr>
          <p:cNvPr id="154" name="Google Shape;154;p6"/>
          <p:cNvPicPr preferRelativeResize="0"/>
          <p:nvPr/>
        </p:nvPicPr>
        <p:blipFill rotWithShape="1">
          <a:blip r:embed="rId4">
            <a:alphaModFix/>
          </a:blip>
          <a:srcRect b="0" l="0" r="0" t="0"/>
          <a:stretch/>
        </p:blipFill>
        <p:spPr>
          <a:xfrm>
            <a:off x="1236000" y="5525336"/>
            <a:ext cx="374588" cy="33344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60"/>
          <p:cNvSpPr txBox="1"/>
          <p:nvPr>
            <p:ph type="title"/>
          </p:nvPr>
        </p:nvSpPr>
        <p:spPr>
          <a:xfrm>
            <a:off x="1001828" y="359718"/>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669900"/>
              </a:buClr>
              <a:buSzPts val="4000"/>
              <a:buFont typeface="Poppins Black"/>
              <a:buNone/>
            </a:pPr>
            <a:r>
              <a:rPr lang="es-CO" sz="4000">
                <a:solidFill>
                  <a:srgbClr val="669900"/>
                </a:solidFill>
              </a:rPr>
              <a:t>LEGALIZACIÓN DE </a:t>
            </a:r>
            <a:r>
              <a:rPr lang="es-CO" sz="4000">
                <a:solidFill>
                  <a:schemeClr val="accent1"/>
                </a:solidFill>
              </a:rPr>
              <a:t>CONTRATOS</a:t>
            </a:r>
            <a:endParaRPr sz="4000">
              <a:solidFill>
                <a:schemeClr val="accent1"/>
              </a:solidFill>
            </a:endParaRPr>
          </a:p>
        </p:txBody>
      </p:sp>
      <p:grpSp>
        <p:nvGrpSpPr>
          <p:cNvPr id="670" name="Google Shape;670;p60"/>
          <p:cNvGrpSpPr/>
          <p:nvPr/>
        </p:nvGrpSpPr>
        <p:grpSpPr>
          <a:xfrm>
            <a:off x="2270694" y="1829194"/>
            <a:ext cx="5006506" cy="1349456"/>
            <a:chOff x="658782" y="0"/>
            <a:chExt cx="5006506" cy="1349456"/>
          </a:xfrm>
        </p:grpSpPr>
        <p:sp>
          <p:nvSpPr>
            <p:cNvPr id="671" name="Google Shape;671;p60"/>
            <p:cNvSpPr/>
            <p:nvPr/>
          </p:nvSpPr>
          <p:spPr>
            <a:xfrm>
              <a:off x="658782" y="0"/>
              <a:ext cx="4458047" cy="1349456"/>
            </a:xfrm>
            <a:prstGeom prst="homePlate">
              <a:avLst>
                <a:gd fmla="val 50000" name="adj"/>
              </a:avLst>
            </a:prstGeom>
            <a:solidFill>
              <a:srgbClr val="539E3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60"/>
            <p:cNvSpPr txBox="1"/>
            <p:nvPr/>
          </p:nvSpPr>
          <p:spPr>
            <a:xfrm>
              <a:off x="658782" y="0"/>
              <a:ext cx="4120683" cy="1349456"/>
            </a:xfrm>
            <a:prstGeom prst="rect">
              <a:avLst/>
            </a:prstGeom>
            <a:noFill/>
            <a:ln>
              <a:noFill/>
            </a:ln>
          </p:spPr>
          <p:txBody>
            <a:bodyPr anchorCtr="0" anchor="ctr" bIns="60950" lIns="113775" spcFirstLastPara="1" rIns="595050" wrap="square" tIns="60950">
              <a:noAutofit/>
            </a:bodyPr>
            <a:lstStyle/>
            <a:p>
              <a:pPr indent="0" lvl="0" marL="0" marR="0" rtl="0" algn="ctr">
                <a:lnSpc>
                  <a:spcPct val="90000"/>
                </a:lnSpc>
                <a:spcBef>
                  <a:spcPts val="0"/>
                </a:spcBef>
                <a:spcAft>
                  <a:spcPts val="0"/>
                </a:spcAft>
                <a:buClr>
                  <a:schemeClr val="lt1"/>
                </a:buClr>
                <a:buSzPts val="1600"/>
                <a:buFont typeface="Poppins"/>
                <a:buNone/>
              </a:pPr>
              <a:r>
                <a:rPr b="1" i="0" lang="es-CO" sz="1600" u="none" cap="none" strike="noStrike">
                  <a:solidFill>
                    <a:schemeClr val="lt1"/>
                  </a:solidFill>
                  <a:latin typeface="Poppins"/>
                  <a:ea typeface="Poppins"/>
                  <a:cs typeface="Poppins"/>
                  <a:sym typeface="Poppins"/>
                </a:rPr>
                <a:t>NÚMERO DE CONTRATOS:     130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60"/>
                </a:spcBef>
                <a:spcAft>
                  <a:spcPts val="0"/>
                </a:spcAft>
                <a:buClr>
                  <a:schemeClr val="lt1"/>
                </a:buClr>
                <a:buSzPts val="1600"/>
                <a:buFont typeface="Poppins"/>
                <a:buNone/>
              </a:pPr>
              <a:r>
                <a:rPr b="1" i="0" lang="es-CO" sz="1600" u="none" cap="none" strike="noStrike">
                  <a:solidFill>
                    <a:schemeClr val="lt1"/>
                  </a:solidFill>
                  <a:latin typeface="Poppins"/>
                  <a:ea typeface="Poppins"/>
                  <a:cs typeface="Poppins"/>
                  <a:sym typeface="Poppins"/>
                </a:rPr>
                <a:t>CONTRATOS LEGALIZADOS: 130</a:t>
              </a:r>
              <a:endParaRPr b="1" i="0" sz="1600" u="none" cap="none" strike="noStrike">
                <a:solidFill>
                  <a:schemeClr val="lt1"/>
                </a:solidFill>
                <a:latin typeface="Poppins"/>
                <a:ea typeface="Poppins"/>
                <a:cs typeface="Poppins"/>
                <a:sym typeface="Poppins"/>
              </a:endParaRPr>
            </a:p>
          </p:txBody>
        </p:sp>
        <p:sp>
          <p:nvSpPr>
            <p:cNvPr id="673" name="Google Shape;673;p60"/>
            <p:cNvSpPr/>
            <p:nvPr/>
          </p:nvSpPr>
          <p:spPr>
            <a:xfrm>
              <a:off x="4315832" y="0"/>
              <a:ext cx="1349456" cy="1349456"/>
            </a:xfrm>
            <a:prstGeom prst="ellipse">
              <a:avLst/>
            </a:prstGeom>
            <a:blipFill rotWithShape="1">
              <a:blip r:embed="rId3">
                <a:alphaModFix/>
              </a:blip>
              <a:stretch>
                <a:fillRect b="0" l="-17997" r="-17996"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74" name="Google Shape;674;p60"/>
          <p:cNvGrpSpPr/>
          <p:nvPr/>
        </p:nvGrpSpPr>
        <p:grpSpPr>
          <a:xfrm>
            <a:off x="3015798" y="3465513"/>
            <a:ext cx="5001026" cy="1253477"/>
            <a:chOff x="673191" y="0"/>
            <a:chExt cx="5001026" cy="1253477"/>
          </a:xfrm>
        </p:grpSpPr>
        <p:sp>
          <p:nvSpPr>
            <p:cNvPr id="675" name="Google Shape;675;p60"/>
            <p:cNvSpPr/>
            <p:nvPr/>
          </p:nvSpPr>
          <p:spPr>
            <a:xfrm>
              <a:off x="673191" y="0"/>
              <a:ext cx="4473500" cy="1253477"/>
            </a:xfrm>
            <a:prstGeom prst="homePlate">
              <a:avLst>
                <a:gd fmla="val 50000" name="adj"/>
              </a:avLst>
            </a:prstGeom>
            <a:solidFill>
              <a:srgbClr val="539E3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60"/>
            <p:cNvSpPr txBox="1"/>
            <p:nvPr/>
          </p:nvSpPr>
          <p:spPr>
            <a:xfrm>
              <a:off x="673191" y="0"/>
              <a:ext cx="4160131" cy="1253477"/>
            </a:xfrm>
            <a:prstGeom prst="rect">
              <a:avLst/>
            </a:prstGeom>
            <a:noFill/>
            <a:ln>
              <a:noFill/>
            </a:ln>
          </p:spPr>
          <p:txBody>
            <a:bodyPr anchorCtr="0" anchor="ctr" bIns="60950" lIns="113775" spcFirstLastPara="1" rIns="552725" wrap="square" tIns="60950">
              <a:noAutofit/>
            </a:bodyPr>
            <a:lstStyle/>
            <a:p>
              <a:pPr indent="0" lvl="0" marL="0" marR="0" rtl="0" algn="ctr">
                <a:lnSpc>
                  <a:spcPct val="90000"/>
                </a:lnSpc>
                <a:spcBef>
                  <a:spcPts val="0"/>
                </a:spcBef>
                <a:spcAft>
                  <a:spcPts val="0"/>
                </a:spcAft>
                <a:buClr>
                  <a:schemeClr val="lt1"/>
                </a:buClr>
                <a:buSzPts val="1600"/>
                <a:buFont typeface="Poppins"/>
                <a:buNone/>
              </a:pPr>
              <a:r>
                <a:rPr b="1" i="0" lang="es-CO" sz="1600" u="none" cap="none" strike="noStrike">
                  <a:solidFill>
                    <a:schemeClr val="lt1"/>
                  </a:solidFill>
                  <a:latin typeface="Poppins"/>
                  <a:ea typeface="Poppins"/>
                  <a:cs typeface="Poppins"/>
                  <a:sym typeface="Poppins"/>
                </a:rPr>
                <a:t>    NÚMERO DE CONTRATOS:     45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60"/>
                </a:spcBef>
                <a:spcAft>
                  <a:spcPts val="0"/>
                </a:spcAft>
                <a:buClr>
                  <a:schemeClr val="lt1"/>
                </a:buClr>
                <a:buSzPts val="1600"/>
                <a:buFont typeface="Poppins"/>
                <a:buNone/>
              </a:pPr>
              <a:r>
                <a:rPr b="1" i="0" lang="es-CO" sz="1600" u="none" cap="none" strike="noStrike">
                  <a:solidFill>
                    <a:schemeClr val="lt1"/>
                  </a:solidFill>
                  <a:latin typeface="Poppins"/>
                  <a:ea typeface="Poppins"/>
                  <a:cs typeface="Poppins"/>
                  <a:sym typeface="Poppins"/>
                </a:rPr>
                <a:t>    CONTRATOS LEGALIZADOS: 45</a:t>
              </a:r>
              <a:endParaRPr b="0" i="0" sz="1600" u="none" cap="none" strike="noStrike">
                <a:solidFill>
                  <a:schemeClr val="lt1"/>
                </a:solidFill>
                <a:latin typeface="Poppins"/>
                <a:ea typeface="Poppins"/>
                <a:cs typeface="Poppins"/>
                <a:sym typeface="Poppins"/>
              </a:endParaRPr>
            </a:p>
          </p:txBody>
        </p:sp>
        <p:sp>
          <p:nvSpPr>
            <p:cNvPr id="677" name="Google Shape;677;p60"/>
            <p:cNvSpPr/>
            <p:nvPr/>
          </p:nvSpPr>
          <p:spPr>
            <a:xfrm>
              <a:off x="4420740" y="0"/>
              <a:ext cx="1253477" cy="1253477"/>
            </a:xfrm>
            <a:prstGeom prst="ellipse">
              <a:avLst/>
            </a:prstGeom>
            <a:blipFill rotWithShape="1">
              <a:blip r:embed="rId4">
                <a:alphaModFix/>
              </a:blip>
              <a:stretch>
                <a:fillRect b="0" l="-17997" r="-17996"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78" name="Google Shape;678;p60"/>
          <p:cNvGrpSpPr/>
          <p:nvPr/>
        </p:nvGrpSpPr>
        <p:grpSpPr>
          <a:xfrm>
            <a:off x="4047000" y="4975115"/>
            <a:ext cx="5041827" cy="1253477"/>
            <a:chOff x="798702" y="0"/>
            <a:chExt cx="5041827" cy="1253477"/>
          </a:xfrm>
        </p:grpSpPr>
        <p:sp>
          <p:nvSpPr>
            <p:cNvPr id="679" name="Google Shape;679;p60"/>
            <p:cNvSpPr/>
            <p:nvPr/>
          </p:nvSpPr>
          <p:spPr>
            <a:xfrm>
              <a:off x="798702" y="0"/>
              <a:ext cx="4415089" cy="1253477"/>
            </a:xfrm>
            <a:prstGeom prst="homePlate">
              <a:avLst>
                <a:gd fmla="val 50000" name="adj"/>
              </a:avLst>
            </a:prstGeom>
            <a:solidFill>
              <a:srgbClr val="539E3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60"/>
            <p:cNvSpPr txBox="1"/>
            <p:nvPr/>
          </p:nvSpPr>
          <p:spPr>
            <a:xfrm>
              <a:off x="798702" y="0"/>
              <a:ext cx="4101720" cy="1253477"/>
            </a:xfrm>
            <a:prstGeom prst="rect">
              <a:avLst/>
            </a:prstGeom>
            <a:noFill/>
            <a:ln>
              <a:noFill/>
            </a:ln>
          </p:spPr>
          <p:txBody>
            <a:bodyPr anchorCtr="0" anchor="ctr" bIns="60950" lIns="113775" spcFirstLastPara="1" rIns="552725" wrap="square" tIns="60950">
              <a:noAutofit/>
            </a:bodyPr>
            <a:lstStyle/>
            <a:p>
              <a:pPr indent="0" lvl="0" marL="0" marR="0" rtl="0" algn="ctr">
                <a:lnSpc>
                  <a:spcPct val="90000"/>
                </a:lnSpc>
                <a:spcBef>
                  <a:spcPts val="0"/>
                </a:spcBef>
                <a:spcAft>
                  <a:spcPts val="0"/>
                </a:spcAft>
                <a:buClr>
                  <a:schemeClr val="lt1"/>
                </a:buClr>
                <a:buSzPts val="1600"/>
                <a:buFont typeface="Poppins"/>
                <a:buNone/>
              </a:pPr>
              <a:r>
                <a:rPr b="1" i="0" lang="es-CO" sz="1600" u="none" cap="none" strike="noStrike">
                  <a:solidFill>
                    <a:schemeClr val="lt1"/>
                  </a:solidFill>
                  <a:latin typeface="Poppins"/>
                  <a:ea typeface="Poppins"/>
                  <a:cs typeface="Poppins"/>
                  <a:sym typeface="Poppins"/>
                </a:rPr>
                <a:t>NÚMERO DE CONTRATOS:     136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60"/>
                </a:spcBef>
                <a:spcAft>
                  <a:spcPts val="0"/>
                </a:spcAft>
                <a:buClr>
                  <a:schemeClr val="lt1"/>
                </a:buClr>
                <a:buSzPts val="1600"/>
                <a:buFont typeface="Poppins"/>
                <a:buNone/>
              </a:pPr>
              <a:r>
                <a:rPr b="1" i="0" lang="es-CO" sz="1600" u="none" cap="none" strike="noStrike">
                  <a:solidFill>
                    <a:schemeClr val="lt1"/>
                  </a:solidFill>
                  <a:latin typeface="Poppins"/>
                  <a:ea typeface="Poppins"/>
                  <a:cs typeface="Poppins"/>
                  <a:sym typeface="Poppins"/>
                </a:rPr>
                <a:t>CONTRATOS LEGALIZADOS: 136</a:t>
              </a:r>
              <a:endParaRPr b="0" i="0" sz="1600" u="none" cap="none" strike="noStrike">
                <a:solidFill>
                  <a:schemeClr val="lt1"/>
                </a:solidFill>
                <a:latin typeface="Poppins"/>
                <a:ea typeface="Poppins"/>
                <a:cs typeface="Poppins"/>
                <a:sym typeface="Poppins"/>
              </a:endParaRPr>
            </a:p>
          </p:txBody>
        </p:sp>
        <p:sp>
          <p:nvSpPr>
            <p:cNvPr id="681" name="Google Shape;681;p60"/>
            <p:cNvSpPr/>
            <p:nvPr/>
          </p:nvSpPr>
          <p:spPr>
            <a:xfrm>
              <a:off x="4587052" y="0"/>
              <a:ext cx="1253477" cy="1253477"/>
            </a:xfrm>
            <a:prstGeom prst="ellipse">
              <a:avLst/>
            </a:prstGeom>
            <a:blipFill rotWithShape="1">
              <a:blip r:embed="rId5">
                <a:alphaModFix/>
              </a:blip>
              <a:stretch>
                <a:fillRect b="0" l="-17997" r="-17996"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2" name="Google Shape;682;p60"/>
          <p:cNvSpPr/>
          <p:nvPr/>
        </p:nvSpPr>
        <p:spPr>
          <a:xfrm>
            <a:off x="0" y="0"/>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683" name="Google Shape;683;p60"/>
          <p:cNvSpPr/>
          <p:nvPr/>
        </p:nvSpPr>
        <p:spPr>
          <a:xfrm>
            <a:off x="0" y="1600200"/>
            <a:ext cx="12192000" cy="0"/>
          </a:xfrm>
          <a:prstGeom prst="rect">
            <a:avLst/>
          </a:prstGeom>
          <a:no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200"/>
              <a:buFont typeface="Arial"/>
              <a:buNone/>
            </a:pPr>
            <a:r>
              <a:rPr b="0" i="0" lang="es-CO" sz="12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684" name="Google Shape;684;p60"/>
          <p:cNvSpPr/>
          <p:nvPr/>
        </p:nvSpPr>
        <p:spPr>
          <a:xfrm>
            <a:off x="0" y="2733675"/>
            <a:ext cx="12192000" cy="0"/>
          </a:xfrm>
          <a:prstGeom prst="rect">
            <a:avLst/>
          </a:prstGeom>
          <a:no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200"/>
              <a:buFont typeface="Arial"/>
              <a:buNone/>
            </a:pPr>
            <a:r>
              <a:rPr b="0" i="0" lang="es-CO" sz="12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61"/>
          <p:cNvSpPr txBox="1"/>
          <p:nvPr>
            <p:ph type="title"/>
          </p:nvPr>
        </p:nvSpPr>
        <p:spPr>
          <a:xfrm>
            <a:off x="991883" y="626464"/>
            <a:ext cx="9437298"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669900"/>
              </a:buClr>
              <a:buSzPts val="4000"/>
              <a:buFont typeface="Poppins Black"/>
              <a:buNone/>
            </a:pPr>
            <a:r>
              <a:rPr b="1" lang="es-CO" sz="4000">
                <a:solidFill>
                  <a:srgbClr val="669900"/>
                </a:solidFill>
              </a:rPr>
              <a:t>LIQUIDACIÓN DE CONTRATOS </a:t>
            </a:r>
            <a:br>
              <a:rPr b="1" lang="es-CO" sz="4000"/>
            </a:br>
            <a:r>
              <a:rPr b="1" lang="es-CO" sz="4000">
                <a:solidFill>
                  <a:schemeClr val="accent2"/>
                </a:solidFill>
              </a:rPr>
              <a:t>MODALIDAD EVENTO</a:t>
            </a:r>
            <a:br>
              <a:rPr lang="es-CO" sz="4000"/>
            </a:br>
            <a:endParaRPr sz="4000"/>
          </a:p>
        </p:txBody>
      </p:sp>
      <p:pic>
        <p:nvPicPr>
          <p:cNvPr id="690" name="Google Shape;690;p61"/>
          <p:cNvPicPr preferRelativeResize="0"/>
          <p:nvPr>
            <p:ph idx="1" type="body"/>
          </p:nvPr>
        </p:nvPicPr>
        <p:blipFill rotWithShape="1">
          <a:blip r:embed="rId3">
            <a:alphaModFix/>
          </a:blip>
          <a:srcRect b="0" l="0" r="0" t="0"/>
          <a:stretch/>
        </p:blipFill>
        <p:spPr>
          <a:xfrm>
            <a:off x="2316482" y="2088951"/>
            <a:ext cx="6788101" cy="3019097"/>
          </a:xfrm>
          <a:prstGeom prst="rect">
            <a:avLst/>
          </a:prstGeom>
          <a:noFill/>
          <a:ln>
            <a:noFill/>
          </a:ln>
        </p:spPr>
      </p:pic>
      <p:sp>
        <p:nvSpPr>
          <p:cNvPr id="691" name="Google Shape;691;p61"/>
          <p:cNvSpPr txBox="1"/>
          <p:nvPr/>
        </p:nvSpPr>
        <p:spPr>
          <a:xfrm>
            <a:off x="2185851" y="5381896"/>
            <a:ext cx="6857769" cy="121571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es-CO" sz="1100" u="none" cap="none" strike="noStrike">
                <a:solidFill>
                  <a:schemeClr val="dk1"/>
                </a:solidFill>
                <a:latin typeface="Poppins"/>
                <a:ea typeface="Poppins"/>
                <a:cs typeface="Poppins"/>
                <a:sym typeface="Poppins"/>
              </a:rPr>
              <a:t>Para la liquidación de contratos en modalidad evento durante la vigencia 2023 se logra avanzar en  liquidar contratos en las vigencias 2016 y 2017 en un </a:t>
            </a:r>
            <a:r>
              <a:rPr b="1" i="0" lang="es-CO" sz="1100" u="none" cap="none" strike="noStrike">
                <a:solidFill>
                  <a:schemeClr val="dk1"/>
                </a:solidFill>
                <a:latin typeface="Poppins"/>
                <a:ea typeface="Poppins"/>
                <a:cs typeface="Poppins"/>
                <a:sym typeface="Poppins"/>
              </a:rPr>
              <a:t>100%. </a:t>
            </a:r>
            <a:r>
              <a:rPr b="0" i="0" lang="es-CO" sz="1100" u="none" cap="none" strike="noStrike">
                <a:solidFill>
                  <a:schemeClr val="dk1"/>
                </a:solidFill>
                <a:latin typeface="Poppins"/>
                <a:ea typeface="Poppins"/>
                <a:cs typeface="Poppins"/>
                <a:sym typeface="Poppins"/>
              </a:rPr>
              <a:t>Para las vigencias que continúan con contratos por liquidar, la EPSI se ha propuesto realizar, mesas de trabajos, en acompañamiento con los entes reguladores, para resolver estas situaciones que conlleven a una liquidación efectiva de los mismos.</a:t>
            </a:r>
            <a:endParaRPr b="0" i="0" sz="1100" u="none" cap="none" strike="noStrike">
              <a:solidFill>
                <a:schemeClr val="dk1"/>
              </a:solidFill>
              <a:latin typeface="Poppins"/>
              <a:ea typeface="Poppins"/>
              <a:cs typeface="Poppins"/>
              <a:sym typeface="Poppins"/>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62"/>
          <p:cNvSpPr txBox="1"/>
          <p:nvPr>
            <p:ph type="title"/>
          </p:nvPr>
        </p:nvSpPr>
        <p:spPr>
          <a:xfrm>
            <a:off x="1067198" y="36512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4000"/>
              <a:buFont typeface="Poppins Black"/>
              <a:buNone/>
            </a:pPr>
            <a:r>
              <a:rPr lang="es-CO" sz="4000">
                <a:solidFill>
                  <a:schemeClr val="accent2"/>
                </a:solidFill>
              </a:rPr>
              <a:t>LIQUIDACIÓN DE CONTRATOS</a:t>
            </a:r>
            <a:br>
              <a:rPr lang="es-CO" sz="4000"/>
            </a:br>
            <a:r>
              <a:rPr lang="es-CO" sz="4000"/>
              <a:t> </a:t>
            </a:r>
            <a:r>
              <a:rPr lang="es-CO" sz="4000">
                <a:solidFill>
                  <a:srgbClr val="669900"/>
                </a:solidFill>
              </a:rPr>
              <a:t>MODALIDAD CÁPITA</a:t>
            </a:r>
            <a:endParaRPr sz="4000">
              <a:solidFill>
                <a:srgbClr val="669900"/>
              </a:solidFill>
            </a:endParaRPr>
          </a:p>
        </p:txBody>
      </p:sp>
      <p:pic>
        <p:nvPicPr>
          <p:cNvPr id="697" name="Google Shape;697;p62"/>
          <p:cNvPicPr preferRelativeResize="0"/>
          <p:nvPr>
            <p:ph idx="1" type="body"/>
          </p:nvPr>
        </p:nvPicPr>
        <p:blipFill rotWithShape="1">
          <a:blip r:embed="rId3">
            <a:alphaModFix/>
          </a:blip>
          <a:srcRect b="0" l="0" r="0" t="0"/>
          <a:stretch/>
        </p:blipFill>
        <p:spPr>
          <a:xfrm>
            <a:off x="2342603" y="1942012"/>
            <a:ext cx="6775268" cy="3187338"/>
          </a:xfrm>
          <a:prstGeom prst="rect">
            <a:avLst/>
          </a:prstGeom>
          <a:noFill/>
          <a:ln>
            <a:noFill/>
          </a:ln>
        </p:spPr>
      </p:pic>
      <p:sp>
        <p:nvSpPr>
          <p:cNvPr id="698" name="Google Shape;698;p62"/>
          <p:cNvSpPr txBox="1"/>
          <p:nvPr/>
        </p:nvSpPr>
        <p:spPr>
          <a:xfrm>
            <a:off x="2303646" y="5277158"/>
            <a:ext cx="6857769" cy="121571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es-CO" sz="1100" u="none" cap="none" strike="noStrike">
                <a:solidFill>
                  <a:schemeClr val="dk1"/>
                </a:solidFill>
                <a:latin typeface="Poppins"/>
                <a:ea typeface="Poppins"/>
                <a:cs typeface="Poppins"/>
                <a:sym typeface="Poppins"/>
              </a:rPr>
              <a:t>Para la liquidación de contratos en modalidad cápita durante la vigencia 2023 se logra avanzar y liquidar contratos en las vigencias 2015 al 2019 en un </a:t>
            </a:r>
            <a:r>
              <a:rPr b="1" i="0" lang="es-CO" sz="1100" u="none" cap="none" strike="noStrike">
                <a:solidFill>
                  <a:schemeClr val="dk1"/>
                </a:solidFill>
                <a:latin typeface="Poppins"/>
                <a:ea typeface="Poppins"/>
                <a:cs typeface="Poppins"/>
                <a:sym typeface="Poppins"/>
              </a:rPr>
              <a:t>100%</a:t>
            </a:r>
            <a:r>
              <a:rPr b="0" i="0" lang="es-CO" sz="1100" u="none" cap="none" strike="noStrike">
                <a:solidFill>
                  <a:schemeClr val="dk1"/>
                </a:solidFill>
                <a:latin typeface="Poppins"/>
                <a:ea typeface="Poppins"/>
                <a:cs typeface="Poppins"/>
                <a:sym typeface="Poppins"/>
              </a:rPr>
              <a:t>. Para las vigencias que continúan con contratos por liquidar, la EPSI se ha propuesto realizar, mesas de trabajos, en acompañamiento con los entes reguladores, para resolver estas situaciones que conlleven a una liquidación efectiva de los mismos.</a:t>
            </a:r>
            <a:endParaRPr b="0" i="0" sz="1100" u="none" cap="none" strike="noStrike">
              <a:solidFill>
                <a:schemeClr val="dk1"/>
              </a:solidFill>
              <a:latin typeface="Poppins"/>
              <a:ea typeface="Poppins"/>
              <a:cs typeface="Poppins"/>
              <a:sym typeface="Poppins"/>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63"/>
          <p:cNvSpPr txBox="1"/>
          <p:nvPr>
            <p:ph type="title"/>
          </p:nvPr>
        </p:nvSpPr>
        <p:spPr>
          <a:xfrm>
            <a:off x="1058502" y="509608"/>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669900"/>
              </a:buClr>
              <a:buSzPts val="4000"/>
              <a:buFont typeface="Poppins Black"/>
              <a:buNone/>
            </a:pPr>
            <a:r>
              <a:rPr lang="es-CO" sz="4000">
                <a:solidFill>
                  <a:srgbClr val="669900"/>
                </a:solidFill>
              </a:rPr>
              <a:t>LIQUIDACIÓN CONTRATOS</a:t>
            </a:r>
            <a:br>
              <a:rPr lang="es-CO" sz="4000"/>
            </a:br>
            <a:r>
              <a:rPr lang="es-CO" sz="4000"/>
              <a:t> </a:t>
            </a:r>
            <a:r>
              <a:rPr lang="es-CO" sz="4000">
                <a:solidFill>
                  <a:schemeClr val="accent2"/>
                </a:solidFill>
              </a:rPr>
              <a:t>VIGENCIA 2023</a:t>
            </a:r>
            <a:endParaRPr sz="4000">
              <a:solidFill>
                <a:schemeClr val="accent2"/>
              </a:solidFill>
            </a:endParaRPr>
          </a:p>
        </p:txBody>
      </p:sp>
      <p:graphicFrame>
        <p:nvGraphicFramePr>
          <p:cNvPr id="704" name="Google Shape;704;p63"/>
          <p:cNvGraphicFramePr/>
          <p:nvPr/>
        </p:nvGraphicFramePr>
        <p:xfrm>
          <a:off x="1396741" y="2279119"/>
          <a:ext cx="3000000" cy="3000000"/>
        </p:xfrm>
        <a:graphic>
          <a:graphicData uri="http://schemas.openxmlformats.org/drawingml/2006/table">
            <a:tbl>
              <a:tblPr bandRow="1" firstCol="1" firstRow="1">
                <a:noFill/>
                <a:tableStyleId>{712D18DD-DDD4-477A-950C-681D5517F363}</a:tableStyleId>
              </a:tblPr>
              <a:tblGrid>
                <a:gridCol w="2381225"/>
                <a:gridCol w="1334975"/>
                <a:gridCol w="1727800"/>
                <a:gridCol w="1589050"/>
                <a:gridCol w="1727800"/>
              </a:tblGrid>
              <a:tr h="951525">
                <a:tc>
                  <a:txBody>
                    <a:bodyPr/>
                    <a:lstStyle/>
                    <a:p>
                      <a:pPr indent="0" lvl="0" marL="0" marR="0" rtl="0" algn="ctr">
                        <a:lnSpc>
                          <a:spcPct val="107000"/>
                        </a:lnSpc>
                        <a:spcBef>
                          <a:spcPts val="0"/>
                        </a:spcBef>
                        <a:spcAft>
                          <a:spcPts val="0"/>
                        </a:spcAft>
                        <a:buClr>
                          <a:srgbClr val="000000"/>
                        </a:buClr>
                        <a:buSzPts val="1400"/>
                        <a:buFont typeface="Arial"/>
                        <a:buNone/>
                      </a:pPr>
                      <a:r>
                        <a:rPr lang="es-CO" sz="1400" u="none" cap="none" strike="noStrike"/>
                        <a:t>VIGENCIA 2023</a:t>
                      </a:r>
                      <a:endParaRPr sz="14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400"/>
                        <a:buFont typeface="Arial"/>
                        <a:buNone/>
                      </a:pPr>
                      <a:r>
                        <a:rPr lang="es-CO" sz="1400" u="none" cap="none" strike="noStrike"/>
                        <a:t>TOTAL CONTRATOS</a:t>
                      </a:r>
                      <a:endParaRPr sz="14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400"/>
                        <a:buFont typeface="Arial"/>
                        <a:buNone/>
                      </a:pPr>
                      <a:r>
                        <a:rPr lang="es-CO" sz="1400" u="none" cap="none" strike="noStrike"/>
                        <a:t>CONTRATOS LIQUIDADOS</a:t>
                      </a:r>
                      <a:endParaRPr sz="14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400"/>
                        <a:buFont typeface="Arial"/>
                        <a:buNone/>
                      </a:pPr>
                      <a:r>
                        <a:rPr lang="es-CO" sz="1400" u="none" cap="none" strike="noStrike"/>
                        <a:t>PENDIENTES POR LIQUIDAR</a:t>
                      </a:r>
                      <a:endParaRPr sz="14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400"/>
                        <a:buFont typeface="Arial"/>
                        <a:buNone/>
                      </a:pPr>
                      <a:r>
                        <a:rPr lang="es-CO" sz="1400" u="none" cap="none" strike="noStrike"/>
                        <a:t>PORCENTAJE DE AVANCE TOTAL</a:t>
                      </a:r>
                      <a:endParaRPr sz="1400" u="none" cap="none" strike="noStrike">
                        <a:latin typeface="Times New Roman"/>
                        <a:ea typeface="Times New Roman"/>
                        <a:cs typeface="Times New Roman"/>
                        <a:sym typeface="Times New Roman"/>
                      </a:endParaRPr>
                    </a:p>
                  </a:txBody>
                  <a:tcPr marT="0" marB="0" marR="44450" marL="44450" anchor="ctr"/>
                </a:tc>
              </a:tr>
              <a:tr h="951525">
                <a:tc>
                  <a:txBody>
                    <a:bodyPr/>
                    <a:lstStyle/>
                    <a:p>
                      <a:pPr indent="0" lvl="0" marL="0" marR="0" rtl="0" algn="ctr">
                        <a:lnSpc>
                          <a:spcPct val="107000"/>
                        </a:lnSpc>
                        <a:spcBef>
                          <a:spcPts val="0"/>
                        </a:spcBef>
                        <a:spcAft>
                          <a:spcPts val="0"/>
                        </a:spcAft>
                        <a:buClr>
                          <a:srgbClr val="000000"/>
                        </a:buClr>
                        <a:buSzPts val="1200"/>
                        <a:buFont typeface="Arial"/>
                        <a:buNone/>
                      </a:pPr>
                      <a:r>
                        <a:rPr lang="es-CO" sz="1200" u="none" cap="none" strike="noStrike"/>
                        <a:t>LIQUIDACIÓN CONTRATOS EVENTO</a:t>
                      </a:r>
                      <a:endParaRPr sz="12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600"/>
                        <a:buFont typeface="Arial"/>
                        <a:buNone/>
                      </a:pPr>
                      <a:r>
                        <a:rPr lang="es-CO" sz="1600" u="none" cap="none" strike="noStrike"/>
                        <a:t>2.034</a:t>
                      </a:r>
                      <a:endParaRPr sz="16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600"/>
                        <a:buFont typeface="Arial"/>
                        <a:buNone/>
                      </a:pPr>
                      <a:r>
                        <a:rPr lang="es-CO" sz="1600" u="none" cap="none" strike="noStrike"/>
                        <a:t>1.770</a:t>
                      </a:r>
                      <a:endParaRPr sz="16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600"/>
                        <a:buFont typeface="Arial"/>
                        <a:buNone/>
                      </a:pPr>
                      <a:r>
                        <a:rPr lang="es-CO" sz="1600" u="none" cap="none" strike="noStrike"/>
                        <a:t>264</a:t>
                      </a:r>
                      <a:endParaRPr sz="16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600"/>
                        <a:buFont typeface="Arial"/>
                        <a:buNone/>
                      </a:pPr>
                      <a:r>
                        <a:rPr b="1" lang="es-CO" sz="1600" u="none" cap="none" strike="noStrike"/>
                        <a:t>87%</a:t>
                      </a:r>
                      <a:endParaRPr b="1" sz="1600" u="none" cap="none" strike="noStrike">
                        <a:latin typeface="Times New Roman"/>
                        <a:ea typeface="Times New Roman"/>
                        <a:cs typeface="Times New Roman"/>
                        <a:sym typeface="Times New Roman"/>
                      </a:endParaRPr>
                    </a:p>
                  </a:txBody>
                  <a:tcPr marT="0" marB="0" marR="44450" marL="44450" anchor="ctr"/>
                </a:tc>
              </a:tr>
              <a:tr h="951525">
                <a:tc>
                  <a:txBody>
                    <a:bodyPr/>
                    <a:lstStyle/>
                    <a:p>
                      <a:pPr indent="0" lvl="0" marL="0" marR="0" rtl="0" algn="ctr">
                        <a:lnSpc>
                          <a:spcPct val="107000"/>
                        </a:lnSpc>
                        <a:spcBef>
                          <a:spcPts val="0"/>
                        </a:spcBef>
                        <a:spcAft>
                          <a:spcPts val="0"/>
                        </a:spcAft>
                        <a:buClr>
                          <a:srgbClr val="000000"/>
                        </a:buClr>
                        <a:buSzPts val="1200"/>
                        <a:buFont typeface="Arial"/>
                        <a:buNone/>
                      </a:pPr>
                      <a:r>
                        <a:rPr lang="es-CO" sz="1200" u="none" cap="none" strike="noStrike"/>
                        <a:t>LIQUIDACIÓN CONTRATOS CAPITADO</a:t>
                      </a:r>
                      <a:endParaRPr sz="12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600"/>
                        <a:buFont typeface="Arial"/>
                        <a:buNone/>
                      </a:pPr>
                      <a:r>
                        <a:rPr lang="es-CO" sz="1600" u="none" cap="none" strike="noStrike"/>
                        <a:t>1.648</a:t>
                      </a:r>
                      <a:endParaRPr sz="16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600"/>
                        <a:buFont typeface="Arial"/>
                        <a:buNone/>
                      </a:pPr>
                      <a:r>
                        <a:rPr lang="es-CO" sz="1600" u="none" cap="none" strike="noStrike"/>
                        <a:t>1.477</a:t>
                      </a:r>
                      <a:endParaRPr sz="16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600"/>
                        <a:buFont typeface="Arial"/>
                        <a:buNone/>
                      </a:pPr>
                      <a:r>
                        <a:rPr lang="es-CO" sz="1600" u="none" cap="none" strike="noStrike"/>
                        <a:t>171</a:t>
                      </a:r>
                      <a:endParaRPr sz="1600" u="none" cap="none" strike="noStrike">
                        <a:latin typeface="Times New Roman"/>
                        <a:ea typeface="Times New Roman"/>
                        <a:cs typeface="Times New Roman"/>
                        <a:sym typeface="Times New Roman"/>
                      </a:endParaRPr>
                    </a:p>
                  </a:txBody>
                  <a:tcPr marT="0" marB="0" marR="44450" marL="44450" anchor="ctr"/>
                </a:tc>
                <a:tc>
                  <a:txBody>
                    <a:bodyPr/>
                    <a:lstStyle/>
                    <a:p>
                      <a:pPr indent="0" lvl="0" marL="0" marR="0" rtl="0" algn="ctr">
                        <a:lnSpc>
                          <a:spcPct val="107000"/>
                        </a:lnSpc>
                        <a:spcBef>
                          <a:spcPts val="0"/>
                        </a:spcBef>
                        <a:spcAft>
                          <a:spcPts val="0"/>
                        </a:spcAft>
                        <a:buClr>
                          <a:srgbClr val="000000"/>
                        </a:buClr>
                        <a:buSzPts val="1600"/>
                        <a:buFont typeface="Arial"/>
                        <a:buNone/>
                      </a:pPr>
                      <a:r>
                        <a:rPr b="1" lang="es-CO" sz="1600" u="none" cap="none" strike="noStrike"/>
                        <a:t>90%</a:t>
                      </a:r>
                      <a:endParaRPr b="1" sz="1600" u="none" cap="none" strike="noStrike">
                        <a:latin typeface="Times New Roman"/>
                        <a:ea typeface="Times New Roman"/>
                        <a:cs typeface="Times New Roman"/>
                        <a:sym typeface="Times New Roman"/>
                      </a:endParaRPr>
                    </a:p>
                  </a:txBody>
                  <a:tcPr marT="0" marB="0" marR="44450" marL="44450" anchor="ct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64"/>
          <p:cNvSpPr txBox="1"/>
          <p:nvPr>
            <p:ph type="title"/>
          </p:nvPr>
        </p:nvSpPr>
        <p:spPr>
          <a:xfrm>
            <a:off x="838200" y="1717854"/>
            <a:ext cx="7315200" cy="110136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Poppins Black"/>
              <a:buNone/>
            </a:pPr>
            <a:r>
              <a:rPr lang="es-CO"/>
              <a:t>JURÍDICA</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65"/>
          <p:cNvSpPr txBox="1"/>
          <p:nvPr>
            <p:ph type="title"/>
          </p:nvPr>
        </p:nvSpPr>
        <p:spPr>
          <a:xfrm>
            <a:off x="2056313" y="605234"/>
            <a:ext cx="8079373" cy="756504"/>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669900"/>
              </a:buClr>
              <a:buSzPts val="2600"/>
              <a:buFont typeface="Poppins Black"/>
              <a:buNone/>
            </a:pPr>
            <a:br>
              <a:rPr b="1" lang="es-CO" sz="2600">
                <a:solidFill>
                  <a:srgbClr val="669900"/>
                </a:solidFill>
              </a:rPr>
            </a:br>
            <a:br>
              <a:rPr b="1" lang="es-CO" sz="2600">
                <a:solidFill>
                  <a:srgbClr val="669900"/>
                </a:solidFill>
              </a:rPr>
            </a:br>
            <a:r>
              <a:rPr b="1" lang="es-CO" sz="3000">
                <a:solidFill>
                  <a:srgbClr val="669900"/>
                </a:solidFill>
              </a:rPr>
              <a:t>TUTELAS Y DESACATOS POR MES </a:t>
            </a:r>
            <a:br>
              <a:rPr b="1" lang="es-CO" sz="3000"/>
            </a:br>
            <a:r>
              <a:rPr b="1" lang="es-CO" sz="3000"/>
              <a:t> </a:t>
            </a:r>
            <a:r>
              <a:rPr b="1" lang="es-CO" sz="3000">
                <a:solidFill>
                  <a:schemeClr val="accent2"/>
                </a:solidFill>
              </a:rPr>
              <a:t>Y POR MOTIVO DE SALUD </a:t>
            </a:r>
            <a:r>
              <a:rPr b="1" lang="es-CO" sz="3000">
                <a:solidFill>
                  <a:srgbClr val="92D050"/>
                </a:solidFill>
              </a:rPr>
              <a:t>VIGENCIA 2023</a:t>
            </a:r>
            <a:br>
              <a:rPr lang="es-CO" sz="3000">
                <a:latin typeface="Calibri"/>
                <a:ea typeface="Calibri"/>
                <a:cs typeface="Calibri"/>
                <a:sym typeface="Calibri"/>
              </a:rPr>
            </a:br>
            <a:endParaRPr sz="3000"/>
          </a:p>
        </p:txBody>
      </p:sp>
      <p:graphicFrame>
        <p:nvGraphicFramePr>
          <p:cNvPr id="715" name="Google Shape;715;p65"/>
          <p:cNvGraphicFramePr/>
          <p:nvPr/>
        </p:nvGraphicFramePr>
        <p:xfrm>
          <a:off x="2181901" y="1816393"/>
          <a:ext cx="3000000" cy="3000000"/>
        </p:xfrm>
        <a:graphic>
          <a:graphicData uri="http://schemas.openxmlformats.org/drawingml/2006/table">
            <a:tbl>
              <a:tblPr bandRow="1" firstCol="1" firstRow="1">
                <a:noFill/>
                <a:tableStyleId>{712D18DD-DDD4-477A-950C-681D5517F363}</a:tableStyleId>
              </a:tblPr>
              <a:tblGrid>
                <a:gridCol w="796875"/>
                <a:gridCol w="1136725"/>
                <a:gridCol w="914900"/>
                <a:gridCol w="1068075"/>
                <a:gridCol w="1186100"/>
                <a:gridCol w="1195325"/>
                <a:gridCol w="1058875"/>
              </a:tblGrid>
              <a:tr h="625050">
                <a:tc>
                  <a:txBody>
                    <a:bodyPr/>
                    <a:lstStyle/>
                    <a:p>
                      <a:pPr indent="0" lvl="0" marL="0" marR="0" rtl="0" algn="ctr">
                        <a:lnSpc>
                          <a:spcPct val="115000"/>
                        </a:lnSpc>
                        <a:spcBef>
                          <a:spcPts val="0"/>
                        </a:spcBef>
                        <a:spcAft>
                          <a:spcPts val="0"/>
                        </a:spcAft>
                        <a:buClr>
                          <a:srgbClr val="000000"/>
                        </a:buClr>
                        <a:buSzPts val="1100"/>
                        <a:buFont typeface="Arial"/>
                        <a:buNone/>
                      </a:pPr>
                      <a:r>
                        <a:rPr b="1" lang="es-CO" sz="1100" u="none" cap="none" strike="noStrike">
                          <a:solidFill>
                            <a:schemeClr val="lt1"/>
                          </a:solidFill>
                        </a:rPr>
                        <a:t>AÑO</a:t>
                      </a:r>
                      <a:endParaRPr b="1" sz="11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100"/>
                        <a:buFont typeface="Arial"/>
                        <a:buNone/>
                      </a:pPr>
                      <a:r>
                        <a:rPr b="1" lang="es-CO" sz="1100" u="none" cap="none" strike="noStrike">
                          <a:solidFill>
                            <a:schemeClr val="lt1"/>
                          </a:solidFill>
                        </a:rPr>
                        <a:t>MES</a:t>
                      </a:r>
                      <a:endParaRPr b="1" sz="11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100"/>
                        <a:buFont typeface="Arial"/>
                        <a:buNone/>
                      </a:pPr>
                      <a:r>
                        <a:rPr b="1" lang="es-CO" sz="1100" u="none" cap="none" strike="noStrike">
                          <a:solidFill>
                            <a:schemeClr val="lt1"/>
                          </a:solidFill>
                        </a:rPr>
                        <a:t>PBS</a:t>
                      </a:r>
                      <a:endParaRPr b="1" sz="11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100"/>
                        <a:buFont typeface="Arial"/>
                        <a:buNone/>
                      </a:pPr>
                      <a:r>
                        <a:rPr b="1" lang="es-CO" sz="1100" u="none" cap="none" strike="noStrike">
                          <a:solidFill>
                            <a:schemeClr val="lt1"/>
                          </a:solidFill>
                        </a:rPr>
                        <a:t>NO PBS</a:t>
                      </a:r>
                      <a:endParaRPr b="1" sz="11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100"/>
                        <a:buFont typeface="Arial"/>
                        <a:buNone/>
                      </a:pPr>
                      <a:r>
                        <a:rPr b="1" lang="es-CO" sz="1100" u="none" cap="none" strike="noStrike">
                          <a:solidFill>
                            <a:schemeClr val="lt1"/>
                          </a:solidFill>
                        </a:rPr>
                        <a:t>TOTAL TUTELAS</a:t>
                      </a:r>
                      <a:endParaRPr b="1" sz="11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100"/>
                        <a:buFont typeface="Arial"/>
                        <a:buNone/>
                      </a:pPr>
                      <a:r>
                        <a:rPr b="1" lang="es-CO" sz="1100" u="none" cap="none" strike="noStrike">
                          <a:solidFill>
                            <a:schemeClr val="lt1"/>
                          </a:solidFill>
                        </a:rPr>
                        <a:t>INCIDENTES DE DESACATO</a:t>
                      </a:r>
                      <a:endParaRPr b="1" sz="11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100"/>
                        <a:buFont typeface="Arial"/>
                        <a:buNone/>
                      </a:pPr>
                      <a:r>
                        <a:rPr b="1" lang="es-CO" sz="1100" u="none" cap="none" strike="noStrike">
                          <a:solidFill>
                            <a:schemeClr val="lt1"/>
                          </a:solidFill>
                        </a:rPr>
                        <a:t>SANCIÓN </a:t>
                      </a:r>
                      <a:endParaRPr b="1" sz="1100" u="none" cap="none" strike="noStrike">
                        <a:solidFill>
                          <a:schemeClr val="lt1"/>
                        </a:solidFill>
                        <a:latin typeface="Calibri"/>
                        <a:ea typeface="Calibri"/>
                        <a:cs typeface="Calibri"/>
                        <a:sym typeface="Calibri"/>
                      </a:endParaRPr>
                    </a:p>
                  </a:txBody>
                  <a:tcPr marT="0" marB="0" marR="68575" marL="68575" anchor="ctr"/>
                </a:tc>
              </a:tr>
              <a:tr h="255900">
                <a:tc rowSpan="12">
                  <a:txBody>
                    <a:bodyPr/>
                    <a:lstStyle/>
                    <a:p>
                      <a:pPr indent="0" lvl="0" marL="0" marR="0" rtl="0" algn="ctr">
                        <a:lnSpc>
                          <a:spcPct val="115000"/>
                        </a:lnSpc>
                        <a:spcBef>
                          <a:spcPts val="0"/>
                        </a:spcBef>
                        <a:spcAft>
                          <a:spcPts val="0"/>
                        </a:spcAft>
                        <a:buClr>
                          <a:srgbClr val="000000"/>
                        </a:buClr>
                        <a:buSzPts val="4000"/>
                        <a:buFont typeface="Arial"/>
                        <a:buNone/>
                      </a:pPr>
                      <a:r>
                        <a:rPr b="1" lang="es-CO" sz="4000" u="none" cap="none" strike="noStrike">
                          <a:solidFill>
                            <a:schemeClr val="lt1"/>
                          </a:solidFill>
                        </a:rPr>
                        <a:t>2023</a:t>
                      </a:r>
                      <a:endParaRPr b="1" sz="40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l">
                        <a:lnSpc>
                          <a:spcPct val="115000"/>
                        </a:lnSpc>
                        <a:spcBef>
                          <a:spcPts val="0"/>
                        </a:spcBef>
                        <a:spcAft>
                          <a:spcPts val="0"/>
                        </a:spcAft>
                        <a:buClr>
                          <a:srgbClr val="000000"/>
                        </a:buClr>
                        <a:buSzPts val="1000"/>
                        <a:buFont typeface="Arial"/>
                        <a:buNone/>
                      </a:pPr>
                      <a:r>
                        <a:rPr b="1" lang="es-CO" sz="1000" u="none" cap="none" strike="noStrike"/>
                        <a:t>ENERO </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3</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4</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N/A</a:t>
                      </a:r>
                      <a:endParaRPr b="1" sz="1100" u="none" cap="none" strike="noStrike">
                        <a:latin typeface="Calibri"/>
                        <a:ea typeface="Calibri"/>
                        <a:cs typeface="Calibri"/>
                        <a:sym typeface="Calibri"/>
                      </a:endParaRPr>
                    </a:p>
                  </a:txBody>
                  <a:tcPr marT="0" marB="0" marR="68575" marL="68575" anchor="ctr"/>
                </a:tc>
              </a:tr>
              <a:tr h="255900">
                <a:tc vMerge="1"/>
                <a:tc>
                  <a:txBody>
                    <a:bodyPr/>
                    <a:lstStyle/>
                    <a:p>
                      <a:pPr indent="0" lvl="0" marL="0" marR="0" rtl="0" algn="l">
                        <a:lnSpc>
                          <a:spcPct val="115000"/>
                        </a:lnSpc>
                        <a:spcBef>
                          <a:spcPts val="0"/>
                        </a:spcBef>
                        <a:spcAft>
                          <a:spcPts val="0"/>
                        </a:spcAft>
                        <a:buClr>
                          <a:srgbClr val="000000"/>
                        </a:buClr>
                        <a:buSzPts val="1000"/>
                        <a:buFont typeface="Arial"/>
                        <a:buNone/>
                      </a:pPr>
                      <a:r>
                        <a:rPr b="1" lang="es-CO" sz="1000" u="none" cap="none" strike="noStrike"/>
                        <a:t>FEBRERO</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N/A</a:t>
                      </a:r>
                      <a:endParaRPr b="1" sz="1100" u="none" cap="none" strike="noStrike">
                        <a:latin typeface="Calibri"/>
                        <a:ea typeface="Calibri"/>
                        <a:cs typeface="Calibri"/>
                        <a:sym typeface="Calibri"/>
                      </a:endParaRPr>
                    </a:p>
                  </a:txBody>
                  <a:tcPr marT="0" marB="0" marR="68575" marL="68575" anchor="ctr"/>
                </a:tc>
              </a:tr>
              <a:tr h="255900">
                <a:tc vMerge="1"/>
                <a:tc>
                  <a:txBody>
                    <a:bodyPr/>
                    <a:lstStyle/>
                    <a:p>
                      <a:pPr indent="0" lvl="0" marL="0" marR="0" rtl="0" algn="l">
                        <a:lnSpc>
                          <a:spcPct val="115000"/>
                        </a:lnSpc>
                        <a:spcBef>
                          <a:spcPts val="0"/>
                        </a:spcBef>
                        <a:spcAft>
                          <a:spcPts val="0"/>
                        </a:spcAft>
                        <a:buClr>
                          <a:srgbClr val="000000"/>
                        </a:buClr>
                        <a:buSzPts val="1000"/>
                        <a:buFont typeface="Arial"/>
                        <a:buNone/>
                      </a:pPr>
                      <a:r>
                        <a:rPr b="1" lang="es-CO" sz="1000" u="none" cap="none" strike="noStrike"/>
                        <a:t>MARZO</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6</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8</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N/A</a:t>
                      </a:r>
                      <a:endParaRPr b="1" sz="1100" u="none" cap="none" strike="noStrike">
                        <a:latin typeface="Calibri"/>
                        <a:ea typeface="Calibri"/>
                        <a:cs typeface="Calibri"/>
                        <a:sym typeface="Calibri"/>
                      </a:endParaRPr>
                    </a:p>
                  </a:txBody>
                  <a:tcPr marT="0" marB="0" marR="68575" marL="68575" anchor="ctr"/>
                </a:tc>
              </a:tr>
              <a:tr h="255900">
                <a:tc vMerge="1"/>
                <a:tc>
                  <a:txBody>
                    <a:bodyPr/>
                    <a:lstStyle/>
                    <a:p>
                      <a:pPr indent="0" lvl="0" marL="0" marR="0" rtl="0" algn="l">
                        <a:lnSpc>
                          <a:spcPct val="115000"/>
                        </a:lnSpc>
                        <a:spcBef>
                          <a:spcPts val="0"/>
                        </a:spcBef>
                        <a:spcAft>
                          <a:spcPts val="0"/>
                        </a:spcAft>
                        <a:buClr>
                          <a:srgbClr val="000000"/>
                        </a:buClr>
                        <a:buSzPts val="1000"/>
                        <a:buFont typeface="Arial"/>
                        <a:buNone/>
                      </a:pPr>
                      <a:r>
                        <a:rPr b="1" lang="es-CO" sz="1000" u="none" cap="none" strike="noStrike"/>
                        <a:t>ABRIL</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4</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4</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N/A</a:t>
                      </a:r>
                      <a:endParaRPr b="1" sz="1100" u="none" cap="none" strike="noStrike">
                        <a:latin typeface="Calibri"/>
                        <a:ea typeface="Calibri"/>
                        <a:cs typeface="Calibri"/>
                        <a:sym typeface="Calibri"/>
                      </a:endParaRPr>
                    </a:p>
                  </a:txBody>
                  <a:tcPr marT="0" marB="0" marR="68575" marL="68575" anchor="ctr"/>
                </a:tc>
              </a:tr>
              <a:tr h="255900">
                <a:tc vMerge="1"/>
                <a:tc>
                  <a:txBody>
                    <a:bodyPr/>
                    <a:lstStyle/>
                    <a:p>
                      <a:pPr indent="0" lvl="0" marL="0" marR="0" rtl="0" algn="l">
                        <a:lnSpc>
                          <a:spcPct val="115000"/>
                        </a:lnSpc>
                        <a:spcBef>
                          <a:spcPts val="0"/>
                        </a:spcBef>
                        <a:spcAft>
                          <a:spcPts val="0"/>
                        </a:spcAft>
                        <a:buClr>
                          <a:srgbClr val="000000"/>
                        </a:buClr>
                        <a:buSzPts val="1000"/>
                        <a:buFont typeface="Arial"/>
                        <a:buNone/>
                      </a:pPr>
                      <a:r>
                        <a:rPr b="1" lang="es-CO" sz="1000" u="none" cap="none" strike="noStrike"/>
                        <a:t>MAYO</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5</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7</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3</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NO</a:t>
                      </a:r>
                      <a:endParaRPr b="1" sz="1100" u="none" cap="none" strike="noStrike">
                        <a:latin typeface="Calibri"/>
                        <a:ea typeface="Calibri"/>
                        <a:cs typeface="Calibri"/>
                        <a:sym typeface="Calibri"/>
                      </a:endParaRPr>
                    </a:p>
                  </a:txBody>
                  <a:tcPr marT="0" marB="0" marR="68575" marL="68575" anchor="ctr"/>
                </a:tc>
              </a:tr>
              <a:tr h="255900">
                <a:tc vMerge="1"/>
                <a:tc>
                  <a:txBody>
                    <a:bodyPr/>
                    <a:lstStyle/>
                    <a:p>
                      <a:pPr indent="0" lvl="0" marL="0" marR="0" rtl="0" algn="l">
                        <a:lnSpc>
                          <a:spcPct val="115000"/>
                        </a:lnSpc>
                        <a:spcBef>
                          <a:spcPts val="0"/>
                        </a:spcBef>
                        <a:spcAft>
                          <a:spcPts val="0"/>
                        </a:spcAft>
                        <a:buClr>
                          <a:srgbClr val="000000"/>
                        </a:buClr>
                        <a:buSzPts val="1000"/>
                        <a:buFont typeface="Arial"/>
                        <a:buNone/>
                      </a:pPr>
                      <a:r>
                        <a:rPr b="1" lang="es-CO" sz="1000" u="none" cap="none" strike="noStrike"/>
                        <a:t>JUNIO</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8</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8</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N/A</a:t>
                      </a:r>
                      <a:endParaRPr b="1" sz="1100" u="none" cap="none" strike="noStrike">
                        <a:latin typeface="Calibri"/>
                        <a:ea typeface="Calibri"/>
                        <a:cs typeface="Calibri"/>
                        <a:sym typeface="Calibri"/>
                      </a:endParaRPr>
                    </a:p>
                  </a:txBody>
                  <a:tcPr marT="0" marB="0" marR="68575" marL="68575" anchor="ctr"/>
                </a:tc>
              </a:tr>
              <a:tr h="255900">
                <a:tc vMerge="1"/>
                <a:tc>
                  <a:txBody>
                    <a:bodyPr/>
                    <a:lstStyle/>
                    <a:p>
                      <a:pPr indent="0" lvl="0" marL="0" marR="0" rtl="0" algn="l">
                        <a:lnSpc>
                          <a:spcPct val="115000"/>
                        </a:lnSpc>
                        <a:spcBef>
                          <a:spcPts val="0"/>
                        </a:spcBef>
                        <a:spcAft>
                          <a:spcPts val="0"/>
                        </a:spcAft>
                        <a:buClr>
                          <a:srgbClr val="000000"/>
                        </a:buClr>
                        <a:buSzPts val="1000"/>
                        <a:buFont typeface="Arial"/>
                        <a:buNone/>
                      </a:pPr>
                      <a:r>
                        <a:rPr b="1" lang="es-CO" sz="1000" u="none" cap="none" strike="noStrike"/>
                        <a:t>JULIO</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12</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13</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NO</a:t>
                      </a:r>
                      <a:endParaRPr b="1" sz="1100" u="none" cap="none" strike="noStrike">
                        <a:latin typeface="Calibri"/>
                        <a:ea typeface="Calibri"/>
                        <a:cs typeface="Calibri"/>
                        <a:sym typeface="Calibri"/>
                      </a:endParaRPr>
                    </a:p>
                  </a:txBody>
                  <a:tcPr marT="0" marB="0" marR="68575" marL="68575" anchor="ctr"/>
                </a:tc>
              </a:tr>
              <a:tr h="255900">
                <a:tc vMerge="1"/>
                <a:tc>
                  <a:txBody>
                    <a:bodyPr/>
                    <a:lstStyle/>
                    <a:p>
                      <a:pPr indent="0" lvl="0" marL="0" marR="0" rtl="0" algn="l">
                        <a:lnSpc>
                          <a:spcPct val="115000"/>
                        </a:lnSpc>
                        <a:spcBef>
                          <a:spcPts val="0"/>
                        </a:spcBef>
                        <a:spcAft>
                          <a:spcPts val="0"/>
                        </a:spcAft>
                        <a:buClr>
                          <a:srgbClr val="000000"/>
                        </a:buClr>
                        <a:buSzPts val="1000"/>
                        <a:buFont typeface="Arial"/>
                        <a:buNone/>
                      </a:pPr>
                      <a:r>
                        <a:rPr b="1" lang="es-CO" sz="1000" u="none" cap="none" strike="noStrike"/>
                        <a:t>AGOSTO</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8</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9</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5</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N/A</a:t>
                      </a:r>
                      <a:endParaRPr b="1" sz="1100" u="none" cap="none" strike="noStrike">
                        <a:latin typeface="Calibri"/>
                        <a:ea typeface="Calibri"/>
                        <a:cs typeface="Calibri"/>
                        <a:sym typeface="Calibri"/>
                      </a:endParaRPr>
                    </a:p>
                  </a:txBody>
                  <a:tcPr marT="0" marB="0" marR="68575" marL="68575" anchor="ctr"/>
                </a:tc>
              </a:tr>
              <a:tr h="255900">
                <a:tc vMerge="1"/>
                <a:tc>
                  <a:txBody>
                    <a:bodyPr/>
                    <a:lstStyle/>
                    <a:p>
                      <a:pPr indent="0" lvl="0" marL="0" marR="0" rtl="0" algn="l">
                        <a:lnSpc>
                          <a:spcPct val="115000"/>
                        </a:lnSpc>
                        <a:spcBef>
                          <a:spcPts val="0"/>
                        </a:spcBef>
                        <a:spcAft>
                          <a:spcPts val="0"/>
                        </a:spcAft>
                        <a:buClr>
                          <a:srgbClr val="000000"/>
                        </a:buClr>
                        <a:buSzPts val="1000"/>
                        <a:buFont typeface="Arial"/>
                        <a:buNone/>
                      </a:pPr>
                      <a:r>
                        <a:rPr b="1" lang="es-CO" sz="1000" u="none" cap="none" strike="noStrike"/>
                        <a:t>SEPTIEMBRE</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5</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5</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4</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N/A</a:t>
                      </a:r>
                      <a:endParaRPr b="1" sz="1100" u="none" cap="none" strike="noStrike">
                        <a:latin typeface="Calibri"/>
                        <a:ea typeface="Calibri"/>
                        <a:cs typeface="Calibri"/>
                        <a:sym typeface="Calibri"/>
                      </a:endParaRPr>
                    </a:p>
                  </a:txBody>
                  <a:tcPr marT="0" marB="0" marR="68575" marL="68575" anchor="ctr"/>
                </a:tc>
              </a:tr>
              <a:tr h="255900">
                <a:tc vMerge="1"/>
                <a:tc>
                  <a:txBody>
                    <a:bodyPr/>
                    <a:lstStyle/>
                    <a:p>
                      <a:pPr indent="0" lvl="0" marL="0" marR="0" rtl="0" algn="l">
                        <a:lnSpc>
                          <a:spcPct val="115000"/>
                        </a:lnSpc>
                        <a:spcBef>
                          <a:spcPts val="0"/>
                        </a:spcBef>
                        <a:spcAft>
                          <a:spcPts val="0"/>
                        </a:spcAft>
                        <a:buClr>
                          <a:srgbClr val="000000"/>
                        </a:buClr>
                        <a:buSzPts val="1000"/>
                        <a:buFont typeface="Arial"/>
                        <a:buNone/>
                      </a:pPr>
                      <a:r>
                        <a:rPr b="1" lang="es-CO" sz="1000" u="none" cap="none" strike="noStrike"/>
                        <a:t>OCTUBRE</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6</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6</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N/A</a:t>
                      </a:r>
                      <a:endParaRPr b="1" sz="1100" u="none" cap="none" strike="noStrike">
                        <a:latin typeface="Calibri"/>
                        <a:ea typeface="Calibri"/>
                        <a:cs typeface="Calibri"/>
                        <a:sym typeface="Calibri"/>
                      </a:endParaRPr>
                    </a:p>
                  </a:txBody>
                  <a:tcPr marT="0" marB="0" marR="68575" marL="68575" anchor="ctr"/>
                </a:tc>
              </a:tr>
              <a:tr h="255900">
                <a:tc vMerge="1"/>
                <a:tc>
                  <a:txBody>
                    <a:bodyPr/>
                    <a:lstStyle/>
                    <a:p>
                      <a:pPr indent="0" lvl="0" marL="0" marR="0" rtl="0" algn="l">
                        <a:lnSpc>
                          <a:spcPct val="115000"/>
                        </a:lnSpc>
                        <a:spcBef>
                          <a:spcPts val="0"/>
                        </a:spcBef>
                        <a:spcAft>
                          <a:spcPts val="0"/>
                        </a:spcAft>
                        <a:buClr>
                          <a:srgbClr val="000000"/>
                        </a:buClr>
                        <a:buSzPts val="1000"/>
                        <a:buFont typeface="Arial"/>
                        <a:buNone/>
                      </a:pPr>
                      <a:r>
                        <a:rPr b="1" lang="es-CO" sz="1000" u="none" cap="none" strike="noStrike"/>
                        <a:t>NOVIEMBRE</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7</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N/A</a:t>
                      </a:r>
                      <a:endParaRPr b="1" sz="1100" u="none" cap="none" strike="noStrike">
                        <a:latin typeface="Calibri"/>
                        <a:ea typeface="Calibri"/>
                        <a:cs typeface="Calibri"/>
                        <a:sym typeface="Calibri"/>
                      </a:endParaRPr>
                    </a:p>
                  </a:txBody>
                  <a:tcPr marT="0" marB="0" marR="68575" marL="68575" anchor="ctr"/>
                </a:tc>
              </a:tr>
              <a:tr h="255900">
                <a:tc vMerge="1"/>
                <a:tc>
                  <a:txBody>
                    <a:bodyPr/>
                    <a:lstStyle/>
                    <a:p>
                      <a:pPr indent="0" lvl="0" marL="0" marR="0" rtl="0" algn="l">
                        <a:lnSpc>
                          <a:spcPct val="115000"/>
                        </a:lnSpc>
                        <a:spcBef>
                          <a:spcPts val="0"/>
                        </a:spcBef>
                        <a:spcAft>
                          <a:spcPts val="0"/>
                        </a:spcAft>
                        <a:buClr>
                          <a:srgbClr val="000000"/>
                        </a:buClr>
                        <a:buSzPts val="1000"/>
                        <a:buFont typeface="Arial"/>
                        <a:buNone/>
                      </a:pPr>
                      <a:r>
                        <a:rPr b="1" lang="es-CO" sz="1000" u="none" cap="none" strike="noStrike"/>
                        <a:t>DICIEMBRE</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3</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4</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N/A</a:t>
                      </a:r>
                      <a:endParaRPr b="1" sz="1100" u="none" cap="none" strike="noStrike">
                        <a:latin typeface="Calibri"/>
                        <a:ea typeface="Calibri"/>
                        <a:cs typeface="Calibri"/>
                        <a:sym typeface="Calibri"/>
                      </a:endParaRPr>
                    </a:p>
                  </a:txBody>
                  <a:tcPr marT="0" marB="0" marR="68575" marL="68575" anchor="ctr"/>
                </a:tc>
              </a:tr>
              <a:tr h="459150">
                <a:tc gridSpan="2">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        TOTAL </a:t>
                      </a:r>
                      <a:endParaRPr b="1" sz="1100" u="none" cap="none" strike="noStrike">
                        <a:solidFill>
                          <a:schemeClr val="lt1"/>
                        </a:solidFill>
                        <a:latin typeface="Calibri"/>
                        <a:ea typeface="Calibri"/>
                        <a:cs typeface="Calibri"/>
                        <a:sym typeface="Calibri"/>
                      </a:endParaRPr>
                    </a:p>
                  </a:txBody>
                  <a:tcPr marT="0" marB="0" marR="68575" marL="68575" anchor="ctr"/>
                </a:tc>
                <a:tc hMerge="1"/>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61</a:t>
                      </a:r>
                      <a:endParaRPr b="1" sz="11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10</a:t>
                      </a:r>
                      <a:endParaRPr b="1" sz="11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              71	</a:t>
                      </a:r>
                      <a:endParaRPr b="1" sz="11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25</a:t>
                      </a:r>
                      <a:endParaRPr b="1" sz="11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 </a:t>
                      </a:r>
                      <a:endParaRPr b="1" sz="1100" u="none" cap="none" strike="noStrike">
                        <a:solidFill>
                          <a:schemeClr val="lt1"/>
                        </a:solidFill>
                        <a:latin typeface="Calibri"/>
                        <a:ea typeface="Calibri"/>
                        <a:cs typeface="Calibri"/>
                        <a:sym typeface="Calibri"/>
                      </a:endParaRPr>
                    </a:p>
                  </a:txBody>
                  <a:tcPr marT="0" marB="0" marR="68575" marL="68575" anchor="ctr"/>
                </a:tc>
              </a:tr>
              <a:tr h="281475">
                <a:tc gridSpan="2">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                        PORCENTAJE</a:t>
                      </a:r>
                      <a:endParaRPr b="1" sz="1100" u="none" cap="none" strike="noStrike">
                        <a:solidFill>
                          <a:schemeClr val="lt1"/>
                        </a:solidFill>
                        <a:latin typeface="Calibri"/>
                        <a:ea typeface="Calibri"/>
                        <a:cs typeface="Calibri"/>
                        <a:sym typeface="Calibri"/>
                      </a:endParaRPr>
                    </a:p>
                  </a:txBody>
                  <a:tcPr marT="0" marB="0" marR="68575" marL="68575" anchor="ctr"/>
                </a:tc>
                <a:tc hMerge="1"/>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86%</a:t>
                      </a:r>
                      <a:endParaRPr b="1" sz="11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14%</a:t>
                      </a:r>
                      <a:endParaRPr b="1" sz="11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100%</a:t>
                      </a:r>
                      <a:endParaRPr b="1" sz="11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 </a:t>
                      </a:r>
                      <a:endParaRPr b="1" sz="11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 </a:t>
                      </a:r>
                      <a:endParaRPr b="1" sz="1100" u="none" cap="none" strike="noStrike">
                        <a:solidFill>
                          <a:schemeClr val="lt1"/>
                        </a:solidFill>
                        <a:latin typeface="Calibri"/>
                        <a:ea typeface="Calibri"/>
                        <a:cs typeface="Calibri"/>
                        <a:sym typeface="Calibri"/>
                      </a:endParaRPr>
                    </a:p>
                  </a:txBody>
                  <a:tcPr marT="0" marB="0" marR="68575" marL="68575" anchor="ctr"/>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66"/>
          <p:cNvSpPr txBox="1"/>
          <p:nvPr>
            <p:ph type="title"/>
          </p:nvPr>
        </p:nvSpPr>
        <p:spPr>
          <a:xfrm>
            <a:off x="1197839" y="482400"/>
            <a:ext cx="9437298"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92D050"/>
              </a:buClr>
              <a:buSzPts val="3000"/>
              <a:buFont typeface="Poppins Black"/>
              <a:buNone/>
            </a:pPr>
            <a:r>
              <a:rPr b="1" lang="es-CO" sz="3000">
                <a:solidFill>
                  <a:srgbClr val="92D050"/>
                </a:solidFill>
              </a:rPr>
              <a:t>NUMERO DE TUTELAS POR DEPARTAMENTO</a:t>
            </a:r>
            <a:br>
              <a:rPr lang="es-CO" sz="3000"/>
            </a:br>
            <a:endParaRPr sz="3000"/>
          </a:p>
        </p:txBody>
      </p:sp>
      <p:graphicFrame>
        <p:nvGraphicFramePr>
          <p:cNvPr id="721" name="Google Shape;721;p66"/>
          <p:cNvGraphicFramePr/>
          <p:nvPr/>
        </p:nvGraphicFramePr>
        <p:xfrm>
          <a:off x="2411288" y="1807963"/>
          <a:ext cx="3000000" cy="3000000"/>
        </p:xfrm>
        <a:graphic>
          <a:graphicData uri="http://schemas.openxmlformats.org/drawingml/2006/table">
            <a:tbl>
              <a:tblPr bandRow="1" firstCol="1" firstRow="1">
                <a:noFill/>
                <a:tableStyleId>{712D18DD-DDD4-477A-950C-681D5517F363}</a:tableStyleId>
              </a:tblPr>
              <a:tblGrid>
                <a:gridCol w="773700"/>
                <a:gridCol w="1254900"/>
                <a:gridCol w="1554500"/>
                <a:gridCol w="1587075"/>
                <a:gridCol w="1840225"/>
              </a:tblGrid>
              <a:tr h="557100">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AÑO</a:t>
                      </a:r>
                      <a:endParaRPr b="1" sz="1000" u="none" cap="none" strike="noStrike">
                        <a:solidFill>
                          <a:schemeClr val="lt1"/>
                        </a:solidFill>
                        <a:latin typeface="Poppins"/>
                        <a:ea typeface="Poppins"/>
                        <a:cs typeface="Poppins"/>
                        <a:sym typeface="Poppins"/>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100"/>
                        <a:buFont typeface="Arial"/>
                        <a:buNone/>
                      </a:pPr>
                      <a:r>
                        <a:rPr b="1" lang="es-CO" sz="1100" u="none" cap="none" strike="noStrike">
                          <a:solidFill>
                            <a:schemeClr val="lt1"/>
                          </a:solidFill>
                        </a:rPr>
                        <a:t>MES</a:t>
                      </a:r>
                      <a:endParaRPr b="1" sz="1100" u="none" cap="none" strike="noStrike">
                        <a:solidFill>
                          <a:schemeClr val="lt1"/>
                        </a:solidFill>
                        <a:latin typeface="Poppins"/>
                        <a:ea typeface="Poppins"/>
                        <a:cs typeface="Poppins"/>
                        <a:sym typeface="Poppins"/>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100"/>
                        <a:buFont typeface="Arial"/>
                        <a:buNone/>
                      </a:pPr>
                      <a:r>
                        <a:rPr b="1" lang="es-CO" sz="1100" u="none" cap="none" strike="noStrike">
                          <a:solidFill>
                            <a:schemeClr val="lt1"/>
                          </a:solidFill>
                        </a:rPr>
                        <a:t>CESAR </a:t>
                      </a:r>
                      <a:endParaRPr b="1" sz="1100" u="none" cap="none" strike="noStrike">
                        <a:solidFill>
                          <a:schemeClr val="lt1"/>
                        </a:solidFill>
                        <a:latin typeface="Poppins"/>
                        <a:ea typeface="Poppins"/>
                        <a:cs typeface="Poppins"/>
                        <a:sym typeface="Poppins"/>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100"/>
                        <a:buFont typeface="Arial"/>
                        <a:buNone/>
                      </a:pPr>
                      <a:r>
                        <a:rPr b="1" lang="es-CO" sz="1100" u="none" cap="none" strike="noStrike">
                          <a:solidFill>
                            <a:schemeClr val="lt1"/>
                          </a:solidFill>
                        </a:rPr>
                        <a:t>GUAJIRA </a:t>
                      </a:r>
                      <a:endParaRPr b="1" sz="1100" u="none" cap="none" strike="noStrike">
                        <a:solidFill>
                          <a:schemeClr val="lt1"/>
                        </a:solidFill>
                        <a:latin typeface="Poppins"/>
                        <a:ea typeface="Poppins"/>
                        <a:cs typeface="Poppins"/>
                        <a:sym typeface="Poppins"/>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100"/>
                        <a:buFont typeface="Arial"/>
                        <a:buNone/>
                      </a:pPr>
                      <a:r>
                        <a:rPr b="1" lang="es-CO" sz="1100" u="none" cap="none" strike="noStrike">
                          <a:solidFill>
                            <a:schemeClr val="lt1"/>
                          </a:solidFill>
                        </a:rPr>
                        <a:t>MAGDALENA </a:t>
                      </a:r>
                      <a:endParaRPr b="1" sz="1100" u="none" cap="none" strike="noStrike">
                        <a:solidFill>
                          <a:schemeClr val="lt1"/>
                        </a:solidFill>
                        <a:latin typeface="Poppins"/>
                        <a:ea typeface="Poppins"/>
                        <a:cs typeface="Poppins"/>
                        <a:sym typeface="Poppins"/>
                      </a:endParaRPr>
                    </a:p>
                  </a:txBody>
                  <a:tcPr marT="0" marB="0" marR="64725" marL="64725" anchor="ctr"/>
                </a:tc>
              </a:tr>
              <a:tr h="284075">
                <a:tc rowSpan="12">
                  <a:txBody>
                    <a:bodyPr/>
                    <a:lstStyle/>
                    <a:p>
                      <a:pPr indent="0" lvl="0" marL="0" marR="0" rtl="0" algn="ctr">
                        <a:lnSpc>
                          <a:spcPct val="115000"/>
                        </a:lnSpc>
                        <a:spcBef>
                          <a:spcPts val="0"/>
                        </a:spcBef>
                        <a:spcAft>
                          <a:spcPts val="0"/>
                        </a:spcAft>
                        <a:buClr>
                          <a:srgbClr val="000000"/>
                        </a:buClr>
                        <a:buSzPts val="4000"/>
                        <a:buFont typeface="Arial"/>
                        <a:buNone/>
                      </a:pPr>
                      <a:r>
                        <a:rPr b="1" lang="es-CO" sz="4000" u="none" cap="none" strike="noStrike">
                          <a:solidFill>
                            <a:schemeClr val="lt1"/>
                          </a:solidFill>
                        </a:rPr>
                        <a:t>2023</a:t>
                      </a:r>
                      <a:endParaRPr b="1" sz="4000" u="none" cap="none" strike="noStrike">
                        <a:solidFill>
                          <a:schemeClr val="lt1"/>
                        </a:solidFill>
                        <a:latin typeface="Poppins"/>
                        <a:ea typeface="Poppins"/>
                        <a:cs typeface="Poppins"/>
                        <a:sym typeface="Poppins"/>
                      </a:endParaRPr>
                    </a:p>
                  </a:txBody>
                  <a:tcPr marT="0" marB="0" marR="64725" marL="64725" anchor="ctr"/>
                </a:tc>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solidFill>
                            <a:schemeClr val="dk1"/>
                          </a:solidFill>
                        </a:rPr>
                        <a:t>ENERO </a:t>
                      </a:r>
                      <a:endParaRPr b="1" sz="1000" u="none" cap="none" strike="noStrike">
                        <a:solidFill>
                          <a:schemeClr val="dk1"/>
                        </a:solidFill>
                        <a:latin typeface="Poppins"/>
                        <a:ea typeface="Poppins"/>
                        <a:cs typeface="Poppins"/>
                        <a:sym typeface="Poppins"/>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1</a:t>
                      </a:r>
                      <a:endParaRPr b="1" sz="1000" u="none" cap="none" strike="noStrike">
                        <a:solidFill>
                          <a:schemeClr val="dk1"/>
                        </a:solidFill>
                        <a:latin typeface="Poppins"/>
                        <a:ea typeface="Poppins"/>
                        <a:cs typeface="Poppins"/>
                        <a:sym typeface="Poppins"/>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3</a:t>
                      </a:r>
                      <a:endParaRPr b="1" sz="1000" u="none" cap="none" strike="noStrike">
                        <a:solidFill>
                          <a:schemeClr val="dk1"/>
                        </a:solidFill>
                        <a:latin typeface="Poppins"/>
                        <a:ea typeface="Poppins"/>
                        <a:cs typeface="Poppins"/>
                        <a:sym typeface="Poppins"/>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0</a:t>
                      </a:r>
                      <a:endParaRPr b="1" sz="1000" u="none" cap="none" strike="noStrike">
                        <a:solidFill>
                          <a:schemeClr val="dk1"/>
                        </a:solidFill>
                        <a:latin typeface="Poppins"/>
                        <a:ea typeface="Poppins"/>
                        <a:cs typeface="Poppins"/>
                        <a:sym typeface="Poppins"/>
                      </a:endParaRPr>
                    </a:p>
                  </a:txBody>
                  <a:tcPr marT="0" marB="0" marR="64725" marL="64725" anchor="ctr"/>
                </a:tc>
              </a:tr>
              <a:tr h="284075">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FEBRERO</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Calibri"/>
                        <a:ea typeface="Calibri"/>
                        <a:cs typeface="Calibri"/>
                        <a:sym typeface="Calibri"/>
                      </a:endParaRPr>
                    </a:p>
                  </a:txBody>
                  <a:tcPr marT="0" marB="0" marR="64725" marL="64725" anchor="ctr"/>
                </a:tc>
              </a:tr>
              <a:tr h="284075">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MARZO</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3</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5</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Calibri"/>
                        <a:ea typeface="Calibri"/>
                        <a:cs typeface="Calibri"/>
                        <a:sym typeface="Calibri"/>
                      </a:endParaRPr>
                    </a:p>
                  </a:txBody>
                  <a:tcPr marT="0" marB="0" marR="64725" marL="64725" anchor="ctr"/>
                </a:tc>
              </a:tr>
              <a:tr h="284075">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ABRIL</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3</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Calibri"/>
                        <a:ea typeface="Calibri"/>
                        <a:cs typeface="Calibri"/>
                        <a:sym typeface="Calibri"/>
                      </a:endParaRPr>
                    </a:p>
                  </a:txBody>
                  <a:tcPr marT="0" marB="0" marR="64725" marL="64725" anchor="ctr"/>
                </a:tc>
              </a:tr>
              <a:tr h="284075">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MAYO</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5</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Calibri"/>
                        <a:ea typeface="Calibri"/>
                        <a:cs typeface="Calibri"/>
                        <a:sym typeface="Calibri"/>
                      </a:endParaRPr>
                    </a:p>
                  </a:txBody>
                  <a:tcPr marT="0" marB="0" marR="64725" marL="64725" anchor="ctr"/>
                </a:tc>
              </a:tr>
              <a:tr h="284075">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JUNIO</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5</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3</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Calibri"/>
                        <a:ea typeface="Calibri"/>
                        <a:cs typeface="Calibri"/>
                        <a:sym typeface="Calibri"/>
                      </a:endParaRPr>
                    </a:p>
                  </a:txBody>
                  <a:tcPr marT="0" marB="0" marR="64725" marL="64725" anchor="ctr"/>
                </a:tc>
              </a:tr>
              <a:tr h="284075">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JULIO</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4</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9</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Calibri"/>
                        <a:ea typeface="Calibri"/>
                        <a:cs typeface="Calibri"/>
                        <a:sym typeface="Calibri"/>
                      </a:endParaRPr>
                    </a:p>
                  </a:txBody>
                  <a:tcPr marT="0" marB="0" marR="64725" marL="64725" anchor="ctr"/>
                </a:tc>
              </a:tr>
              <a:tr h="284075">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AGOSTO</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6</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3</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Calibri"/>
                        <a:ea typeface="Calibri"/>
                        <a:cs typeface="Calibri"/>
                        <a:sym typeface="Calibri"/>
                      </a:endParaRPr>
                    </a:p>
                  </a:txBody>
                  <a:tcPr marT="0" marB="0" marR="64725" marL="64725" anchor="ctr"/>
                </a:tc>
              </a:tr>
              <a:tr h="284075">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SEPTIEMBRE</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3</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Calibri"/>
                        <a:ea typeface="Calibri"/>
                        <a:cs typeface="Calibri"/>
                        <a:sym typeface="Calibri"/>
                      </a:endParaRPr>
                    </a:p>
                  </a:txBody>
                  <a:tcPr marT="0" marB="0" marR="64725" marL="64725" anchor="ctr"/>
                </a:tc>
              </a:tr>
              <a:tr h="284075">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OCTUBRE</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4</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Calibri"/>
                        <a:ea typeface="Calibri"/>
                        <a:cs typeface="Calibri"/>
                        <a:sym typeface="Calibri"/>
                      </a:endParaRPr>
                    </a:p>
                  </a:txBody>
                  <a:tcPr marT="0" marB="0" marR="64725" marL="64725" anchor="ctr"/>
                </a:tc>
              </a:tr>
              <a:tr h="284075">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NOVIEMBRE</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Calibri"/>
                        <a:ea typeface="Calibri"/>
                        <a:cs typeface="Calibri"/>
                        <a:sym typeface="Calibri"/>
                      </a:endParaRPr>
                    </a:p>
                  </a:txBody>
                  <a:tcPr marT="0" marB="0" marR="64725" marL="64725" anchor="ctr"/>
                </a:tc>
              </a:tr>
              <a:tr h="284075">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DICIEMBRE</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3</a:t>
                      </a:r>
                      <a:endParaRPr b="1" sz="1000" u="none" cap="none" strike="noStrike">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Calibri"/>
                        <a:ea typeface="Calibri"/>
                        <a:cs typeface="Calibri"/>
                        <a:sym typeface="Calibri"/>
                      </a:endParaRPr>
                    </a:p>
                  </a:txBody>
                  <a:tcPr marT="0" marB="0" marR="64725" marL="64725" anchor="ctr"/>
                </a:tc>
              </a:tr>
              <a:tr h="292425">
                <a:tc gridSpan="2">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     TOTAL </a:t>
                      </a:r>
                      <a:endParaRPr b="1" sz="1000" u="none" cap="none" strike="noStrike">
                        <a:solidFill>
                          <a:schemeClr val="lt1"/>
                        </a:solidFill>
                        <a:latin typeface="Calibri"/>
                        <a:ea typeface="Calibri"/>
                        <a:cs typeface="Calibri"/>
                        <a:sym typeface="Calibri"/>
                      </a:endParaRPr>
                    </a:p>
                  </a:txBody>
                  <a:tcPr marT="0" marB="0" marR="64725" marL="64725" anchor="ctr"/>
                </a:tc>
                <a:tc hMerge="1"/>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35</a:t>
                      </a:r>
                      <a:endParaRPr b="1" sz="1000" u="none" cap="none" strike="noStrike">
                        <a:solidFill>
                          <a:schemeClr val="dk1"/>
                        </a:solidFill>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36</a:t>
                      </a:r>
                      <a:endParaRPr b="1" sz="1000" u="none" cap="none" strike="noStrike">
                        <a:solidFill>
                          <a:schemeClr val="dk1"/>
                        </a:solidFill>
                        <a:latin typeface="Calibri"/>
                        <a:ea typeface="Calibri"/>
                        <a:cs typeface="Calibri"/>
                        <a:sym typeface="Calibri"/>
                      </a:endParaRPr>
                    </a:p>
                  </a:txBody>
                  <a:tcPr marT="0" marB="0" marR="64725" marL="6472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                  0	</a:t>
                      </a:r>
                      <a:endParaRPr b="1" sz="1000" u="none" cap="none" strike="noStrike">
                        <a:solidFill>
                          <a:schemeClr val="dk1"/>
                        </a:solidFill>
                        <a:latin typeface="Calibri"/>
                        <a:ea typeface="Calibri"/>
                        <a:cs typeface="Calibri"/>
                        <a:sym typeface="Calibri"/>
                      </a:endParaRPr>
                    </a:p>
                  </a:txBody>
                  <a:tcPr marT="0" marB="0" marR="64725" marL="64725" anchor="ct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67"/>
          <p:cNvSpPr txBox="1"/>
          <p:nvPr>
            <p:ph type="title"/>
          </p:nvPr>
        </p:nvSpPr>
        <p:spPr>
          <a:xfrm>
            <a:off x="989818" y="546781"/>
            <a:ext cx="9437298"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92D050"/>
              </a:buClr>
              <a:buSzPts val="3000"/>
              <a:buFont typeface="Poppins Black"/>
              <a:buNone/>
            </a:pPr>
            <a:r>
              <a:rPr b="1" lang="es-CO" sz="3000">
                <a:solidFill>
                  <a:srgbClr val="92D050"/>
                </a:solidFill>
              </a:rPr>
              <a:t>TASA DE TUTELAS EN SALUD</a:t>
            </a:r>
            <a:br>
              <a:rPr b="1" lang="es-CO" sz="3000">
                <a:solidFill>
                  <a:srgbClr val="92D050"/>
                </a:solidFill>
              </a:rPr>
            </a:br>
            <a:r>
              <a:rPr b="1" lang="es-CO" sz="3000">
                <a:solidFill>
                  <a:srgbClr val="92D050"/>
                </a:solidFill>
              </a:rPr>
              <a:t> </a:t>
            </a:r>
            <a:r>
              <a:rPr b="1" lang="es-CO" sz="3000">
                <a:solidFill>
                  <a:schemeClr val="accent1"/>
                </a:solidFill>
              </a:rPr>
              <a:t>POR CADA 10.000 AFILIADOS </a:t>
            </a:r>
            <a:br>
              <a:rPr lang="es-CO" sz="3000">
                <a:latin typeface="Calibri"/>
                <a:ea typeface="Calibri"/>
                <a:cs typeface="Calibri"/>
                <a:sym typeface="Calibri"/>
              </a:rPr>
            </a:br>
            <a:endParaRPr sz="3000"/>
          </a:p>
        </p:txBody>
      </p:sp>
      <p:graphicFrame>
        <p:nvGraphicFramePr>
          <p:cNvPr id="727" name="Google Shape;727;p67"/>
          <p:cNvGraphicFramePr/>
          <p:nvPr/>
        </p:nvGraphicFramePr>
        <p:xfrm>
          <a:off x="2046513" y="1793967"/>
          <a:ext cx="3000000" cy="3000000"/>
        </p:xfrm>
        <a:graphic>
          <a:graphicData uri="http://schemas.openxmlformats.org/drawingml/2006/table">
            <a:tbl>
              <a:tblPr bandRow="1" firstCol="1" firstRow="1">
                <a:noFill/>
                <a:tableStyleId>{712D18DD-DDD4-477A-950C-681D5517F363}</a:tableStyleId>
              </a:tblPr>
              <a:tblGrid>
                <a:gridCol w="655475"/>
                <a:gridCol w="960900"/>
                <a:gridCol w="927950"/>
                <a:gridCol w="915050"/>
                <a:gridCol w="810350"/>
                <a:gridCol w="817500"/>
                <a:gridCol w="775200"/>
                <a:gridCol w="612425"/>
                <a:gridCol w="849075"/>
              </a:tblGrid>
              <a:tr h="494700">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AÑO</a:t>
                      </a:r>
                      <a:endParaRPr b="1" sz="1000" u="none" cap="none" strike="noStrike">
                        <a:solidFill>
                          <a:schemeClr val="lt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MES</a:t>
                      </a:r>
                      <a:endParaRPr b="1" sz="1000" u="none" cap="none" strike="noStrike">
                        <a:solidFill>
                          <a:schemeClr val="lt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TOTAL AFILIADOS</a:t>
                      </a:r>
                      <a:endParaRPr b="1" sz="1000" u="none" cap="none" strike="noStrike">
                        <a:solidFill>
                          <a:schemeClr val="lt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TOTAL TUTELAS </a:t>
                      </a:r>
                      <a:endParaRPr b="1" sz="1000" u="none" cap="none" strike="noStrike">
                        <a:solidFill>
                          <a:schemeClr val="lt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TASA X 10.000</a:t>
                      </a:r>
                      <a:endParaRPr b="1" sz="1000" u="none" cap="none" strike="noStrike">
                        <a:solidFill>
                          <a:schemeClr val="lt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PBS</a:t>
                      </a:r>
                      <a:endParaRPr b="1" sz="1000" u="none" cap="none" strike="noStrike">
                        <a:solidFill>
                          <a:schemeClr val="lt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TASA X 10.000</a:t>
                      </a:r>
                      <a:endParaRPr b="1" sz="1000" u="none" cap="none" strike="noStrike">
                        <a:solidFill>
                          <a:schemeClr val="lt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NO PBS </a:t>
                      </a:r>
                      <a:endParaRPr b="1" sz="1000" u="none" cap="none" strike="noStrike">
                        <a:solidFill>
                          <a:schemeClr val="lt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TASA X 10.000</a:t>
                      </a:r>
                      <a:endParaRPr b="1" sz="1000" u="none" cap="none" strike="noStrike">
                        <a:solidFill>
                          <a:schemeClr val="lt1"/>
                        </a:solidFill>
                        <a:latin typeface="Poppins"/>
                        <a:ea typeface="Poppins"/>
                        <a:cs typeface="Poppins"/>
                        <a:sym typeface="Poppins"/>
                      </a:endParaRPr>
                    </a:p>
                  </a:txBody>
                  <a:tcPr marT="0" marB="0" marR="68575" marL="68575" anchor="ctr"/>
                </a:tc>
              </a:tr>
              <a:tr h="275350">
                <a:tc rowSpan="12">
                  <a:txBody>
                    <a:bodyPr/>
                    <a:lstStyle/>
                    <a:p>
                      <a:pPr indent="0" lvl="0" marL="0" marR="0" rtl="0" algn="ctr">
                        <a:lnSpc>
                          <a:spcPct val="115000"/>
                        </a:lnSpc>
                        <a:spcBef>
                          <a:spcPts val="0"/>
                        </a:spcBef>
                        <a:spcAft>
                          <a:spcPts val="0"/>
                        </a:spcAft>
                        <a:buClr>
                          <a:srgbClr val="000000"/>
                        </a:buClr>
                        <a:buSzPts val="4000"/>
                        <a:buFont typeface="Arial"/>
                        <a:buNone/>
                      </a:pPr>
                      <a:r>
                        <a:rPr b="1" lang="es-CO" sz="4000" u="none" cap="none" strike="noStrike">
                          <a:solidFill>
                            <a:schemeClr val="lt1"/>
                          </a:solidFill>
                        </a:rPr>
                        <a:t>2023</a:t>
                      </a:r>
                      <a:endParaRPr b="1" sz="4000" u="none" cap="none" strike="noStrike">
                        <a:solidFill>
                          <a:schemeClr val="lt1"/>
                        </a:solidFill>
                        <a:latin typeface="Poppins"/>
                        <a:ea typeface="Poppins"/>
                        <a:cs typeface="Poppins"/>
                        <a:sym typeface="Poppins"/>
                      </a:endParaRPr>
                    </a:p>
                  </a:txBody>
                  <a:tcPr marT="0" marB="0" marR="68575" marL="68575" anchor="ctr"/>
                </a:tc>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ENERO </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257.764</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4</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0,16%</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3</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0,12%</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0,04%</a:t>
                      </a:r>
                      <a:endParaRPr b="1" sz="1000" u="none" cap="none" strike="noStrike">
                        <a:latin typeface="Poppins"/>
                        <a:ea typeface="Poppins"/>
                        <a:cs typeface="Poppins"/>
                        <a:sym typeface="Poppins"/>
                      </a:endParaRPr>
                    </a:p>
                  </a:txBody>
                  <a:tcPr marT="0" marB="0" marR="68575" marL="68575"/>
                </a:tc>
              </a:tr>
              <a:tr h="275350">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FEBRERO</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274.156</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 0,04%</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 0,04%</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0,00%</a:t>
                      </a:r>
                      <a:endParaRPr b="1" sz="1000" u="none" cap="none" strike="noStrike">
                        <a:latin typeface="Poppins"/>
                        <a:ea typeface="Poppins"/>
                        <a:cs typeface="Poppins"/>
                        <a:sym typeface="Poppins"/>
                      </a:endParaRPr>
                    </a:p>
                  </a:txBody>
                  <a:tcPr marT="0" marB="0" marR="68575" marL="68575"/>
                </a:tc>
              </a:tr>
              <a:tr h="275350">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MARZO</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275.923</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8</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0,29%</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6</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0,22%</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0,07%</a:t>
                      </a:r>
                      <a:endParaRPr b="1" sz="1000" u="none" cap="none" strike="noStrike">
                        <a:latin typeface="Poppins"/>
                        <a:ea typeface="Poppins"/>
                        <a:cs typeface="Poppins"/>
                        <a:sym typeface="Poppins"/>
                      </a:endParaRPr>
                    </a:p>
                  </a:txBody>
                  <a:tcPr marT="0" marB="0" marR="68575" marL="68575"/>
                </a:tc>
              </a:tr>
              <a:tr h="275350">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ABRIL</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277.825</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4</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0,14%</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4</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0,14%</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0,00%</a:t>
                      </a:r>
                      <a:endParaRPr b="1" sz="1000" u="none" cap="none" strike="noStrike">
                        <a:latin typeface="Poppins"/>
                        <a:ea typeface="Poppins"/>
                        <a:cs typeface="Poppins"/>
                        <a:sym typeface="Poppins"/>
                      </a:endParaRPr>
                    </a:p>
                  </a:txBody>
                  <a:tcPr marT="0" marB="0" marR="68575" marL="68575"/>
                </a:tc>
              </a:tr>
              <a:tr h="275350">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MAYO</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278.349</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7</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0,25%</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5</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0,18%</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0,07%</a:t>
                      </a:r>
                      <a:endParaRPr b="1" sz="1000" u="none" cap="none" strike="noStrike">
                        <a:latin typeface="Poppins"/>
                        <a:ea typeface="Poppins"/>
                        <a:cs typeface="Poppins"/>
                        <a:sym typeface="Poppins"/>
                      </a:endParaRPr>
                    </a:p>
                  </a:txBody>
                  <a:tcPr marT="0" marB="0" marR="68575" marL="68575"/>
                </a:tc>
              </a:tr>
              <a:tr h="275350">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JUNIO</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279.852</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8</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0,29%</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8</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0,29%</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0,00%</a:t>
                      </a:r>
                      <a:endParaRPr b="1" sz="1000" u="none" cap="none" strike="noStrike">
                        <a:latin typeface="Poppins"/>
                        <a:ea typeface="Poppins"/>
                        <a:cs typeface="Poppins"/>
                        <a:sym typeface="Poppins"/>
                      </a:endParaRPr>
                    </a:p>
                  </a:txBody>
                  <a:tcPr marT="0" marB="0" marR="68575" marL="68575"/>
                </a:tc>
              </a:tr>
              <a:tr h="275350">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JULIO</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280.187</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13</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0,46%</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12</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0,43%</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0,04%</a:t>
                      </a:r>
                      <a:endParaRPr b="1" sz="1000" u="none" cap="none" strike="noStrike">
                        <a:latin typeface="Poppins"/>
                        <a:ea typeface="Poppins"/>
                        <a:cs typeface="Poppins"/>
                        <a:sym typeface="Poppins"/>
                      </a:endParaRPr>
                    </a:p>
                  </a:txBody>
                  <a:tcPr marT="0" marB="0" marR="68575" marL="68575"/>
                </a:tc>
              </a:tr>
              <a:tr h="275350">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AGOSTO</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281.937</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9</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0,32%</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8</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0,28%</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0,04%</a:t>
                      </a:r>
                      <a:endParaRPr b="1" sz="1000" u="none" cap="none" strike="noStrike">
                        <a:latin typeface="Poppins"/>
                        <a:ea typeface="Poppins"/>
                        <a:cs typeface="Poppins"/>
                        <a:sym typeface="Poppins"/>
                      </a:endParaRPr>
                    </a:p>
                  </a:txBody>
                  <a:tcPr marT="0" marB="0" marR="68575" marL="68575"/>
                </a:tc>
              </a:tr>
              <a:tr h="275350">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SEPTIEMBRE</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283.037</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5</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0,18%</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5</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0,18%</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0,00%</a:t>
                      </a:r>
                      <a:endParaRPr b="1" sz="1000" u="none" cap="none" strike="noStrike">
                        <a:latin typeface="Poppins"/>
                        <a:ea typeface="Poppins"/>
                        <a:cs typeface="Poppins"/>
                        <a:sym typeface="Poppins"/>
                      </a:endParaRPr>
                    </a:p>
                  </a:txBody>
                  <a:tcPr marT="0" marB="0" marR="68575" marL="68575"/>
                </a:tc>
              </a:tr>
              <a:tr h="275350">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OCTUBRE</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284.437</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6</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0,21%</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6</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0,21%</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0,00%</a:t>
                      </a:r>
                      <a:endParaRPr b="1" sz="1000" u="none" cap="none" strike="noStrike">
                        <a:latin typeface="Poppins"/>
                        <a:ea typeface="Poppins"/>
                        <a:cs typeface="Poppins"/>
                        <a:sym typeface="Poppins"/>
                      </a:endParaRPr>
                    </a:p>
                  </a:txBody>
                  <a:tcPr marT="0" marB="0" marR="68575" marL="68575"/>
                </a:tc>
              </a:tr>
              <a:tr h="275350">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NOVIEMBRE</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283.107</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0,07 %</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0,00%</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0,07%</a:t>
                      </a:r>
                      <a:endParaRPr b="1" sz="1000" u="none" cap="none" strike="noStrike">
                        <a:latin typeface="Poppins"/>
                        <a:ea typeface="Poppins"/>
                        <a:cs typeface="Poppins"/>
                        <a:sym typeface="Poppins"/>
                      </a:endParaRPr>
                    </a:p>
                  </a:txBody>
                  <a:tcPr marT="0" marB="0" marR="68575" marL="68575"/>
                </a:tc>
              </a:tr>
              <a:tr h="275350">
                <a:tc vMerge="1"/>
                <a:tc>
                  <a:txBody>
                    <a:bodyPr/>
                    <a:lstStyle/>
                    <a:p>
                      <a:pPr indent="0" lvl="0" marL="0" marR="0" rtl="0" algn="just">
                        <a:lnSpc>
                          <a:spcPct val="115000"/>
                        </a:lnSpc>
                        <a:spcBef>
                          <a:spcPts val="0"/>
                        </a:spcBef>
                        <a:spcAft>
                          <a:spcPts val="0"/>
                        </a:spcAft>
                        <a:buClr>
                          <a:srgbClr val="000000"/>
                        </a:buClr>
                        <a:buSzPts val="1000"/>
                        <a:buFont typeface="Arial"/>
                        <a:buNone/>
                      </a:pPr>
                      <a:r>
                        <a:rPr b="1" lang="es-CO" sz="1000" u="none" cap="none" strike="noStrike"/>
                        <a:t>DICIEMBRE</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281.628</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4</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0,14%</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3</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0,11%</a:t>
                      </a:r>
                      <a:endParaRPr b="1" sz="1000" u="none" cap="none" strike="noStrike">
                        <a:latin typeface="Poppins"/>
                        <a:ea typeface="Poppins"/>
                        <a:cs typeface="Poppins"/>
                        <a:sym typeface="Poppins"/>
                      </a:endParaRPr>
                    </a:p>
                  </a:txBody>
                  <a:tcPr marT="0" marB="0" marR="68575" marL="68575"/>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t>1</a:t>
                      </a:r>
                      <a:endParaRPr b="1" sz="1000" u="none" cap="none" strike="noStrike">
                        <a:latin typeface="Poppins"/>
                        <a:ea typeface="Poppins"/>
                        <a:cs typeface="Poppins"/>
                        <a:sym typeface="Poppins"/>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000"/>
                        <a:buFont typeface="Arial"/>
                        <a:buNone/>
                      </a:pPr>
                      <a:r>
                        <a:rPr b="1" lang="es-CO" sz="1000" u="none" cap="none" strike="noStrike"/>
                        <a:t>0,04%</a:t>
                      </a:r>
                      <a:endParaRPr b="1" sz="1000" u="none" cap="none" strike="noStrike">
                        <a:latin typeface="Poppins"/>
                        <a:ea typeface="Poppins"/>
                        <a:cs typeface="Poppins"/>
                        <a:sym typeface="Poppins"/>
                      </a:endParaRPr>
                    </a:p>
                  </a:txBody>
                  <a:tcPr marT="0" marB="0" marR="68575" marL="68575"/>
                </a:tc>
              </a:tr>
              <a:tr h="302875">
                <a:tc gridSpan="2">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lt1"/>
                          </a:solidFill>
                        </a:rPr>
                        <a:t>                   PROMEDIO</a:t>
                      </a:r>
                      <a:endParaRPr b="1" sz="1000" u="none" cap="none" strike="noStrike">
                        <a:solidFill>
                          <a:schemeClr val="lt1"/>
                        </a:solidFill>
                        <a:latin typeface="Poppins"/>
                        <a:ea typeface="Poppins"/>
                        <a:cs typeface="Poppins"/>
                        <a:sym typeface="Poppins"/>
                      </a:endParaRPr>
                    </a:p>
                  </a:txBody>
                  <a:tcPr marT="0" marB="0" marR="68575" marL="68575" anchor="ctr"/>
                </a:tc>
                <a:tc hMerge="1"/>
                <a:tc>
                  <a:txBody>
                    <a:bodyPr/>
                    <a:lstStyle/>
                    <a:p>
                      <a:pPr indent="0" lvl="0" marL="0" marR="0" rtl="0" algn="ctr">
                        <a:lnSpc>
                          <a:spcPct val="100000"/>
                        </a:lnSpc>
                        <a:spcBef>
                          <a:spcPts val="0"/>
                        </a:spcBef>
                        <a:spcAft>
                          <a:spcPts val="0"/>
                        </a:spcAft>
                        <a:buClr>
                          <a:srgbClr val="000000"/>
                        </a:buClr>
                        <a:buSzPts val="1000"/>
                        <a:buFont typeface="Arial"/>
                        <a:buNone/>
                      </a:pPr>
                      <a:r>
                        <a:t/>
                      </a:r>
                      <a:endParaRPr b="1" sz="1000" u="none" cap="none" strike="noStrike">
                        <a:solidFill>
                          <a:schemeClr val="lt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5.92</a:t>
                      </a:r>
                      <a:endParaRPr b="1" sz="1000" u="none" cap="none" strike="noStrike">
                        <a:solidFill>
                          <a:schemeClr val="dk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0.21%</a:t>
                      </a:r>
                      <a:endParaRPr b="1" sz="1000" u="none" cap="none" strike="noStrike">
                        <a:solidFill>
                          <a:schemeClr val="dk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5.08</a:t>
                      </a:r>
                      <a:endParaRPr b="1" sz="1000" u="none" cap="none" strike="noStrike">
                        <a:solidFill>
                          <a:schemeClr val="dk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0.18%</a:t>
                      </a:r>
                      <a:endParaRPr b="1" sz="1000" u="none" cap="none" strike="noStrike">
                        <a:solidFill>
                          <a:schemeClr val="dk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0.83</a:t>
                      </a:r>
                      <a:endParaRPr b="1" sz="1000" u="none" cap="none" strike="noStrike">
                        <a:solidFill>
                          <a:schemeClr val="dk1"/>
                        </a:solidFill>
                        <a:latin typeface="Poppins"/>
                        <a:ea typeface="Poppins"/>
                        <a:cs typeface="Poppins"/>
                        <a:sym typeface="Poppins"/>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000"/>
                        <a:buFont typeface="Arial"/>
                        <a:buNone/>
                      </a:pPr>
                      <a:r>
                        <a:rPr b="1" lang="es-CO" sz="1000" u="none" cap="none" strike="noStrike">
                          <a:solidFill>
                            <a:schemeClr val="dk1"/>
                          </a:solidFill>
                        </a:rPr>
                        <a:t>0.03%</a:t>
                      </a:r>
                      <a:endParaRPr b="1" sz="1000" u="none" cap="none" strike="noStrike">
                        <a:solidFill>
                          <a:schemeClr val="dk1"/>
                        </a:solidFill>
                        <a:latin typeface="Poppins"/>
                        <a:ea typeface="Poppins"/>
                        <a:cs typeface="Poppins"/>
                        <a:sym typeface="Poppins"/>
                      </a:endParaRPr>
                    </a:p>
                  </a:txBody>
                  <a:tcPr marT="0" marB="0" marR="68575" marL="68575" anchor="ctr"/>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68"/>
          <p:cNvSpPr txBox="1"/>
          <p:nvPr>
            <p:ph type="title"/>
          </p:nvPr>
        </p:nvSpPr>
        <p:spPr>
          <a:xfrm>
            <a:off x="875619" y="875396"/>
            <a:ext cx="9437298"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Poppins Black"/>
              <a:buNone/>
            </a:pPr>
            <a:r>
              <a:rPr b="1" lang="es-CO">
                <a:solidFill>
                  <a:schemeClr val="accent1"/>
                </a:solidFill>
              </a:rPr>
              <a:t>COMPARATIVO DE TUTELAS</a:t>
            </a:r>
            <a:br>
              <a:rPr b="1" lang="es-CO"/>
            </a:br>
            <a:r>
              <a:rPr b="1" lang="es-CO"/>
              <a:t> </a:t>
            </a:r>
            <a:r>
              <a:rPr b="1" lang="es-CO">
                <a:solidFill>
                  <a:schemeClr val="accent2"/>
                </a:solidFill>
              </a:rPr>
              <a:t>VIGENCIA ANTERIOR </a:t>
            </a:r>
            <a:br>
              <a:rPr lang="es-CO" sz="1800">
                <a:latin typeface="Calibri"/>
                <a:ea typeface="Calibri"/>
                <a:cs typeface="Calibri"/>
                <a:sym typeface="Calibri"/>
              </a:rPr>
            </a:br>
            <a:endParaRPr/>
          </a:p>
        </p:txBody>
      </p:sp>
      <p:graphicFrame>
        <p:nvGraphicFramePr>
          <p:cNvPr id="733" name="Google Shape;733;p68"/>
          <p:cNvGraphicFramePr/>
          <p:nvPr/>
        </p:nvGraphicFramePr>
        <p:xfrm>
          <a:off x="1684120" y="2634814"/>
          <a:ext cx="3000000" cy="3000000"/>
        </p:xfrm>
        <a:graphic>
          <a:graphicData uri="http://schemas.openxmlformats.org/drawingml/2006/table">
            <a:tbl>
              <a:tblPr bandRow="1" firstCol="1" firstRow="1">
                <a:noFill/>
                <a:tableStyleId>{712D18DD-DDD4-477A-950C-681D5517F363}</a:tableStyleId>
              </a:tblPr>
              <a:tblGrid>
                <a:gridCol w="1673375"/>
                <a:gridCol w="1629975"/>
                <a:gridCol w="1629975"/>
                <a:gridCol w="1557325"/>
                <a:gridCol w="1329675"/>
              </a:tblGrid>
              <a:tr h="826650">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chemeClr val="lt1"/>
                          </a:solidFill>
                        </a:rPr>
                        <a:t>VIGENCIA</a:t>
                      </a:r>
                      <a:endParaRPr b="1" sz="14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chemeClr val="lt1"/>
                          </a:solidFill>
                        </a:rPr>
                        <a:t>TUTELAS PBS</a:t>
                      </a:r>
                      <a:endParaRPr b="1" sz="14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chemeClr val="lt1"/>
                          </a:solidFill>
                        </a:rPr>
                        <a:t>TUTELAS NO PBS</a:t>
                      </a:r>
                      <a:endParaRPr b="1" sz="14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chemeClr val="lt1"/>
                          </a:solidFill>
                        </a:rPr>
                        <a:t>TOTAL</a:t>
                      </a:r>
                      <a:endParaRPr b="1" sz="14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s-CO" sz="1400" u="none" cap="none" strike="noStrike">
                          <a:solidFill>
                            <a:schemeClr val="lt1"/>
                          </a:solidFill>
                        </a:rPr>
                        <a:t>INCIDENTES</a:t>
                      </a:r>
                      <a:endParaRPr b="1" sz="1400" u="none" cap="none" strike="noStrike">
                        <a:solidFill>
                          <a:schemeClr val="lt1"/>
                        </a:solidFill>
                        <a:latin typeface="Calibri"/>
                        <a:ea typeface="Calibri"/>
                        <a:cs typeface="Calibri"/>
                        <a:sym typeface="Calibri"/>
                      </a:endParaRPr>
                    </a:p>
                  </a:txBody>
                  <a:tcPr marT="0" marB="0" marR="68575" marL="68575" anchor="ctr"/>
                </a:tc>
              </a:tr>
              <a:tr h="826650">
                <a:tc>
                  <a:txBody>
                    <a:bodyPr/>
                    <a:lstStyle/>
                    <a:p>
                      <a:pPr indent="0" lvl="0" marL="0" marR="0" rtl="0" algn="ctr">
                        <a:lnSpc>
                          <a:spcPct val="100000"/>
                        </a:lnSpc>
                        <a:spcBef>
                          <a:spcPts val="0"/>
                        </a:spcBef>
                        <a:spcAft>
                          <a:spcPts val="0"/>
                        </a:spcAft>
                        <a:buClr>
                          <a:srgbClr val="000000"/>
                        </a:buClr>
                        <a:buSzPts val="1800"/>
                        <a:buFont typeface="Arial"/>
                        <a:buNone/>
                      </a:pPr>
                      <a:r>
                        <a:rPr b="1" lang="es-CO" sz="1800" u="none" cap="none" strike="noStrike">
                          <a:solidFill>
                            <a:schemeClr val="lt1"/>
                          </a:solidFill>
                        </a:rPr>
                        <a:t>2022</a:t>
                      </a:r>
                      <a:endParaRPr b="1" sz="18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s-CO" sz="1800" u="none" cap="none" strike="noStrike"/>
                        <a:t>16</a:t>
                      </a:r>
                      <a:endParaRPr b="1" sz="1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s-CO" sz="1800" u="none" cap="none" strike="noStrike"/>
                        <a:t>9</a:t>
                      </a:r>
                      <a:endParaRPr b="1" sz="1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s-CO" sz="1800" u="none" cap="none" strike="noStrike"/>
                        <a:t>25</a:t>
                      </a:r>
                      <a:endParaRPr b="1" sz="1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s-CO" sz="1800" u="none" cap="none" strike="noStrike"/>
                        <a:t>3</a:t>
                      </a:r>
                      <a:endParaRPr b="1" sz="1800" u="none" cap="none" strike="noStrike">
                        <a:latin typeface="Calibri"/>
                        <a:ea typeface="Calibri"/>
                        <a:cs typeface="Calibri"/>
                        <a:sym typeface="Calibri"/>
                      </a:endParaRPr>
                    </a:p>
                  </a:txBody>
                  <a:tcPr marT="0" marB="0" marR="68575" marL="68575" anchor="ctr"/>
                </a:tc>
              </a:tr>
              <a:tr h="826650">
                <a:tc>
                  <a:txBody>
                    <a:bodyPr/>
                    <a:lstStyle/>
                    <a:p>
                      <a:pPr indent="0" lvl="0" marL="0" marR="0" rtl="0" algn="ctr">
                        <a:lnSpc>
                          <a:spcPct val="100000"/>
                        </a:lnSpc>
                        <a:spcBef>
                          <a:spcPts val="0"/>
                        </a:spcBef>
                        <a:spcAft>
                          <a:spcPts val="0"/>
                        </a:spcAft>
                        <a:buClr>
                          <a:srgbClr val="000000"/>
                        </a:buClr>
                        <a:buSzPts val="1800"/>
                        <a:buFont typeface="Arial"/>
                        <a:buNone/>
                      </a:pPr>
                      <a:r>
                        <a:rPr b="1" lang="es-CO" sz="1800" u="none" cap="none" strike="noStrike">
                          <a:solidFill>
                            <a:schemeClr val="lt1"/>
                          </a:solidFill>
                        </a:rPr>
                        <a:t>2023</a:t>
                      </a:r>
                      <a:endParaRPr b="1" sz="18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s-CO" sz="1800" u="none" cap="none" strike="noStrike"/>
                        <a:t>61</a:t>
                      </a:r>
                      <a:endParaRPr b="1" sz="1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s-CO" sz="1800" u="none" cap="none" strike="noStrike"/>
                        <a:t>10</a:t>
                      </a:r>
                      <a:endParaRPr b="1" sz="1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s-CO" sz="1800" u="none" cap="none" strike="noStrike"/>
                        <a:t>71</a:t>
                      </a:r>
                      <a:endParaRPr b="1" sz="1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s-CO" sz="1800" u="none" cap="none" strike="noStrike"/>
                        <a:t>25</a:t>
                      </a:r>
                      <a:endParaRPr b="1" sz="1800" u="none" cap="none" strike="noStrike">
                        <a:latin typeface="Calibri"/>
                        <a:ea typeface="Calibri"/>
                        <a:cs typeface="Calibri"/>
                        <a:sym typeface="Calibri"/>
                      </a:endParaRPr>
                    </a:p>
                  </a:txBody>
                  <a:tcPr marT="0" marB="0" marR="68575" marL="68575" anchor="ct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69"/>
          <p:cNvSpPr txBox="1"/>
          <p:nvPr>
            <p:ph type="title"/>
          </p:nvPr>
        </p:nvSpPr>
        <p:spPr>
          <a:xfrm>
            <a:off x="838200" y="1717854"/>
            <a:ext cx="7315200" cy="110136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Poppins Black"/>
              <a:buNone/>
            </a:pPr>
            <a:r>
              <a:rPr lang="es-CO" sz="4000">
                <a:solidFill>
                  <a:schemeClr val="lt1"/>
                </a:solidFill>
                <a:latin typeface="Poppins Black"/>
                <a:ea typeface="Poppins Black"/>
                <a:cs typeface="Poppins Black"/>
                <a:sym typeface="Poppins Black"/>
              </a:rPr>
              <a:t>SISTEMA DE INFORMACIÓN DE ATENCIÓN AL USUARIO SIAU</a:t>
            </a:r>
            <a:endParaRPr sz="4000"/>
          </a:p>
        </p:txBody>
      </p:sp>
      <p:sp>
        <p:nvSpPr>
          <p:cNvPr id="739" name="Google Shape;739;p69"/>
          <p:cNvSpPr txBox="1"/>
          <p:nvPr>
            <p:ph idx="1" type="body"/>
          </p:nvPr>
        </p:nvSpPr>
        <p:spPr>
          <a:xfrm>
            <a:off x="838200" y="3027839"/>
            <a:ext cx="73152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7"/>
          <p:cNvSpPr txBox="1"/>
          <p:nvPr>
            <p:ph idx="1" type="body"/>
          </p:nvPr>
        </p:nvSpPr>
        <p:spPr>
          <a:xfrm>
            <a:off x="1287370" y="1690688"/>
            <a:ext cx="5102884" cy="36915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s-CO" sz="1800">
                <a:solidFill>
                  <a:schemeClr val="dk1"/>
                </a:solidFill>
                <a:latin typeface="Calibri"/>
                <a:ea typeface="Calibri"/>
                <a:cs typeface="Calibri"/>
                <a:sym typeface="Calibri"/>
              </a:rPr>
              <a:t>A nivel de instancias externas:</a:t>
            </a:r>
            <a:endParaRPr/>
          </a:p>
          <a:p>
            <a:pPr indent="0" lvl="0" marL="0" rtl="0" algn="l">
              <a:lnSpc>
                <a:spcPct val="90000"/>
              </a:lnSpc>
              <a:spcBef>
                <a:spcPts val="1000"/>
              </a:spcBef>
              <a:spcAft>
                <a:spcPts val="0"/>
              </a:spcAft>
              <a:buClr>
                <a:srgbClr val="215025"/>
              </a:buClr>
              <a:buSzPts val="1800"/>
              <a:buNone/>
            </a:pPr>
            <a:r>
              <a:t/>
            </a:r>
            <a:endParaRPr b="1" sz="1800">
              <a:solidFill>
                <a:schemeClr val="dk1"/>
              </a:solidFill>
              <a:latin typeface="Calibri"/>
              <a:ea typeface="Calibri"/>
              <a:cs typeface="Calibri"/>
              <a:sym typeface="Calibri"/>
            </a:endParaRPr>
          </a:p>
          <a:p>
            <a:pPr indent="-228600" lvl="0" marL="228600" rtl="0" algn="just">
              <a:lnSpc>
                <a:spcPct val="90000"/>
              </a:lnSpc>
              <a:spcBef>
                <a:spcPts val="1000"/>
              </a:spcBef>
              <a:spcAft>
                <a:spcPts val="0"/>
              </a:spcAft>
              <a:buClr>
                <a:schemeClr val="dk1"/>
              </a:buClr>
              <a:buSzPts val="1800"/>
              <a:buChar char="•"/>
            </a:pPr>
            <a:r>
              <a:rPr lang="es-CO" sz="1800">
                <a:solidFill>
                  <a:schemeClr val="dk1"/>
                </a:solidFill>
                <a:latin typeface="Calibri"/>
                <a:ea typeface="Calibri"/>
                <a:cs typeface="Calibri"/>
                <a:sym typeface="Calibri"/>
              </a:rPr>
              <a:t>Participación de la reuniones con las distintas EPSI del País, para conjuntamente visibilizar las necesidades especificas en la prestación de servicios, así mismo la operación técnica y administrativa de las EPSI.</a:t>
            </a:r>
            <a:endParaRPr/>
          </a:p>
          <a:p>
            <a:pPr indent="0" lvl="0" marL="0" rtl="0" algn="just">
              <a:lnSpc>
                <a:spcPct val="90000"/>
              </a:lnSpc>
              <a:spcBef>
                <a:spcPts val="1000"/>
              </a:spcBef>
              <a:spcAft>
                <a:spcPts val="0"/>
              </a:spcAft>
              <a:buClr>
                <a:srgbClr val="215025"/>
              </a:buClr>
              <a:buSzPts val="1800"/>
              <a:buNone/>
            </a:pPr>
            <a:r>
              <a:t/>
            </a:r>
            <a:endParaRPr sz="1800">
              <a:solidFill>
                <a:schemeClr val="dk1"/>
              </a:solidFill>
              <a:latin typeface="Calibri"/>
              <a:ea typeface="Calibri"/>
              <a:cs typeface="Calibri"/>
              <a:sym typeface="Calibri"/>
            </a:endParaRPr>
          </a:p>
          <a:p>
            <a:pPr indent="-228600" lvl="0" marL="228600" rtl="0" algn="just">
              <a:lnSpc>
                <a:spcPct val="90000"/>
              </a:lnSpc>
              <a:spcBef>
                <a:spcPts val="1000"/>
              </a:spcBef>
              <a:spcAft>
                <a:spcPts val="0"/>
              </a:spcAft>
              <a:buClr>
                <a:schemeClr val="dk1"/>
              </a:buClr>
              <a:buSzPts val="1800"/>
              <a:buChar char="•"/>
            </a:pPr>
            <a:r>
              <a:rPr lang="es-CO" sz="1800">
                <a:solidFill>
                  <a:schemeClr val="dk1"/>
                </a:solidFill>
                <a:latin typeface="Calibri"/>
                <a:ea typeface="Calibri"/>
                <a:cs typeface="Calibri"/>
                <a:sym typeface="Calibri"/>
              </a:rPr>
              <a:t>Participación en reuniones de subcomisión de salud para realizar aportes de experiencias en administración y gestión. </a:t>
            </a:r>
            <a:endParaRPr/>
          </a:p>
          <a:p>
            <a:pPr indent="-50800" lvl="0" marL="228600" rtl="0" algn="l">
              <a:lnSpc>
                <a:spcPct val="90000"/>
              </a:lnSpc>
              <a:spcBef>
                <a:spcPts val="1000"/>
              </a:spcBef>
              <a:spcAft>
                <a:spcPts val="0"/>
              </a:spcAft>
              <a:buClr>
                <a:srgbClr val="215025"/>
              </a:buClr>
              <a:buSzPts val="2800"/>
              <a:buNone/>
            </a:pPr>
            <a:r>
              <a:t/>
            </a:r>
            <a:endParaRPr/>
          </a:p>
        </p:txBody>
      </p:sp>
      <p:sp>
        <p:nvSpPr>
          <p:cNvPr id="160" name="Google Shape;160;p7"/>
          <p:cNvSpPr txBox="1"/>
          <p:nvPr>
            <p:ph type="title"/>
          </p:nvPr>
        </p:nvSpPr>
        <p:spPr>
          <a:xfrm>
            <a:off x="1328738" y="365125"/>
            <a:ext cx="9437687"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4400"/>
              <a:buFont typeface="Poppins Black"/>
              <a:buNone/>
            </a:pPr>
            <a:r>
              <a:rPr lang="es-CO">
                <a:solidFill>
                  <a:schemeClr val="accent2"/>
                </a:solidFill>
              </a:rPr>
              <a:t>AVANCES</a:t>
            </a:r>
            <a:r>
              <a:rPr lang="es-CO"/>
              <a:t> </a:t>
            </a:r>
            <a:r>
              <a:rPr lang="es-CO">
                <a:solidFill>
                  <a:srgbClr val="669900"/>
                </a:solidFill>
              </a:rPr>
              <a:t>POLÍTICOS</a:t>
            </a:r>
            <a:endParaRPr>
              <a:solidFill>
                <a:srgbClr val="669900"/>
              </a:solidFill>
            </a:endParaRPr>
          </a:p>
        </p:txBody>
      </p:sp>
      <p:pic>
        <p:nvPicPr>
          <p:cNvPr id="161" name="Google Shape;161;p7"/>
          <p:cNvPicPr preferRelativeResize="0"/>
          <p:nvPr/>
        </p:nvPicPr>
        <p:blipFill rotWithShape="1">
          <a:blip r:embed="rId3">
            <a:alphaModFix/>
          </a:blip>
          <a:srcRect b="0" l="0" r="0" t="0"/>
          <a:stretch/>
        </p:blipFill>
        <p:spPr>
          <a:xfrm>
            <a:off x="1225726" y="2386283"/>
            <a:ext cx="374588" cy="333445"/>
          </a:xfrm>
          <a:prstGeom prst="rect">
            <a:avLst/>
          </a:prstGeom>
          <a:noFill/>
          <a:ln>
            <a:noFill/>
          </a:ln>
        </p:spPr>
      </p:pic>
      <p:pic>
        <p:nvPicPr>
          <p:cNvPr id="162" name="Google Shape;162;p7"/>
          <p:cNvPicPr preferRelativeResize="0"/>
          <p:nvPr/>
        </p:nvPicPr>
        <p:blipFill rotWithShape="1">
          <a:blip r:embed="rId3">
            <a:alphaModFix/>
          </a:blip>
          <a:srcRect b="0" l="0" r="0" t="0"/>
          <a:stretch/>
        </p:blipFill>
        <p:spPr>
          <a:xfrm>
            <a:off x="1225726" y="4090816"/>
            <a:ext cx="374588" cy="333445"/>
          </a:xfrm>
          <a:prstGeom prst="rect">
            <a:avLst/>
          </a:prstGeom>
          <a:noFill/>
          <a:ln>
            <a:noFill/>
          </a:ln>
        </p:spPr>
      </p:pic>
      <p:pic>
        <p:nvPicPr>
          <p:cNvPr id="163" name="Google Shape;163;p7"/>
          <p:cNvPicPr preferRelativeResize="0"/>
          <p:nvPr/>
        </p:nvPicPr>
        <p:blipFill rotWithShape="1">
          <a:blip r:embed="rId4">
            <a:alphaModFix amt="70000"/>
          </a:blip>
          <a:srcRect b="863" l="35624" r="11061" t="0"/>
          <a:stretch/>
        </p:blipFill>
        <p:spPr>
          <a:xfrm>
            <a:off x="6672886" y="1767861"/>
            <a:ext cx="4222373" cy="4416451"/>
          </a:xfrm>
          <a:prstGeom prst="rect">
            <a:avLst/>
          </a:prstGeom>
          <a:noFill/>
          <a:ln>
            <a:noFill/>
          </a:ln>
        </p:spPr>
      </p:pic>
      <p:cxnSp>
        <p:nvCxnSpPr>
          <p:cNvPr id="164" name="Google Shape;164;p7"/>
          <p:cNvCxnSpPr/>
          <p:nvPr/>
        </p:nvCxnSpPr>
        <p:spPr>
          <a:xfrm>
            <a:off x="6663516" y="1767861"/>
            <a:ext cx="4241114" cy="0"/>
          </a:xfrm>
          <a:prstGeom prst="straightConnector1">
            <a:avLst/>
          </a:prstGeom>
          <a:noFill/>
          <a:ln cap="flat" cmpd="sng" w="76200">
            <a:solidFill>
              <a:schemeClr val="accent1"/>
            </a:solidFill>
            <a:prstDash val="solid"/>
            <a:miter lim="800000"/>
            <a:headEnd len="sm" w="sm" type="none"/>
            <a:tailEnd len="sm" w="sm"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70"/>
          <p:cNvSpPr txBox="1"/>
          <p:nvPr>
            <p:ph type="title"/>
          </p:nvPr>
        </p:nvSpPr>
        <p:spPr>
          <a:xfrm>
            <a:off x="1377351" y="448250"/>
            <a:ext cx="9437298"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Poppins Black"/>
              <a:buNone/>
            </a:pPr>
            <a:br>
              <a:rPr lang="es-CO" sz="4400">
                <a:solidFill>
                  <a:schemeClr val="accent1"/>
                </a:solidFill>
                <a:latin typeface="Poppins Black"/>
                <a:ea typeface="Poppins Black"/>
                <a:cs typeface="Poppins Black"/>
                <a:sym typeface="Poppins Black"/>
              </a:rPr>
            </a:br>
            <a:r>
              <a:rPr lang="es-CO" sz="4400">
                <a:solidFill>
                  <a:schemeClr val="accent1"/>
                </a:solidFill>
              </a:rPr>
              <a:t>ENCUESTAS DE SATISFACCIÓN</a:t>
            </a:r>
            <a:br>
              <a:rPr lang="es-CO" sz="4400">
                <a:solidFill>
                  <a:srgbClr val="215025"/>
                </a:solidFill>
              </a:rPr>
            </a:br>
            <a:r>
              <a:rPr lang="es-CO" sz="4400">
                <a:solidFill>
                  <a:srgbClr val="215025"/>
                </a:solidFill>
              </a:rPr>
              <a:t> </a:t>
            </a:r>
            <a:r>
              <a:rPr lang="es-CO" sz="4400">
                <a:solidFill>
                  <a:schemeClr val="accent2"/>
                </a:solidFill>
              </a:rPr>
              <a:t>AL AFILIADO</a:t>
            </a:r>
            <a:br>
              <a:rPr lang="es-CO" sz="4400">
                <a:solidFill>
                  <a:schemeClr val="dk1"/>
                </a:solidFill>
              </a:rPr>
            </a:br>
            <a:endParaRPr/>
          </a:p>
        </p:txBody>
      </p:sp>
      <p:graphicFrame>
        <p:nvGraphicFramePr>
          <p:cNvPr id="745" name="Google Shape;745;p70"/>
          <p:cNvGraphicFramePr/>
          <p:nvPr/>
        </p:nvGraphicFramePr>
        <p:xfrm>
          <a:off x="2400163" y="3114493"/>
          <a:ext cx="6924946" cy="3225982"/>
        </p:xfrm>
        <a:graphic>
          <a:graphicData uri="http://schemas.openxmlformats.org/drawingml/2006/chart">
            <c:chart r:id="rId3"/>
          </a:graphicData>
        </a:graphic>
      </p:graphicFrame>
      <p:sp>
        <p:nvSpPr>
          <p:cNvPr id="746" name="Google Shape;746;p70"/>
          <p:cNvSpPr txBox="1"/>
          <p:nvPr/>
        </p:nvSpPr>
        <p:spPr>
          <a:xfrm>
            <a:off x="1724024" y="2256562"/>
            <a:ext cx="8277225" cy="738664"/>
          </a:xfrm>
          <a:prstGeom prst="rect">
            <a:avLst/>
          </a:prstGeom>
          <a:noFill/>
          <a:ln>
            <a:noFill/>
          </a:ln>
        </p:spPr>
        <p:txBody>
          <a:bodyPr anchorCtr="0" anchor="t" bIns="45700" lIns="91425" spcFirstLastPara="1" rIns="91425" wrap="square" tIns="45700">
            <a:spAutoFit/>
          </a:bodyPr>
          <a:lstStyle/>
          <a:p>
            <a:pPr indent="0" lvl="0" marL="545240" marR="0" rtl="0" algn="just">
              <a:lnSpc>
                <a:spcPct val="100000"/>
              </a:lnSpc>
              <a:spcBef>
                <a:spcPts val="0"/>
              </a:spcBef>
              <a:spcAft>
                <a:spcPts val="0"/>
              </a:spcAft>
              <a:buClr>
                <a:schemeClr val="dk1"/>
              </a:buClr>
              <a:buSzPts val="1400"/>
              <a:buFont typeface="Poppins"/>
              <a:buNone/>
            </a:pPr>
            <a:r>
              <a:rPr b="0" i="0" lang="es-CO" sz="1400" u="none" cap="none" strike="noStrike">
                <a:solidFill>
                  <a:schemeClr val="dk1"/>
                </a:solidFill>
                <a:latin typeface="Poppins"/>
                <a:ea typeface="Poppins"/>
                <a:cs typeface="Poppins"/>
                <a:sym typeface="Poppins"/>
              </a:rPr>
              <a:t>Durante la vigencia 2023 dando cumplimiento a los indicadores de la resolución  0256 de 2016, se evaluaron un total de </a:t>
            </a:r>
            <a:r>
              <a:rPr b="1" i="0" lang="es-CO" sz="1400" u="none" cap="none" strike="noStrike">
                <a:solidFill>
                  <a:schemeClr val="dk1"/>
                </a:solidFill>
                <a:latin typeface="Poppins"/>
                <a:ea typeface="Poppins"/>
                <a:cs typeface="Poppins"/>
                <a:sym typeface="Poppins"/>
              </a:rPr>
              <a:t>9.216 mil usuarios</a:t>
            </a:r>
            <a:r>
              <a:rPr b="0" i="0" lang="es-CO" sz="1400" u="none" cap="none" strike="noStrike">
                <a:solidFill>
                  <a:schemeClr val="dk1"/>
                </a:solidFill>
                <a:latin typeface="Poppins"/>
                <a:ea typeface="Poppins"/>
                <a:cs typeface="Poppins"/>
                <a:sym typeface="Poppins"/>
              </a:rPr>
              <a:t>. Analizando las encuestas de satisfacción se obtiene la siguiente información: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71"/>
          <p:cNvSpPr txBox="1"/>
          <p:nvPr>
            <p:ph type="title"/>
          </p:nvPr>
        </p:nvSpPr>
        <p:spPr>
          <a:xfrm>
            <a:off x="1328467" y="469900"/>
            <a:ext cx="9437298"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3000"/>
              <a:buFont typeface="Poppins Black"/>
              <a:buNone/>
            </a:pPr>
            <a:r>
              <a:rPr b="1" lang="es-CO" sz="3000">
                <a:solidFill>
                  <a:schemeClr val="accent1"/>
                </a:solidFill>
              </a:rPr>
              <a:t>ANÁLISIS ENCUESTA DE SATISFACCIÓN A USUARIOS DEL DEPARTAMENTO</a:t>
            </a:r>
            <a:br>
              <a:rPr b="1" lang="es-CO" sz="3000"/>
            </a:br>
            <a:r>
              <a:rPr b="1" lang="es-CO" sz="3000"/>
              <a:t> </a:t>
            </a:r>
            <a:r>
              <a:rPr b="1" lang="es-CO" sz="3000">
                <a:solidFill>
                  <a:schemeClr val="accent2"/>
                </a:solidFill>
              </a:rPr>
              <a:t>DE LA GUAJIRA </a:t>
            </a:r>
            <a:endParaRPr sz="3000">
              <a:solidFill>
                <a:schemeClr val="accent2"/>
              </a:solidFill>
            </a:endParaRPr>
          </a:p>
        </p:txBody>
      </p:sp>
      <p:graphicFrame>
        <p:nvGraphicFramePr>
          <p:cNvPr id="752" name="Google Shape;752;p71"/>
          <p:cNvGraphicFramePr/>
          <p:nvPr/>
        </p:nvGraphicFramePr>
        <p:xfrm>
          <a:off x="2090432" y="2004408"/>
          <a:ext cx="3000000" cy="3000000"/>
        </p:xfrm>
        <a:graphic>
          <a:graphicData uri="http://schemas.openxmlformats.org/drawingml/2006/table">
            <a:tbl>
              <a:tblPr bandRow="1">
                <a:noFill/>
                <a:tableStyleId>{712D18DD-DDD4-477A-950C-681D5517F363}</a:tableStyleId>
              </a:tblPr>
              <a:tblGrid>
                <a:gridCol w="2905800"/>
                <a:gridCol w="973300"/>
                <a:gridCol w="1001525"/>
                <a:gridCol w="945100"/>
                <a:gridCol w="1043825"/>
                <a:gridCol w="1043825"/>
              </a:tblGrid>
              <a:tr h="634025">
                <a:tc>
                  <a:txBody>
                    <a:bodyPr/>
                    <a:lstStyle/>
                    <a:p>
                      <a:pPr indent="0" lvl="0" marL="0" marR="0" rtl="0" algn="ctr">
                        <a:lnSpc>
                          <a:spcPct val="100000"/>
                        </a:lnSpc>
                        <a:spcBef>
                          <a:spcPts val="0"/>
                        </a:spcBef>
                        <a:spcAft>
                          <a:spcPts val="0"/>
                        </a:spcAft>
                        <a:buClr>
                          <a:schemeClr val="dk1"/>
                        </a:buClr>
                        <a:buSzPts val="1200"/>
                        <a:buFont typeface="Poppins"/>
                        <a:buNone/>
                      </a:pPr>
                      <a:r>
                        <a:t/>
                      </a:r>
                      <a:endParaRPr b="1" sz="1200" u="none" cap="none" strike="noStrike">
                        <a:solidFill>
                          <a:schemeClr val="lt1"/>
                        </a:solidFill>
                      </a:endParaRPr>
                    </a:p>
                    <a:p>
                      <a:pPr indent="0" lvl="0" marL="0" marR="0" rtl="0" algn="ctr">
                        <a:lnSpc>
                          <a:spcPct val="100000"/>
                        </a:lnSpc>
                        <a:spcBef>
                          <a:spcPts val="1000"/>
                        </a:spcBef>
                        <a:spcAft>
                          <a:spcPts val="0"/>
                        </a:spcAft>
                        <a:buClr>
                          <a:schemeClr val="lt1"/>
                        </a:buClr>
                        <a:buSzPts val="1200"/>
                        <a:buFont typeface="Poppins"/>
                        <a:buNone/>
                      </a:pPr>
                      <a:r>
                        <a:rPr b="1" lang="es-CO" sz="1200" u="none" cap="none" strike="noStrike">
                          <a:solidFill>
                            <a:schemeClr val="lt1"/>
                          </a:solidFill>
                        </a:rPr>
                        <a:t>GUAJIRA</a:t>
                      </a:r>
                      <a:endParaRPr sz="1400" u="none" cap="none" strike="noStrike"/>
                    </a:p>
                    <a:p>
                      <a:pPr indent="0" lvl="0" marL="0" marR="0" rtl="0" algn="just">
                        <a:lnSpc>
                          <a:spcPct val="100000"/>
                        </a:lnSpc>
                        <a:spcBef>
                          <a:spcPts val="1000"/>
                        </a:spcBef>
                        <a:spcAft>
                          <a:spcPts val="0"/>
                        </a:spcAft>
                        <a:buClr>
                          <a:schemeClr val="dk1"/>
                        </a:buClr>
                        <a:buSzPts val="1200"/>
                        <a:buFont typeface="Poppins"/>
                        <a:buNone/>
                      </a:pPr>
                      <a:r>
                        <a:t/>
                      </a:r>
                      <a:endParaRPr sz="1200" u="none" cap="none" strike="noStrike">
                        <a:solidFill>
                          <a:schemeClr val="lt1"/>
                        </a:solidFill>
                        <a:latin typeface="Poppins"/>
                        <a:ea typeface="Poppins"/>
                        <a:cs typeface="Poppins"/>
                        <a:sym typeface="Poppins"/>
                      </a:endParaRPr>
                    </a:p>
                  </a:txBody>
                  <a:tcPr marT="0" marB="0" marR="59275" marL="59275" anchor="ctr">
                    <a:solidFill>
                      <a:schemeClr val="accent1"/>
                    </a:solidFill>
                  </a:tcPr>
                </a:tc>
                <a:tc>
                  <a:txBody>
                    <a:bodyPr/>
                    <a:lstStyle/>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TRIM I </a:t>
                      </a:r>
                      <a:endParaRPr b="1" sz="1200" u="none" cap="none" strike="noStrike">
                        <a:solidFill>
                          <a:schemeClr val="lt1"/>
                        </a:solidFill>
                      </a:endParaRPr>
                    </a:p>
                  </a:txBody>
                  <a:tcPr marT="0" marB="0" marR="59275" marL="59275" anchor="ctr">
                    <a:solidFill>
                      <a:schemeClr val="accent1"/>
                    </a:solidFill>
                  </a:tcPr>
                </a:tc>
                <a:tc>
                  <a:txBody>
                    <a:bodyPr/>
                    <a:lstStyle/>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TRIM II </a:t>
                      </a:r>
                      <a:endParaRPr b="1" sz="1200" u="none" cap="none" strike="noStrike">
                        <a:solidFill>
                          <a:schemeClr val="lt1"/>
                        </a:solidFill>
                      </a:endParaRPr>
                    </a:p>
                  </a:txBody>
                  <a:tcPr marT="0" marB="0" marR="59275" marL="59275" anchor="ctr">
                    <a:solidFill>
                      <a:schemeClr val="accent1"/>
                    </a:solidFill>
                  </a:tcPr>
                </a:tc>
                <a:tc>
                  <a:txBody>
                    <a:bodyPr/>
                    <a:lstStyle/>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TRIM  III</a:t>
                      </a:r>
                      <a:endParaRPr b="1" sz="1200" u="none" cap="none" strike="noStrike">
                        <a:solidFill>
                          <a:schemeClr val="lt1"/>
                        </a:solidFill>
                      </a:endParaRPr>
                    </a:p>
                  </a:txBody>
                  <a:tcPr marT="0" marB="0" marR="59275" marL="59275" anchor="ctr">
                    <a:solidFill>
                      <a:schemeClr val="accent1"/>
                    </a:solidFill>
                  </a:tcPr>
                </a:tc>
                <a:tc>
                  <a:txBody>
                    <a:bodyPr/>
                    <a:lstStyle/>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TRIM IV</a:t>
                      </a:r>
                      <a:endParaRPr b="1" sz="1200" u="none" cap="none" strike="noStrike">
                        <a:solidFill>
                          <a:schemeClr val="lt1"/>
                        </a:solidFill>
                      </a:endParaRPr>
                    </a:p>
                  </a:txBody>
                  <a:tcPr marT="0" marB="0" marR="59275" marL="59275" anchor="ctr">
                    <a:solidFill>
                      <a:schemeClr val="accent1"/>
                    </a:solidFill>
                  </a:tcPr>
                </a:tc>
                <a:tc>
                  <a:txBody>
                    <a:bodyPr/>
                    <a:lstStyle/>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TOTAL AÑO</a:t>
                      </a:r>
                      <a:endParaRPr sz="1400" u="none" cap="none" strike="noStrike"/>
                    </a:p>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2023</a:t>
                      </a:r>
                      <a:endParaRPr b="1" sz="1200" u="none" cap="none" strike="noStrike">
                        <a:solidFill>
                          <a:schemeClr val="lt1"/>
                        </a:solidFill>
                      </a:endParaRPr>
                    </a:p>
                  </a:txBody>
                  <a:tcPr marT="0" marB="0" marR="59275" marL="59275" anchor="ctr">
                    <a:solidFill>
                      <a:schemeClr val="accent1"/>
                    </a:solidFill>
                  </a:tcPr>
                </a:tc>
              </a:tr>
              <a:tr h="346900">
                <a:tc>
                  <a:txBody>
                    <a:bodyPr/>
                    <a:lstStyle/>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MUNICIPIO</a:t>
                      </a:r>
                      <a:endParaRPr sz="1400" u="none" cap="none" strike="noStrike"/>
                    </a:p>
                  </a:txBody>
                  <a:tcPr marT="0" marB="0" marR="59275" marL="59275" anchor="ctr">
                    <a:solidFill>
                      <a:schemeClr val="accent1"/>
                    </a:solidFill>
                  </a:tcPr>
                </a:tc>
                <a:tc>
                  <a:txBody>
                    <a:bodyPr/>
                    <a:lstStyle/>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a:t>
                      </a:r>
                      <a:endParaRPr b="1" sz="1200" u="none" cap="none" strike="noStrike">
                        <a:solidFill>
                          <a:schemeClr val="lt1"/>
                        </a:solidFill>
                      </a:endParaRPr>
                    </a:p>
                  </a:txBody>
                  <a:tcPr marT="0" marB="0" marR="59275" marL="59275" anchor="ctr">
                    <a:solidFill>
                      <a:schemeClr val="accent1"/>
                    </a:solidFill>
                  </a:tcPr>
                </a:tc>
                <a:tc>
                  <a:txBody>
                    <a:bodyPr/>
                    <a:lstStyle/>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a:t>
                      </a:r>
                      <a:endParaRPr b="1" sz="1200" u="none" cap="none" strike="noStrike">
                        <a:solidFill>
                          <a:schemeClr val="lt1"/>
                        </a:solidFill>
                      </a:endParaRPr>
                    </a:p>
                  </a:txBody>
                  <a:tcPr marT="0" marB="0" marR="59275" marL="59275" anchor="ctr">
                    <a:solidFill>
                      <a:schemeClr val="accent1"/>
                    </a:solidFill>
                  </a:tcPr>
                </a:tc>
                <a:tc>
                  <a:txBody>
                    <a:bodyPr/>
                    <a:lstStyle/>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a:t>
                      </a:r>
                      <a:endParaRPr b="1" sz="1200" u="none" cap="none" strike="noStrike">
                        <a:solidFill>
                          <a:schemeClr val="lt1"/>
                        </a:solidFill>
                      </a:endParaRPr>
                    </a:p>
                  </a:txBody>
                  <a:tcPr marT="0" marB="0" marR="59275" marL="59275" anchor="ctr">
                    <a:solidFill>
                      <a:schemeClr val="accent1"/>
                    </a:solidFill>
                  </a:tcPr>
                </a:tc>
                <a:tc>
                  <a:txBody>
                    <a:bodyPr/>
                    <a:lstStyle/>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a:t>
                      </a:r>
                      <a:endParaRPr b="1" sz="1200" u="none" cap="none" strike="noStrike">
                        <a:solidFill>
                          <a:schemeClr val="lt1"/>
                        </a:solidFill>
                      </a:endParaRPr>
                    </a:p>
                  </a:txBody>
                  <a:tcPr marT="0" marB="0" marR="59275" marL="59275" anchor="ctr">
                    <a:solidFill>
                      <a:schemeClr val="accent1"/>
                    </a:solidFill>
                  </a:tcPr>
                </a:tc>
                <a:tc>
                  <a:txBody>
                    <a:bodyPr/>
                    <a:lstStyle/>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a:t>
                      </a:r>
                      <a:endParaRPr b="1" sz="1200" u="none" cap="none" strike="noStrike">
                        <a:solidFill>
                          <a:schemeClr val="lt1"/>
                        </a:solidFill>
                      </a:endParaRPr>
                    </a:p>
                  </a:txBody>
                  <a:tcPr marT="0" marB="0" marR="59275" marL="59275" anchor="ctr">
                    <a:solidFill>
                      <a:schemeClr val="accent1"/>
                    </a:solidFill>
                  </a:tcPr>
                </a:tc>
              </a:tr>
              <a:tr h="230175">
                <a:tc>
                  <a:txBody>
                    <a:bodyPr/>
                    <a:lstStyle/>
                    <a:p>
                      <a:pPr indent="0" lvl="0" marL="0" marR="0" rtl="0" algn="ctr">
                        <a:lnSpc>
                          <a:spcPct val="100000"/>
                        </a:lnSpc>
                        <a:spcBef>
                          <a:spcPts val="0"/>
                        </a:spcBef>
                        <a:spcAft>
                          <a:spcPts val="0"/>
                        </a:spcAft>
                        <a:buClr>
                          <a:schemeClr val="dk1"/>
                        </a:buClr>
                        <a:buSzPts val="1200"/>
                        <a:buFont typeface="Poppins"/>
                        <a:buNone/>
                      </a:pPr>
                      <a:r>
                        <a:rPr b="1" lang="es-CO" sz="1200" u="none" cap="none" strike="noStrike"/>
                        <a:t>RIOHACHA</a:t>
                      </a:r>
                      <a:endParaRPr b="1"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95 %</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95%</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95%</a:t>
                      </a:r>
                      <a:endParaRPr b="0" sz="1200" u="none" cap="none" strike="noStrike"/>
                    </a:p>
                  </a:txBody>
                  <a:tcPr marT="0" marB="0" marR="59275" marL="59275"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solidFill>
                            <a:srgbClr val="000000"/>
                          </a:solidFill>
                        </a:rPr>
                        <a:t>  97%</a:t>
                      </a:r>
                      <a:endParaRPr b="0" sz="1200" u="none" cap="none" strike="noStrike">
                        <a:latin typeface="Calibri"/>
                        <a:ea typeface="Calibri"/>
                        <a:cs typeface="Calibri"/>
                        <a:sym typeface="Calibri"/>
                      </a:endParaRPr>
                    </a:p>
                  </a:txBody>
                  <a:tcPr marT="0" marB="0" marR="44450" marL="44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95.5%</a:t>
                      </a:r>
                      <a:endParaRPr b="0" i="0" sz="1200" u="none" cap="none" strike="noStrike">
                        <a:solidFill>
                          <a:srgbClr val="000000"/>
                        </a:solidFill>
                        <a:latin typeface="Calibri"/>
                        <a:ea typeface="Calibri"/>
                        <a:cs typeface="Calibri"/>
                        <a:sym typeface="Calibri"/>
                      </a:endParaRPr>
                    </a:p>
                  </a:txBody>
                  <a:tcPr marT="9525" marB="0" marR="9525" marL="9525" anchor="ctr"/>
                </a:tc>
              </a:tr>
              <a:tr h="230175">
                <a:tc>
                  <a:txBody>
                    <a:bodyPr/>
                    <a:lstStyle/>
                    <a:p>
                      <a:pPr indent="0" lvl="0" marL="0" marR="0" rtl="0" algn="ctr">
                        <a:lnSpc>
                          <a:spcPct val="100000"/>
                        </a:lnSpc>
                        <a:spcBef>
                          <a:spcPts val="0"/>
                        </a:spcBef>
                        <a:spcAft>
                          <a:spcPts val="0"/>
                        </a:spcAft>
                        <a:buClr>
                          <a:schemeClr val="dk1"/>
                        </a:buClr>
                        <a:buSzPts val="1200"/>
                        <a:buFont typeface="Poppins"/>
                        <a:buNone/>
                      </a:pPr>
                      <a:r>
                        <a:rPr b="1" lang="es-CO" sz="1200" u="none" cap="none" strike="noStrike"/>
                        <a:t>ALBANIA</a:t>
                      </a:r>
                      <a:endParaRPr b="1"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89%</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95%</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94%</a:t>
                      </a:r>
                      <a:endParaRPr b="0" sz="1200" u="none" cap="none" strike="noStrike"/>
                    </a:p>
                  </a:txBody>
                  <a:tcPr marT="0" marB="0" marR="59275" marL="59275"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solidFill>
                            <a:srgbClr val="000000"/>
                          </a:solidFill>
                        </a:rPr>
                        <a:t>96%</a:t>
                      </a:r>
                      <a:endParaRPr b="0" sz="1200" u="none" cap="none" strike="noStrike">
                        <a:latin typeface="Calibri"/>
                        <a:ea typeface="Calibri"/>
                        <a:cs typeface="Calibri"/>
                        <a:sym typeface="Calibri"/>
                      </a:endParaRPr>
                    </a:p>
                  </a:txBody>
                  <a:tcPr marT="0" marB="0" marR="44450" marL="44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93.5%</a:t>
                      </a:r>
                      <a:endParaRPr b="0" i="0" sz="1200" u="none" cap="none" strike="noStrike">
                        <a:solidFill>
                          <a:srgbClr val="000000"/>
                        </a:solidFill>
                        <a:latin typeface="Calibri"/>
                        <a:ea typeface="Calibri"/>
                        <a:cs typeface="Calibri"/>
                        <a:sym typeface="Calibri"/>
                      </a:endParaRPr>
                    </a:p>
                  </a:txBody>
                  <a:tcPr marT="9525" marB="0" marR="9525" marL="9525" anchor="ctr"/>
                </a:tc>
              </a:tr>
              <a:tr h="230175">
                <a:tc>
                  <a:txBody>
                    <a:bodyPr/>
                    <a:lstStyle/>
                    <a:p>
                      <a:pPr indent="0" lvl="0" marL="0" marR="0" rtl="0" algn="ctr">
                        <a:lnSpc>
                          <a:spcPct val="100000"/>
                        </a:lnSpc>
                        <a:spcBef>
                          <a:spcPts val="0"/>
                        </a:spcBef>
                        <a:spcAft>
                          <a:spcPts val="0"/>
                        </a:spcAft>
                        <a:buClr>
                          <a:schemeClr val="dk1"/>
                        </a:buClr>
                        <a:buSzPts val="1200"/>
                        <a:buFont typeface="Poppins"/>
                        <a:buNone/>
                      </a:pPr>
                      <a:r>
                        <a:rPr b="1" lang="es-CO" sz="1200" u="none" cap="none" strike="noStrike"/>
                        <a:t>BARRANCAS</a:t>
                      </a:r>
                      <a:endParaRPr b="1"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90%</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0%</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71%</a:t>
                      </a:r>
                      <a:endParaRPr b="0" sz="1200" u="none" cap="none" strike="noStrike"/>
                    </a:p>
                  </a:txBody>
                  <a:tcPr marT="0" marB="0" marR="59275" marL="59275"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solidFill>
                            <a:srgbClr val="000000"/>
                          </a:solidFill>
                        </a:rPr>
                        <a:t>99%</a:t>
                      </a:r>
                      <a:endParaRPr b="0" sz="1200" u="none" cap="none" strike="noStrike">
                        <a:latin typeface="Calibri"/>
                        <a:ea typeface="Calibri"/>
                        <a:cs typeface="Calibri"/>
                        <a:sym typeface="Calibri"/>
                      </a:endParaRPr>
                    </a:p>
                  </a:txBody>
                  <a:tcPr marT="0" marB="0" marR="44450" marL="44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65%</a:t>
                      </a:r>
                      <a:endParaRPr b="0" i="0" sz="1200" u="none" cap="none" strike="noStrike">
                        <a:solidFill>
                          <a:srgbClr val="000000"/>
                        </a:solidFill>
                        <a:latin typeface="Calibri"/>
                        <a:ea typeface="Calibri"/>
                        <a:cs typeface="Calibri"/>
                        <a:sym typeface="Calibri"/>
                      </a:endParaRPr>
                    </a:p>
                  </a:txBody>
                  <a:tcPr marT="9525" marB="0" marR="9525" marL="9525" anchor="ctr"/>
                </a:tc>
              </a:tr>
              <a:tr h="230175">
                <a:tc>
                  <a:txBody>
                    <a:bodyPr/>
                    <a:lstStyle/>
                    <a:p>
                      <a:pPr indent="0" lvl="0" marL="0" marR="0" rtl="0" algn="ctr">
                        <a:lnSpc>
                          <a:spcPct val="100000"/>
                        </a:lnSpc>
                        <a:spcBef>
                          <a:spcPts val="0"/>
                        </a:spcBef>
                        <a:spcAft>
                          <a:spcPts val="0"/>
                        </a:spcAft>
                        <a:buClr>
                          <a:schemeClr val="dk1"/>
                        </a:buClr>
                        <a:buSzPts val="1200"/>
                        <a:buFont typeface="Poppins"/>
                        <a:buNone/>
                      </a:pPr>
                      <a:r>
                        <a:rPr b="1" lang="es-CO" sz="1200" u="none" cap="none" strike="noStrike"/>
                        <a:t>DIBULLA</a:t>
                      </a:r>
                      <a:endParaRPr b="1"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83%</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90%</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94%</a:t>
                      </a:r>
                      <a:endParaRPr b="0" sz="1200" u="none" cap="none" strike="noStrike"/>
                    </a:p>
                  </a:txBody>
                  <a:tcPr marT="0" marB="0" marR="59275" marL="59275"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solidFill>
                            <a:srgbClr val="000000"/>
                          </a:solidFill>
                        </a:rPr>
                        <a:t>93%</a:t>
                      </a:r>
                      <a:endParaRPr b="0" sz="1200" u="none" cap="none" strike="noStrike">
                        <a:latin typeface="Calibri"/>
                        <a:ea typeface="Calibri"/>
                        <a:cs typeface="Calibri"/>
                        <a:sym typeface="Calibri"/>
                      </a:endParaRPr>
                    </a:p>
                  </a:txBody>
                  <a:tcPr marT="0" marB="0" marR="44450" marL="44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90%</a:t>
                      </a:r>
                      <a:endParaRPr b="0" i="0" sz="1200" u="none" cap="none" strike="noStrike">
                        <a:solidFill>
                          <a:srgbClr val="000000"/>
                        </a:solidFill>
                        <a:latin typeface="Calibri"/>
                        <a:ea typeface="Calibri"/>
                        <a:cs typeface="Calibri"/>
                        <a:sym typeface="Calibri"/>
                      </a:endParaRPr>
                    </a:p>
                  </a:txBody>
                  <a:tcPr marT="9525" marB="0" marR="9525" marL="9525" anchor="ctr"/>
                </a:tc>
              </a:tr>
              <a:tr h="230175">
                <a:tc>
                  <a:txBody>
                    <a:bodyPr/>
                    <a:lstStyle/>
                    <a:p>
                      <a:pPr indent="0" lvl="0" marL="0" marR="0" rtl="0" algn="ctr">
                        <a:lnSpc>
                          <a:spcPct val="100000"/>
                        </a:lnSpc>
                        <a:spcBef>
                          <a:spcPts val="0"/>
                        </a:spcBef>
                        <a:spcAft>
                          <a:spcPts val="0"/>
                        </a:spcAft>
                        <a:buClr>
                          <a:schemeClr val="dk1"/>
                        </a:buClr>
                        <a:buSzPts val="1200"/>
                        <a:buFont typeface="Poppins"/>
                        <a:buNone/>
                      </a:pPr>
                      <a:r>
                        <a:rPr b="1" lang="es-CO" sz="1200" u="none" cap="none" strike="noStrike"/>
                        <a:t>DISTRACCIÓN</a:t>
                      </a:r>
                      <a:endParaRPr b="1"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78%</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92%</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93%</a:t>
                      </a:r>
                      <a:endParaRPr b="0" sz="1200" u="none" cap="none" strike="noStrike"/>
                    </a:p>
                  </a:txBody>
                  <a:tcPr marT="0" marB="0" marR="59275" marL="59275"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solidFill>
                            <a:srgbClr val="000000"/>
                          </a:solidFill>
                        </a:rPr>
                        <a:t>93%</a:t>
                      </a:r>
                      <a:endParaRPr b="0" sz="1200" u="none" cap="none" strike="noStrike">
                        <a:latin typeface="Calibri"/>
                        <a:ea typeface="Calibri"/>
                        <a:cs typeface="Calibri"/>
                        <a:sym typeface="Calibri"/>
                      </a:endParaRPr>
                    </a:p>
                  </a:txBody>
                  <a:tcPr marT="0" marB="0" marR="44450" marL="44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89%</a:t>
                      </a:r>
                      <a:endParaRPr b="0" i="0" sz="1200" u="none" cap="none" strike="noStrike">
                        <a:solidFill>
                          <a:srgbClr val="000000"/>
                        </a:solidFill>
                        <a:latin typeface="Calibri"/>
                        <a:ea typeface="Calibri"/>
                        <a:cs typeface="Calibri"/>
                        <a:sym typeface="Calibri"/>
                      </a:endParaRPr>
                    </a:p>
                  </a:txBody>
                  <a:tcPr marT="9525" marB="0" marR="9525" marL="9525" anchor="ctr"/>
                </a:tc>
              </a:tr>
              <a:tr h="230175">
                <a:tc>
                  <a:txBody>
                    <a:bodyPr/>
                    <a:lstStyle/>
                    <a:p>
                      <a:pPr indent="0" lvl="0" marL="0" marR="0" rtl="0" algn="ctr">
                        <a:lnSpc>
                          <a:spcPct val="100000"/>
                        </a:lnSpc>
                        <a:spcBef>
                          <a:spcPts val="0"/>
                        </a:spcBef>
                        <a:spcAft>
                          <a:spcPts val="0"/>
                        </a:spcAft>
                        <a:buClr>
                          <a:schemeClr val="dk1"/>
                        </a:buClr>
                        <a:buSzPts val="1200"/>
                        <a:buFont typeface="Poppins"/>
                        <a:buNone/>
                      </a:pPr>
                      <a:r>
                        <a:rPr b="1" lang="es-CO" sz="1200" u="none" cap="none" strike="noStrike"/>
                        <a:t>FONSECA</a:t>
                      </a:r>
                      <a:endParaRPr b="1"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0%</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87%</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89%</a:t>
                      </a:r>
                      <a:endParaRPr b="0" sz="1200" u="none" cap="none" strike="noStrike"/>
                    </a:p>
                  </a:txBody>
                  <a:tcPr marT="0" marB="0" marR="59275" marL="59275"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solidFill>
                            <a:srgbClr val="000000"/>
                          </a:solidFill>
                        </a:rPr>
                        <a:t>90%</a:t>
                      </a:r>
                      <a:endParaRPr b="0" sz="1200" u="none" cap="none" strike="noStrike">
                        <a:latin typeface="Calibri"/>
                        <a:ea typeface="Calibri"/>
                        <a:cs typeface="Calibri"/>
                        <a:sym typeface="Calibri"/>
                      </a:endParaRPr>
                    </a:p>
                  </a:txBody>
                  <a:tcPr marT="0" marB="0" marR="44450" marL="44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66.5%</a:t>
                      </a:r>
                      <a:endParaRPr b="0" i="0" sz="1200" u="none" cap="none" strike="noStrike">
                        <a:solidFill>
                          <a:srgbClr val="000000"/>
                        </a:solidFill>
                        <a:latin typeface="Calibri"/>
                        <a:ea typeface="Calibri"/>
                        <a:cs typeface="Calibri"/>
                        <a:sym typeface="Calibri"/>
                      </a:endParaRPr>
                    </a:p>
                  </a:txBody>
                  <a:tcPr marT="9525" marB="0" marR="9525" marL="9525" anchor="ctr"/>
                </a:tc>
              </a:tr>
              <a:tr h="230175">
                <a:tc>
                  <a:txBody>
                    <a:bodyPr/>
                    <a:lstStyle/>
                    <a:p>
                      <a:pPr indent="0" lvl="0" marL="0" marR="0" rtl="0" algn="ctr">
                        <a:lnSpc>
                          <a:spcPct val="100000"/>
                        </a:lnSpc>
                        <a:spcBef>
                          <a:spcPts val="0"/>
                        </a:spcBef>
                        <a:spcAft>
                          <a:spcPts val="0"/>
                        </a:spcAft>
                        <a:buClr>
                          <a:schemeClr val="dk1"/>
                        </a:buClr>
                        <a:buSzPts val="1200"/>
                        <a:buFont typeface="Poppins"/>
                        <a:buNone/>
                      </a:pPr>
                      <a:r>
                        <a:rPr b="1" lang="es-CO" sz="1200" u="none" cap="none" strike="noStrike"/>
                        <a:t>HATO NUEVO</a:t>
                      </a:r>
                      <a:endParaRPr b="1"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89%</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74%</a:t>
                      </a:r>
                      <a:endParaRPr b="0" sz="1200" u="none" cap="none" strike="noStrike"/>
                    </a:p>
                  </a:txBody>
                  <a:tcPr marT="0" marB="0" marR="59275" marL="59275" anchor="ctr"/>
                </a:tc>
                <a:tc>
                  <a:txBody>
                    <a:bodyPr/>
                    <a:lstStyle/>
                    <a:p>
                      <a:pPr indent="0" lvl="0" marL="0" marR="0" rtl="0" algn="just">
                        <a:lnSpc>
                          <a:spcPct val="100000"/>
                        </a:lnSpc>
                        <a:spcBef>
                          <a:spcPts val="0"/>
                        </a:spcBef>
                        <a:spcAft>
                          <a:spcPts val="0"/>
                        </a:spcAft>
                        <a:buClr>
                          <a:schemeClr val="dk1"/>
                        </a:buClr>
                        <a:buSzPts val="1200"/>
                        <a:buFont typeface="Poppins"/>
                        <a:buNone/>
                      </a:pPr>
                      <a:r>
                        <a:rPr b="0" lang="es-CO" sz="1200" u="none" cap="none" strike="noStrike"/>
                        <a:t>     90%</a:t>
                      </a:r>
                      <a:endParaRPr b="0" sz="1200" u="none" cap="none" strike="noStrike"/>
                    </a:p>
                  </a:txBody>
                  <a:tcPr marT="0" marB="0" marR="59275" marL="59275"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solidFill>
                            <a:srgbClr val="000000"/>
                          </a:solidFill>
                        </a:rPr>
                        <a:t>93%</a:t>
                      </a:r>
                      <a:endParaRPr b="0" sz="1200" u="none" cap="none" strike="noStrike">
                        <a:latin typeface="Calibri"/>
                        <a:ea typeface="Calibri"/>
                        <a:cs typeface="Calibri"/>
                        <a:sym typeface="Calibri"/>
                      </a:endParaRPr>
                    </a:p>
                  </a:txBody>
                  <a:tcPr marT="0" marB="0" marR="44450" marL="44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86.5%</a:t>
                      </a:r>
                      <a:endParaRPr b="0" i="0" sz="1200" u="none" cap="none" strike="noStrike">
                        <a:solidFill>
                          <a:srgbClr val="000000"/>
                        </a:solidFill>
                        <a:latin typeface="Calibri"/>
                        <a:ea typeface="Calibri"/>
                        <a:cs typeface="Calibri"/>
                        <a:sym typeface="Calibri"/>
                      </a:endParaRPr>
                    </a:p>
                  </a:txBody>
                  <a:tcPr marT="9525" marB="0" marR="9525" marL="9525" anchor="ctr"/>
                </a:tc>
              </a:tr>
              <a:tr h="230175">
                <a:tc>
                  <a:txBody>
                    <a:bodyPr/>
                    <a:lstStyle/>
                    <a:p>
                      <a:pPr indent="0" lvl="0" marL="0" marR="0" rtl="0" algn="ctr">
                        <a:lnSpc>
                          <a:spcPct val="100000"/>
                        </a:lnSpc>
                        <a:spcBef>
                          <a:spcPts val="0"/>
                        </a:spcBef>
                        <a:spcAft>
                          <a:spcPts val="0"/>
                        </a:spcAft>
                        <a:buClr>
                          <a:schemeClr val="dk1"/>
                        </a:buClr>
                        <a:buSzPts val="1200"/>
                        <a:buFont typeface="Poppins"/>
                        <a:buNone/>
                      </a:pPr>
                      <a:r>
                        <a:rPr b="1" lang="es-CO" sz="1200" u="none" cap="none" strike="noStrike"/>
                        <a:t>MAICAO</a:t>
                      </a:r>
                      <a:endParaRPr b="1"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96%</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96%</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87%</a:t>
                      </a:r>
                      <a:endParaRPr b="0" sz="1200" u="none" cap="none" strike="noStrike"/>
                    </a:p>
                  </a:txBody>
                  <a:tcPr marT="0" marB="0" marR="59275" marL="59275"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solidFill>
                            <a:srgbClr val="000000"/>
                          </a:solidFill>
                        </a:rPr>
                        <a:t>99%</a:t>
                      </a:r>
                      <a:endParaRPr b="0" sz="1200" u="none" cap="none" strike="noStrike">
                        <a:latin typeface="Calibri"/>
                        <a:ea typeface="Calibri"/>
                        <a:cs typeface="Calibri"/>
                        <a:sym typeface="Calibri"/>
                      </a:endParaRPr>
                    </a:p>
                  </a:txBody>
                  <a:tcPr marT="0" marB="0" marR="44450" marL="44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94.5%</a:t>
                      </a:r>
                      <a:endParaRPr b="0" i="0" sz="1200" u="none" cap="none" strike="noStrike">
                        <a:solidFill>
                          <a:srgbClr val="000000"/>
                        </a:solidFill>
                        <a:latin typeface="Calibri"/>
                        <a:ea typeface="Calibri"/>
                        <a:cs typeface="Calibri"/>
                        <a:sym typeface="Calibri"/>
                      </a:endParaRPr>
                    </a:p>
                  </a:txBody>
                  <a:tcPr marT="9525" marB="0" marR="9525" marL="9525" anchor="ctr"/>
                </a:tc>
              </a:tr>
              <a:tr h="230175">
                <a:tc>
                  <a:txBody>
                    <a:bodyPr/>
                    <a:lstStyle/>
                    <a:p>
                      <a:pPr indent="0" lvl="0" marL="0" marR="0" rtl="0" algn="ctr">
                        <a:lnSpc>
                          <a:spcPct val="100000"/>
                        </a:lnSpc>
                        <a:spcBef>
                          <a:spcPts val="0"/>
                        </a:spcBef>
                        <a:spcAft>
                          <a:spcPts val="0"/>
                        </a:spcAft>
                        <a:buClr>
                          <a:schemeClr val="dk1"/>
                        </a:buClr>
                        <a:buSzPts val="1200"/>
                        <a:buFont typeface="Poppins"/>
                        <a:buNone/>
                      </a:pPr>
                      <a:r>
                        <a:rPr b="1" lang="es-CO" sz="1200" u="none" cap="none" strike="noStrike"/>
                        <a:t>MANAURE</a:t>
                      </a:r>
                      <a:endParaRPr b="1"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99%</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98%</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99%</a:t>
                      </a:r>
                      <a:endParaRPr b="0" sz="1200" u="none" cap="none" strike="noStrike"/>
                    </a:p>
                  </a:txBody>
                  <a:tcPr marT="0" marB="0" marR="59275" marL="59275"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solidFill>
                            <a:srgbClr val="000000"/>
                          </a:solidFill>
                        </a:rPr>
                        <a:t>87%</a:t>
                      </a:r>
                      <a:endParaRPr b="0" sz="1200" u="none" cap="none" strike="noStrike">
                        <a:latin typeface="Calibri"/>
                        <a:ea typeface="Calibri"/>
                        <a:cs typeface="Calibri"/>
                        <a:sym typeface="Calibri"/>
                      </a:endParaRPr>
                    </a:p>
                  </a:txBody>
                  <a:tcPr marT="0" marB="0" marR="44450" marL="44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97.5%</a:t>
                      </a:r>
                      <a:endParaRPr b="0" i="0" sz="1200" u="none" cap="none" strike="noStrike">
                        <a:solidFill>
                          <a:srgbClr val="000000"/>
                        </a:solidFill>
                        <a:latin typeface="Calibri"/>
                        <a:ea typeface="Calibri"/>
                        <a:cs typeface="Calibri"/>
                        <a:sym typeface="Calibri"/>
                      </a:endParaRPr>
                    </a:p>
                  </a:txBody>
                  <a:tcPr marT="9525" marB="0" marR="9525" marL="9525" anchor="ctr"/>
                </a:tc>
              </a:tr>
              <a:tr h="230175">
                <a:tc>
                  <a:txBody>
                    <a:bodyPr/>
                    <a:lstStyle/>
                    <a:p>
                      <a:pPr indent="0" lvl="0" marL="0" marR="0" rtl="0" algn="ctr">
                        <a:lnSpc>
                          <a:spcPct val="100000"/>
                        </a:lnSpc>
                        <a:spcBef>
                          <a:spcPts val="0"/>
                        </a:spcBef>
                        <a:spcAft>
                          <a:spcPts val="0"/>
                        </a:spcAft>
                        <a:buClr>
                          <a:schemeClr val="dk1"/>
                        </a:buClr>
                        <a:buSzPts val="1200"/>
                        <a:buFont typeface="Poppins"/>
                        <a:buNone/>
                      </a:pPr>
                      <a:r>
                        <a:rPr b="1" lang="es-CO" sz="1200" u="none" cap="none" strike="noStrike"/>
                        <a:t>SAN JUAN DEL CESAR</a:t>
                      </a:r>
                      <a:endParaRPr b="1"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93%</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91%</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99%</a:t>
                      </a:r>
                      <a:endParaRPr b="0" sz="1200" u="none" cap="none" strike="noStrike"/>
                    </a:p>
                  </a:txBody>
                  <a:tcPr marT="0" marB="0" marR="59275" marL="59275"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solidFill>
                            <a:srgbClr val="000000"/>
                          </a:solidFill>
                        </a:rPr>
                        <a:t>92%</a:t>
                      </a:r>
                      <a:endParaRPr b="0" sz="1200" u="none" cap="none" strike="noStrike">
                        <a:latin typeface="Calibri"/>
                        <a:ea typeface="Calibri"/>
                        <a:cs typeface="Calibri"/>
                        <a:sym typeface="Calibri"/>
                      </a:endParaRPr>
                    </a:p>
                  </a:txBody>
                  <a:tcPr marT="0" marB="0" marR="44450" marL="44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93.7%</a:t>
                      </a:r>
                      <a:endParaRPr b="0" i="0" sz="1200" u="none" cap="none" strike="noStrike">
                        <a:solidFill>
                          <a:srgbClr val="000000"/>
                        </a:solidFill>
                        <a:latin typeface="Calibri"/>
                        <a:ea typeface="Calibri"/>
                        <a:cs typeface="Calibri"/>
                        <a:sym typeface="Calibri"/>
                      </a:endParaRPr>
                    </a:p>
                  </a:txBody>
                  <a:tcPr marT="9525" marB="0" marR="9525" marL="9525" anchor="ctr"/>
                </a:tc>
              </a:tr>
              <a:tr h="234525">
                <a:tc>
                  <a:txBody>
                    <a:bodyPr/>
                    <a:lstStyle/>
                    <a:p>
                      <a:pPr indent="0" lvl="0" marL="0" marR="0" rtl="0" algn="ctr">
                        <a:lnSpc>
                          <a:spcPct val="100000"/>
                        </a:lnSpc>
                        <a:spcBef>
                          <a:spcPts val="0"/>
                        </a:spcBef>
                        <a:spcAft>
                          <a:spcPts val="0"/>
                        </a:spcAft>
                        <a:buClr>
                          <a:schemeClr val="dk1"/>
                        </a:buClr>
                        <a:buSzPts val="1200"/>
                        <a:buFont typeface="Poppins"/>
                        <a:buNone/>
                      </a:pPr>
                      <a:r>
                        <a:rPr b="1" lang="es-CO" sz="1200" u="none" cap="none" strike="noStrike"/>
                        <a:t>URIBIA</a:t>
                      </a:r>
                      <a:endParaRPr b="1"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0%</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90%</a:t>
                      </a:r>
                      <a:endParaRPr b="0" sz="1200" u="none" cap="none" strike="noStrike"/>
                    </a:p>
                  </a:txBody>
                  <a:tcPr marT="0" marB="0" marR="59275" marL="59275" anchor="ctr"/>
                </a:tc>
                <a:tc>
                  <a:txBody>
                    <a:bodyPr/>
                    <a:lstStyle/>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t>60%</a:t>
                      </a:r>
                      <a:endParaRPr b="0" sz="1200" u="none" cap="none" strike="noStrike"/>
                    </a:p>
                  </a:txBody>
                  <a:tcPr marT="0" marB="0" marR="59275" marL="59275" anchor="ctr"/>
                </a:tc>
                <a:tc>
                  <a:txBody>
                    <a:bodyPr/>
                    <a:lstStyle/>
                    <a:p>
                      <a:pPr indent="0" lvl="0" marL="0" marR="0" rtl="0" algn="ctr">
                        <a:lnSpc>
                          <a:spcPct val="107000"/>
                        </a:lnSpc>
                        <a:spcBef>
                          <a:spcPts val="0"/>
                        </a:spcBef>
                        <a:spcAft>
                          <a:spcPts val="0"/>
                        </a:spcAft>
                        <a:buClr>
                          <a:srgbClr val="000000"/>
                        </a:buClr>
                        <a:buSzPts val="1200"/>
                        <a:buFont typeface="Arial"/>
                        <a:buNone/>
                      </a:pPr>
                      <a:r>
                        <a:rPr b="0" lang="es-CO" sz="1200" u="none" cap="none" strike="noStrike">
                          <a:solidFill>
                            <a:srgbClr val="000000"/>
                          </a:solidFill>
                        </a:rPr>
                        <a:t>79%</a:t>
                      </a:r>
                      <a:endParaRPr b="0" sz="1200" u="none" cap="none" strike="noStrike">
                        <a:latin typeface="Calibri"/>
                        <a:ea typeface="Calibri"/>
                        <a:cs typeface="Calibri"/>
                        <a:sym typeface="Calibri"/>
                      </a:endParaRPr>
                    </a:p>
                  </a:txBody>
                  <a:tcPr marT="0" marB="0" marR="44450" marL="44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57.2%</a:t>
                      </a:r>
                      <a:endParaRPr b="0" i="0" sz="1200" u="none" cap="none" strike="noStrike">
                        <a:solidFill>
                          <a:srgbClr val="000000"/>
                        </a:solidFill>
                        <a:latin typeface="Calibri"/>
                        <a:ea typeface="Calibri"/>
                        <a:cs typeface="Calibri"/>
                        <a:sym typeface="Calibri"/>
                      </a:endParaRPr>
                    </a:p>
                  </a:txBody>
                  <a:tcPr marT="9525" marB="0" marR="9525" marL="9525" anchor="ctr"/>
                </a:tc>
              </a:tr>
              <a:tr h="776525">
                <a:tc>
                  <a:txBody>
                    <a:bodyPr/>
                    <a:lstStyle/>
                    <a:p>
                      <a:pPr indent="0" lvl="0" marL="0" marR="0" rtl="0" algn="ctr">
                        <a:lnSpc>
                          <a:spcPct val="100000"/>
                        </a:lnSpc>
                        <a:spcBef>
                          <a:spcPts val="0"/>
                        </a:spcBef>
                        <a:spcAft>
                          <a:spcPts val="0"/>
                        </a:spcAft>
                        <a:buClr>
                          <a:schemeClr val="lt1"/>
                        </a:buClr>
                        <a:buSzPts val="1200"/>
                        <a:buFont typeface="Poppins"/>
                        <a:buNone/>
                      </a:pPr>
                      <a:r>
                        <a:rPr b="1" lang="es-CO" sz="1200" u="none" cap="none" strike="noStrike">
                          <a:solidFill>
                            <a:schemeClr val="lt1"/>
                          </a:solidFill>
                        </a:rPr>
                        <a:t> </a:t>
                      </a:r>
                      <a:endParaRPr sz="1400" u="none" cap="none" strike="noStrike"/>
                    </a:p>
                    <a:p>
                      <a:pPr indent="0" lvl="0" marL="0" marR="0" rtl="0" algn="ctr">
                        <a:lnSpc>
                          <a:spcPct val="100000"/>
                        </a:lnSpc>
                        <a:spcBef>
                          <a:spcPts val="1000"/>
                        </a:spcBef>
                        <a:spcAft>
                          <a:spcPts val="0"/>
                        </a:spcAft>
                        <a:buClr>
                          <a:schemeClr val="lt1"/>
                        </a:buClr>
                        <a:buSzPts val="1200"/>
                        <a:buFont typeface="Poppins"/>
                        <a:buNone/>
                      </a:pPr>
                      <a:r>
                        <a:rPr b="1" lang="es-CO" sz="1200" u="none" cap="none" strike="noStrike">
                          <a:solidFill>
                            <a:schemeClr val="lt1"/>
                          </a:solidFill>
                        </a:rPr>
                        <a:t>PORCENTAJE DE SATISFACCIÓN</a:t>
                      </a:r>
                      <a:endParaRPr sz="1400" u="none" cap="none" strike="noStrike"/>
                    </a:p>
                    <a:p>
                      <a:pPr indent="0" lvl="0" marL="0" marR="0" rtl="0" algn="ctr">
                        <a:lnSpc>
                          <a:spcPct val="100000"/>
                        </a:lnSpc>
                        <a:spcBef>
                          <a:spcPts val="1000"/>
                        </a:spcBef>
                        <a:spcAft>
                          <a:spcPts val="0"/>
                        </a:spcAft>
                        <a:buClr>
                          <a:schemeClr val="dk1"/>
                        </a:buClr>
                        <a:buSzPts val="1200"/>
                        <a:buFont typeface="Poppins"/>
                        <a:buNone/>
                      </a:pPr>
                      <a:r>
                        <a:t/>
                      </a:r>
                      <a:endParaRPr b="1" sz="1200" u="none" cap="none" strike="noStrike">
                        <a:solidFill>
                          <a:schemeClr val="lt1"/>
                        </a:solidFill>
                      </a:endParaRPr>
                    </a:p>
                  </a:txBody>
                  <a:tcPr marT="0" marB="0" marR="59275" marL="5927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73.8%</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82.5%</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88.2%</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92.5%</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92.5%</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72"/>
          <p:cNvSpPr txBox="1"/>
          <p:nvPr>
            <p:ph type="title"/>
          </p:nvPr>
        </p:nvSpPr>
        <p:spPr>
          <a:xfrm>
            <a:off x="1328466" y="500062"/>
            <a:ext cx="9437298"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3000"/>
              <a:buFont typeface="Poppins Black"/>
              <a:buNone/>
            </a:pPr>
            <a:r>
              <a:rPr b="1" lang="es-CO" sz="3000">
                <a:solidFill>
                  <a:schemeClr val="accent2"/>
                </a:solidFill>
              </a:rPr>
              <a:t>ANÁLISIS ENCUESTA DE SATISFACCIÓN A USUARIOS DEL DEPARTAMENTO</a:t>
            </a:r>
            <a:br>
              <a:rPr b="1" lang="es-CO" sz="3000"/>
            </a:br>
            <a:r>
              <a:rPr b="1" lang="es-CO" sz="3000"/>
              <a:t> </a:t>
            </a:r>
            <a:r>
              <a:rPr b="1" lang="es-CO" sz="3000">
                <a:solidFill>
                  <a:schemeClr val="accent1"/>
                </a:solidFill>
              </a:rPr>
              <a:t>DEL CESAR </a:t>
            </a:r>
            <a:endParaRPr sz="3000">
              <a:solidFill>
                <a:schemeClr val="accent1"/>
              </a:solidFill>
            </a:endParaRPr>
          </a:p>
        </p:txBody>
      </p:sp>
      <p:graphicFrame>
        <p:nvGraphicFramePr>
          <p:cNvPr id="758" name="Google Shape;758;p72"/>
          <p:cNvGraphicFramePr/>
          <p:nvPr/>
        </p:nvGraphicFramePr>
        <p:xfrm>
          <a:off x="1975579" y="2250377"/>
          <a:ext cx="3000000" cy="3000000"/>
        </p:xfrm>
        <a:graphic>
          <a:graphicData uri="http://schemas.openxmlformats.org/drawingml/2006/table">
            <a:tbl>
              <a:tblPr bandRow="1">
                <a:noFill/>
                <a:tableStyleId>{712D18DD-DDD4-477A-950C-681D5517F363}</a:tableStyleId>
              </a:tblPr>
              <a:tblGrid>
                <a:gridCol w="3102525"/>
                <a:gridCol w="883275"/>
                <a:gridCol w="930275"/>
                <a:gridCol w="1066700"/>
                <a:gridCol w="1181550"/>
                <a:gridCol w="978725"/>
              </a:tblGrid>
              <a:tr h="52847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 CESAR</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TRIM I </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TRIM II </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TRIM III</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TRIM IV</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TOTAL AÑO</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1" i="0" lang="es-CO" sz="1200" u="none" cap="none" strike="noStrike">
                          <a:solidFill>
                            <a:srgbClr val="FFFFFF"/>
                          </a:solidFill>
                          <a:latin typeface="Poppins"/>
                          <a:ea typeface="Poppins"/>
                          <a:cs typeface="Poppins"/>
                          <a:sym typeface="Poppins"/>
                        </a:rPr>
                        <a:t>2023</a:t>
                      </a:r>
                      <a:endParaRPr sz="1400" u="none" cap="none" strike="noStrike"/>
                    </a:p>
                  </a:txBody>
                  <a:tcPr marT="9525" marB="0" marR="9525" marL="9525" anchor="ctr">
                    <a:solidFill>
                      <a:schemeClr val="accent1"/>
                    </a:solidFill>
                  </a:tcPr>
                </a:tc>
              </a:tr>
              <a:tr h="40305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MUNICIPIO</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r>
              <a:tr h="40305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VALLEDUPAR</a:t>
                      </a:r>
                      <a:endParaRPr b="1"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86%</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98%</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95%</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95%</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93.5%</a:t>
                      </a:r>
                      <a:endParaRPr b="0" i="0" sz="1200" u="none" cap="none" strike="noStrike">
                        <a:solidFill>
                          <a:srgbClr val="000000"/>
                        </a:solidFill>
                        <a:latin typeface="Calibri"/>
                        <a:ea typeface="Calibri"/>
                        <a:cs typeface="Calibri"/>
                        <a:sym typeface="Calibri"/>
                      </a:endParaRPr>
                    </a:p>
                  </a:txBody>
                  <a:tcPr marT="9525" marB="0" marR="9525" marL="9525" anchor="ctr"/>
                </a:tc>
              </a:tr>
              <a:tr h="40305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AGUSTÍN CODAZZI</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93%</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95%</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95%</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99%</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95.5%</a:t>
                      </a:r>
                      <a:endParaRPr b="0" i="0" sz="1200" u="none" cap="none" strike="noStrike">
                        <a:solidFill>
                          <a:srgbClr val="000000"/>
                        </a:solidFill>
                        <a:latin typeface="Calibri"/>
                        <a:ea typeface="Calibri"/>
                        <a:cs typeface="Calibri"/>
                        <a:sym typeface="Calibri"/>
                      </a:endParaRPr>
                    </a:p>
                  </a:txBody>
                  <a:tcPr marT="9525" marB="0" marR="9525" marL="9525" anchor="b"/>
                </a:tc>
              </a:tr>
              <a:tr h="40305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BECERRIL</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97%</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93%</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93%</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94%</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94.2%</a:t>
                      </a:r>
                      <a:endParaRPr b="0" i="0" sz="1200" u="none" cap="none" strike="noStrike">
                        <a:solidFill>
                          <a:srgbClr val="000000"/>
                        </a:solidFill>
                        <a:latin typeface="Calibri"/>
                        <a:ea typeface="Calibri"/>
                        <a:cs typeface="Calibri"/>
                        <a:sym typeface="Calibri"/>
                      </a:endParaRPr>
                    </a:p>
                  </a:txBody>
                  <a:tcPr marT="9525" marB="0" marR="9525" marL="9525" anchor="b"/>
                </a:tc>
              </a:tr>
              <a:tr h="40305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CHIMICHAGUA</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81%</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82%</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78%</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78%</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79.7%</a:t>
                      </a:r>
                      <a:endParaRPr b="0" i="0" sz="1200" u="none" cap="none" strike="noStrike">
                        <a:solidFill>
                          <a:srgbClr val="000000"/>
                        </a:solidFill>
                        <a:latin typeface="Calibri"/>
                        <a:ea typeface="Calibri"/>
                        <a:cs typeface="Calibri"/>
                        <a:sym typeface="Calibri"/>
                      </a:endParaRPr>
                    </a:p>
                  </a:txBody>
                  <a:tcPr marT="9525" marB="0" marR="9525" marL="9525" anchor="b"/>
                </a:tc>
              </a:tr>
              <a:tr h="40305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PUEBLO BELLO</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96%</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97%</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90%</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84%</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91.7%</a:t>
                      </a:r>
                      <a:endParaRPr b="0" i="0" sz="1200" u="none" cap="none" strike="noStrike">
                        <a:solidFill>
                          <a:srgbClr val="000000"/>
                        </a:solidFill>
                        <a:latin typeface="Calibri"/>
                        <a:ea typeface="Calibri"/>
                        <a:cs typeface="Calibri"/>
                        <a:sym typeface="Calibri"/>
                      </a:endParaRPr>
                    </a:p>
                  </a:txBody>
                  <a:tcPr marT="9525" marB="0" marR="9525" marL="9525" anchor="b"/>
                </a:tc>
              </a:tr>
              <a:tr h="40305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LA PAZ</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76%</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88%</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90%</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85%</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84.7%</a:t>
                      </a:r>
                      <a:endParaRPr b="0" i="0" sz="1200" u="none" cap="none" strike="noStrike">
                        <a:solidFill>
                          <a:srgbClr val="000000"/>
                        </a:solidFill>
                        <a:latin typeface="Calibri"/>
                        <a:ea typeface="Calibri"/>
                        <a:cs typeface="Calibri"/>
                        <a:sym typeface="Calibri"/>
                      </a:endParaRPr>
                    </a:p>
                  </a:txBody>
                  <a:tcPr marT="9525" marB="0" marR="9525" marL="9525" anchor="b"/>
                </a:tc>
              </a:tr>
              <a:tr h="915450">
                <a:tc>
                  <a:txBody>
                    <a:bodyPr/>
                    <a:lstStyle/>
                    <a:p>
                      <a:pPr indent="0" lvl="0" marL="0" marR="0" rtl="0" algn="just">
                        <a:lnSpc>
                          <a:spcPct val="100000"/>
                        </a:lnSpc>
                        <a:spcBef>
                          <a:spcPts val="0"/>
                        </a:spcBef>
                        <a:spcAft>
                          <a:spcPts val="0"/>
                        </a:spcAft>
                        <a:buClr>
                          <a:srgbClr val="000000"/>
                        </a:buClr>
                        <a:buSzPts val="1200"/>
                        <a:buFont typeface="Arial"/>
                        <a:buNone/>
                      </a:pPr>
                      <a:r>
                        <a:t/>
                      </a:r>
                      <a:endParaRPr b="1" sz="1200" u="none" cap="none" strike="noStrike">
                        <a:solidFill>
                          <a:schemeClr val="lt1"/>
                        </a:solidFill>
                      </a:endParaRPr>
                    </a:p>
                    <a:p>
                      <a:pPr indent="0" lvl="0" marL="0" marR="0" rtl="0" algn="just">
                        <a:lnSpc>
                          <a:spcPct val="100000"/>
                        </a:lnSpc>
                        <a:spcBef>
                          <a:spcPts val="0"/>
                        </a:spcBef>
                        <a:spcAft>
                          <a:spcPts val="0"/>
                        </a:spcAft>
                        <a:buClr>
                          <a:srgbClr val="000000"/>
                        </a:buClr>
                        <a:buSzPts val="1200"/>
                        <a:buFont typeface="Arial"/>
                        <a:buNone/>
                      </a:pPr>
                      <a:r>
                        <a:t/>
                      </a:r>
                      <a:endParaRPr b="1" sz="1200" u="none" cap="none" strike="noStrike">
                        <a:solidFill>
                          <a:schemeClr val="lt1"/>
                        </a:solidFill>
                      </a:endParaRPr>
                    </a:p>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PORCENTAJE DE SATISFACCIÓN</a:t>
                      </a:r>
                      <a:endParaRPr sz="1400" u="none" cap="none" strike="noStrike"/>
                    </a:p>
                    <a:p>
                      <a:pPr indent="0" lvl="0" marL="0" marR="0" rtl="0" algn="just">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95%</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97%</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94%</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89%</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93.7%</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73"/>
          <p:cNvSpPr txBox="1"/>
          <p:nvPr>
            <p:ph type="title"/>
          </p:nvPr>
        </p:nvSpPr>
        <p:spPr>
          <a:xfrm>
            <a:off x="1309418" y="500062"/>
            <a:ext cx="9437298"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3000"/>
              <a:buFont typeface="Poppins Black"/>
              <a:buNone/>
            </a:pPr>
            <a:r>
              <a:rPr b="1" lang="es-CO" sz="3000">
                <a:solidFill>
                  <a:schemeClr val="accent2"/>
                </a:solidFill>
              </a:rPr>
              <a:t>ANÁLISIS ENCUESTA DE SATISFACCIÓN A USUARIOS DEL DEPARTAMENTO DEL </a:t>
            </a:r>
            <a:r>
              <a:rPr b="1" lang="es-CO" sz="3000">
                <a:solidFill>
                  <a:schemeClr val="accent1"/>
                </a:solidFill>
              </a:rPr>
              <a:t>MAGDALENA</a:t>
            </a:r>
            <a:endParaRPr sz="3000">
              <a:solidFill>
                <a:schemeClr val="accent1"/>
              </a:solidFill>
            </a:endParaRPr>
          </a:p>
        </p:txBody>
      </p:sp>
      <p:graphicFrame>
        <p:nvGraphicFramePr>
          <p:cNvPr id="764" name="Google Shape;764;p73"/>
          <p:cNvGraphicFramePr/>
          <p:nvPr/>
        </p:nvGraphicFramePr>
        <p:xfrm>
          <a:off x="1998235" y="2346960"/>
          <a:ext cx="3000000" cy="3000000"/>
        </p:xfrm>
        <a:graphic>
          <a:graphicData uri="http://schemas.openxmlformats.org/drawingml/2006/table">
            <a:tbl>
              <a:tblPr bandRow="1">
                <a:noFill/>
                <a:tableStyleId>{712D18DD-DDD4-477A-950C-681D5517F363}</a:tableStyleId>
              </a:tblPr>
              <a:tblGrid>
                <a:gridCol w="2886300"/>
                <a:gridCol w="769075"/>
                <a:gridCol w="952250"/>
                <a:gridCol w="1111950"/>
                <a:gridCol w="1129575"/>
                <a:gridCol w="1346400"/>
              </a:tblGrid>
              <a:tr h="4404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 MAGDALENA </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TRIM I </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TRIM II </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TRIM III</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TRIMI IV</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TOTAL AÑO </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2023</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r>
              <a:tr h="4404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MUNICIPIO</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FFFFFF"/>
                          </a:solidFill>
                        </a:rPr>
                        <a:t>%</a:t>
                      </a:r>
                      <a:endParaRPr b="1" i="0" sz="1200" u="none" cap="none" strike="noStrike">
                        <a:solidFill>
                          <a:srgbClr val="FFFFFF"/>
                        </a:solidFill>
                        <a:latin typeface="Calibri"/>
                        <a:ea typeface="Calibri"/>
                        <a:cs typeface="Calibri"/>
                        <a:sym typeface="Calibri"/>
                      </a:endParaRPr>
                    </a:p>
                  </a:txBody>
                  <a:tcPr marT="9525" marB="0" marR="9525" marL="9525" anchor="ctr">
                    <a:solidFill>
                      <a:schemeClr val="accent1"/>
                    </a:solidFill>
                  </a:tcPr>
                </a:tc>
              </a:tr>
              <a:tr h="4404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SANTA MARTA</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94%</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90%</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95%</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97%</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94%</a:t>
                      </a:r>
                      <a:endParaRPr b="0" i="0" sz="1200" u="none" cap="none" strike="noStrike">
                        <a:solidFill>
                          <a:srgbClr val="000000"/>
                        </a:solidFill>
                        <a:latin typeface="Calibri"/>
                        <a:ea typeface="Calibri"/>
                        <a:cs typeface="Calibri"/>
                        <a:sym typeface="Calibri"/>
                      </a:endParaRPr>
                    </a:p>
                  </a:txBody>
                  <a:tcPr marT="9525" marB="0" marR="9525" marL="9525" anchor="ctr"/>
                </a:tc>
              </a:tr>
              <a:tr h="4404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ARACATACA</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96%</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98%</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98%</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87%</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94.7%</a:t>
                      </a:r>
                      <a:endParaRPr b="0" i="0" sz="1200" u="none" cap="none" strike="noStrike">
                        <a:solidFill>
                          <a:srgbClr val="000000"/>
                        </a:solidFill>
                        <a:latin typeface="Calibri"/>
                        <a:ea typeface="Calibri"/>
                        <a:cs typeface="Calibri"/>
                        <a:sym typeface="Calibri"/>
                      </a:endParaRPr>
                    </a:p>
                  </a:txBody>
                  <a:tcPr marT="9525" marB="0" marR="9525" marL="9525" anchor="ctr"/>
                </a:tc>
              </a:tr>
              <a:tr h="4404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CIÉNAGA</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85%</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96%</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97%</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93%</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92.7%</a:t>
                      </a:r>
                      <a:endParaRPr b="0" i="0" sz="1200" u="none" cap="none" strike="noStrike">
                        <a:solidFill>
                          <a:srgbClr val="000000"/>
                        </a:solidFill>
                        <a:latin typeface="Calibri"/>
                        <a:ea typeface="Calibri"/>
                        <a:cs typeface="Calibri"/>
                        <a:sym typeface="Calibri"/>
                      </a:endParaRPr>
                    </a:p>
                  </a:txBody>
                  <a:tcPr marT="9525" marB="0" marR="9525" marL="9525" anchor="ctr"/>
                </a:tc>
              </a:tr>
              <a:tr h="4404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FUNDACIÓN</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99%</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95%</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98%</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98%</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97.5%</a:t>
                      </a:r>
                      <a:endParaRPr b="0" i="0" sz="1200" u="none" cap="none" strike="noStrike">
                        <a:solidFill>
                          <a:srgbClr val="000000"/>
                        </a:solidFill>
                        <a:latin typeface="Calibri"/>
                        <a:ea typeface="Calibri"/>
                        <a:cs typeface="Calibri"/>
                        <a:sym typeface="Calibri"/>
                      </a:endParaRPr>
                    </a:p>
                  </a:txBody>
                  <a:tcPr marT="9525" marB="0" marR="9525" marL="9525" anchor="ctr"/>
                </a:tc>
              </a:tr>
              <a:tr h="4404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SABANAS DE SAN ANGEL</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98%</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83%</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98%</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87%</a:t>
                      </a:r>
                      <a:endParaRPr b="0"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91.5%</a:t>
                      </a:r>
                      <a:endParaRPr b="0" i="0" sz="1200" u="none" cap="none" strike="noStrike">
                        <a:solidFill>
                          <a:srgbClr val="000000"/>
                        </a:solidFill>
                        <a:latin typeface="Calibri"/>
                        <a:ea typeface="Calibri"/>
                        <a:cs typeface="Calibri"/>
                        <a:sym typeface="Calibri"/>
                      </a:endParaRPr>
                    </a:p>
                  </a:txBody>
                  <a:tcPr marT="9525" marB="0" marR="9525" marL="9525" anchor="ctr"/>
                </a:tc>
              </a:tr>
              <a:tr h="5772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PORCENTAJE DE SATISFACCIÓN</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94.4%</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92.4%</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97.2%</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92.4%</a:t>
                      </a:r>
                      <a:endParaRPr b="1" i="0" sz="12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93.7%</a:t>
                      </a:r>
                      <a:endParaRPr b="1" i="0" sz="1200" u="none" cap="none" strike="noStrike">
                        <a:solidFill>
                          <a:srgbClr val="000000"/>
                        </a:solidFill>
                        <a:latin typeface="Calibri"/>
                        <a:ea typeface="Calibri"/>
                        <a:cs typeface="Calibri"/>
                        <a:sym typeface="Calibri"/>
                      </a:endParaRPr>
                    </a:p>
                  </a:txBody>
                  <a:tcPr marT="9525" marB="0" marR="9525" marL="9525" anchor="ct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74"/>
          <p:cNvSpPr txBox="1"/>
          <p:nvPr>
            <p:ph type="title"/>
          </p:nvPr>
        </p:nvSpPr>
        <p:spPr>
          <a:xfrm>
            <a:off x="1055392" y="179070"/>
            <a:ext cx="9983446" cy="164655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3500"/>
              <a:buFont typeface="Poppins Black"/>
              <a:buNone/>
            </a:pPr>
            <a:r>
              <a:rPr b="1" lang="es-CO" sz="3500">
                <a:solidFill>
                  <a:schemeClr val="accent1"/>
                </a:solidFill>
              </a:rPr>
              <a:t>USUARIOS ATENDIDOS EN EL</a:t>
            </a:r>
            <a:br>
              <a:rPr b="1" lang="es-CO" sz="3500"/>
            </a:br>
            <a:r>
              <a:rPr b="1" lang="es-CO" sz="3500"/>
              <a:t> </a:t>
            </a:r>
            <a:r>
              <a:rPr b="1" lang="es-CO" sz="3500">
                <a:solidFill>
                  <a:schemeClr val="accent2"/>
                </a:solidFill>
              </a:rPr>
              <a:t>DEPARTAMENTO DE LA GUAJIRA</a:t>
            </a:r>
            <a:endParaRPr sz="3500">
              <a:solidFill>
                <a:schemeClr val="accent2"/>
              </a:solidFill>
            </a:endParaRPr>
          </a:p>
        </p:txBody>
      </p:sp>
      <p:graphicFrame>
        <p:nvGraphicFramePr>
          <p:cNvPr id="770" name="Google Shape;770;p74"/>
          <p:cNvGraphicFramePr/>
          <p:nvPr/>
        </p:nvGraphicFramePr>
        <p:xfrm>
          <a:off x="2192346" y="1982510"/>
          <a:ext cx="3000000" cy="3000000"/>
        </p:xfrm>
        <a:graphic>
          <a:graphicData uri="http://schemas.openxmlformats.org/drawingml/2006/table">
            <a:tbl>
              <a:tblPr>
                <a:noFill/>
                <a:tableStyleId>{712D18DD-DDD4-477A-950C-681D5517F363}</a:tableStyleId>
              </a:tblPr>
              <a:tblGrid>
                <a:gridCol w="2253550"/>
                <a:gridCol w="1091200"/>
                <a:gridCol w="1091200"/>
                <a:gridCol w="1091200"/>
                <a:gridCol w="1091200"/>
                <a:gridCol w="1091200"/>
              </a:tblGrid>
              <a:tr h="548025">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solidFill>
                          <a:schemeClr val="lt1"/>
                        </a:solidFill>
                      </a:endParaRPr>
                    </a:p>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MUNICIPIO</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TRIM I</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TRIM II</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TRIM III</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TRIM IV</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TOTAL AÑO 2023</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r>
              <a:tr h="2492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RIOHACHA</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3.949</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4.341</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4.678</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4.472</a:t>
                      </a:r>
                      <a:endParaRPr b="0" i="0" sz="1200" u="none" cap="none" strike="noStrike">
                        <a:solidFill>
                          <a:srgbClr val="000000"/>
                        </a:solidFill>
                        <a:latin typeface="Poppins"/>
                        <a:ea typeface="Poppins"/>
                        <a:cs typeface="Poppins"/>
                        <a:sym typeface="Poppins"/>
                      </a:endParaRPr>
                    </a:p>
                  </a:txBody>
                  <a:tcPr marT="9525" marB="0" marR="9525" marL="9525" anchor="b"/>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17.440</a:t>
                      </a:r>
                      <a:endParaRPr b="0" i="0" sz="1200" u="none" cap="none" strike="noStrike">
                        <a:solidFill>
                          <a:srgbClr val="000000"/>
                        </a:solidFill>
                        <a:latin typeface="Poppins"/>
                        <a:ea typeface="Poppins"/>
                        <a:cs typeface="Poppins"/>
                        <a:sym typeface="Poppins"/>
                      </a:endParaRPr>
                    </a:p>
                  </a:txBody>
                  <a:tcPr marT="9525" marB="0" marR="9525" marL="9525" anchor="ctr"/>
                </a:tc>
              </a:tr>
              <a:tr h="2492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ALBANIA</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31</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492</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1.021</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1.173</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2.717</a:t>
                      </a:r>
                      <a:endParaRPr b="0" i="0" sz="1200" u="none" cap="none" strike="noStrike">
                        <a:solidFill>
                          <a:srgbClr val="000000"/>
                        </a:solidFill>
                        <a:latin typeface="Poppins"/>
                        <a:ea typeface="Poppins"/>
                        <a:cs typeface="Poppins"/>
                        <a:sym typeface="Poppins"/>
                      </a:endParaRPr>
                    </a:p>
                  </a:txBody>
                  <a:tcPr marT="9525" marB="0" marR="9525" marL="9525" anchor="ctr"/>
                </a:tc>
              </a:tr>
              <a:tr h="2492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BARRANCAS</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31</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1.385</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4.037</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3.391</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8.844</a:t>
                      </a:r>
                      <a:endParaRPr b="0" i="0" sz="1200" u="none" cap="none" strike="noStrike">
                        <a:solidFill>
                          <a:srgbClr val="000000"/>
                        </a:solidFill>
                        <a:latin typeface="Poppins"/>
                        <a:ea typeface="Poppins"/>
                        <a:cs typeface="Poppins"/>
                        <a:sym typeface="Poppins"/>
                      </a:endParaRPr>
                    </a:p>
                  </a:txBody>
                  <a:tcPr marT="9525" marB="0" marR="9525" marL="9525" anchor="ctr"/>
                </a:tc>
              </a:tr>
              <a:tr h="2492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DIBULLA</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468</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588</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1.199</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1.216</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3.471</a:t>
                      </a:r>
                      <a:endParaRPr b="0" i="0" sz="1200" u="none" cap="none" strike="noStrike">
                        <a:solidFill>
                          <a:srgbClr val="000000"/>
                        </a:solidFill>
                        <a:latin typeface="Poppins"/>
                        <a:ea typeface="Poppins"/>
                        <a:cs typeface="Poppins"/>
                        <a:sym typeface="Poppins"/>
                      </a:endParaRPr>
                    </a:p>
                  </a:txBody>
                  <a:tcPr marT="9525" marB="0" marR="9525" marL="9525" anchor="ctr"/>
                </a:tc>
              </a:tr>
              <a:tr h="2492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DISTRACCION</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312</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412</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626</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495</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1.845</a:t>
                      </a:r>
                      <a:endParaRPr b="0" i="0" sz="1200" u="none" cap="none" strike="noStrike">
                        <a:solidFill>
                          <a:srgbClr val="000000"/>
                        </a:solidFill>
                        <a:latin typeface="Poppins"/>
                        <a:ea typeface="Poppins"/>
                        <a:cs typeface="Poppins"/>
                        <a:sym typeface="Poppins"/>
                      </a:endParaRPr>
                    </a:p>
                  </a:txBody>
                  <a:tcPr marT="9525" marB="0" marR="9525" marL="9525" anchor="ctr"/>
                </a:tc>
              </a:tr>
              <a:tr h="2492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FONSECA</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111</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271</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343</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366</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1.091</a:t>
                      </a:r>
                      <a:endParaRPr b="0" i="0" sz="1200" u="none" cap="none" strike="noStrike">
                        <a:solidFill>
                          <a:srgbClr val="000000"/>
                        </a:solidFill>
                        <a:latin typeface="Poppins"/>
                        <a:ea typeface="Poppins"/>
                        <a:cs typeface="Poppins"/>
                        <a:sym typeface="Poppins"/>
                      </a:endParaRPr>
                    </a:p>
                  </a:txBody>
                  <a:tcPr marT="9525" marB="0" marR="9525" marL="9525" anchor="ctr"/>
                </a:tc>
              </a:tr>
              <a:tr h="2492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HATO NUEVO</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26</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738</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2.433</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1.589</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4.786</a:t>
                      </a:r>
                      <a:endParaRPr b="0" i="0" sz="1200" u="none" cap="none" strike="noStrike">
                        <a:solidFill>
                          <a:srgbClr val="000000"/>
                        </a:solidFill>
                        <a:latin typeface="Poppins"/>
                        <a:ea typeface="Poppins"/>
                        <a:cs typeface="Poppins"/>
                        <a:sym typeface="Poppins"/>
                      </a:endParaRPr>
                    </a:p>
                  </a:txBody>
                  <a:tcPr marT="9525" marB="0" marR="9525" marL="9525" anchor="ctr"/>
                </a:tc>
              </a:tr>
              <a:tr h="2492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MAICAO</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71</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1.023</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3.678</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2.152</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6.924</a:t>
                      </a:r>
                      <a:endParaRPr b="0" i="0" sz="1200" u="none" cap="none" strike="noStrike">
                        <a:solidFill>
                          <a:srgbClr val="000000"/>
                        </a:solidFill>
                        <a:latin typeface="Poppins"/>
                        <a:ea typeface="Poppins"/>
                        <a:cs typeface="Poppins"/>
                        <a:sym typeface="Poppins"/>
                      </a:endParaRPr>
                    </a:p>
                  </a:txBody>
                  <a:tcPr marT="9525" marB="0" marR="9525" marL="9525" anchor="ctr"/>
                </a:tc>
              </a:tr>
              <a:tr h="2492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MANAURE</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1.445</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1.571</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2.004</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2.172</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7.192</a:t>
                      </a:r>
                      <a:endParaRPr b="0" i="0" sz="1200" u="none" cap="none" strike="noStrike">
                        <a:solidFill>
                          <a:srgbClr val="000000"/>
                        </a:solidFill>
                        <a:latin typeface="Poppins"/>
                        <a:ea typeface="Poppins"/>
                        <a:cs typeface="Poppins"/>
                        <a:sym typeface="Poppins"/>
                      </a:endParaRPr>
                    </a:p>
                  </a:txBody>
                  <a:tcPr marT="9525" marB="0" marR="9525" marL="9525" anchor="ctr"/>
                </a:tc>
              </a:tr>
              <a:tr h="2492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SAN JUAN DEL CESAR</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117</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734</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2.075</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1.648</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4.574</a:t>
                      </a:r>
                      <a:endParaRPr b="0" i="0" sz="1200" u="none" cap="none" strike="noStrike">
                        <a:solidFill>
                          <a:srgbClr val="000000"/>
                        </a:solidFill>
                        <a:latin typeface="Poppins"/>
                        <a:ea typeface="Poppins"/>
                        <a:cs typeface="Poppins"/>
                        <a:sym typeface="Poppins"/>
                      </a:endParaRPr>
                    </a:p>
                  </a:txBody>
                  <a:tcPr marT="9525" marB="0" marR="9525" marL="9525" anchor="ctr"/>
                </a:tc>
              </a:tr>
              <a:tr h="2492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URIBIA</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1.273</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1.785</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2.212</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2.355</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t>7.625</a:t>
                      </a:r>
                      <a:endParaRPr b="0" i="0" sz="1200" u="none" cap="none" strike="noStrike">
                        <a:solidFill>
                          <a:srgbClr val="000000"/>
                        </a:solidFill>
                        <a:latin typeface="Poppins"/>
                        <a:ea typeface="Poppins"/>
                        <a:cs typeface="Poppins"/>
                        <a:sym typeface="Poppins"/>
                      </a:endParaRPr>
                    </a:p>
                  </a:txBody>
                  <a:tcPr marT="9525" marB="0" marR="9525" marL="9525" anchor="ctr"/>
                </a:tc>
              </a:tr>
              <a:tr h="548025">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solidFill>
                          <a:schemeClr val="lt1"/>
                        </a:solidFill>
                      </a:endParaRPr>
                    </a:p>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TOTAL </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Poppins"/>
                        <a:ea typeface="Poppins"/>
                        <a:cs typeface="Poppins"/>
                        <a:sym typeface="Poppins"/>
                      </a:endParaRPr>
                    </a:p>
                  </a:txBody>
                  <a:tcPr marT="9525" marB="0" marR="9525" marL="9525" anchor="b">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7.834</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13.340</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24.306</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21.029</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66.509</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75"/>
          <p:cNvSpPr txBox="1"/>
          <p:nvPr>
            <p:ph type="title"/>
          </p:nvPr>
        </p:nvSpPr>
        <p:spPr>
          <a:xfrm>
            <a:off x="1279307" y="512609"/>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500"/>
              <a:buFont typeface="Poppins Black"/>
              <a:buNone/>
            </a:pPr>
            <a:r>
              <a:rPr b="1" lang="es-CO" sz="3500">
                <a:solidFill>
                  <a:schemeClr val="accent1"/>
                </a:solidFill>
              </a:rPr>
              <a:t>USUARIOS ATENDIDOS EN EL</a:t>
            </a:r>
            <a:br>
              <a:rPr b="1" lang="es-CO" sz="3500"/>
            </a:br>
            <a:r>
              <a:rPr b="1" lang="es-CO" sz="3500"/>
              <a:t> </a:t>
            </a:r>
            <a:r>
              <a:rPr b="1" lang="es-CO" sz="3500">
                <a:solidFill>
                  <a:schemeClr val="accent2"/>
                </a:solidFill>
              </a:rPr>
              <a:t>DEPARTAMENTO DEL CESAR</a:t>
            </a:r>
            <a:endParaRPr sz="3500"/>
          </a:p>
        </p:txBody>
      </p:sp>
      <p:graphicFrame>
        <p:nvGraphicFramePr>
          <p:cNvPr id="776" name="Google Shape;776;p75"/>
          <p:cNvGraphicFramePr/>
          <p:nvPr/>
        </p:nvGraphicFramePr>
        <p:xfrm>
          <a:off x="2158460" y="2222090"/>
          <a:ext cx="3000000" cy="3000000"/>
        </p:xfrm>
        <a:graphic>
          <a:graphicData uri="http://schemas.openxmlformats.org/drawingml/2006/table">
            <a:tbl>
              <a:tblPr bandRow="1">
                <a:noFill/>
                <a:tableStyleId>{712D18DD-DDD4-477A-950C-681D5517F363}</a:tableStyleId>
              </a:tblPr>
              <a:tblGrid>
                <a:gridCol w="1972350"/>
                <a:gridCol w="1403625"/>
                <a:gridCol w="1343125"/>
                <a:gridCol w="968025"/>
                <a:gridCol w="875625"/>
                <a:gridCol w="973400"/>
              </a:tblGrid>
              <a:tr h="51127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MUNICIPIO</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TRIM I</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TRIM II</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TRIM III</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TRIM IV</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TOTAL AÑO 2023</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r>
              <a:tr h="3376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latin typeface="Poppins"/>
                          <a:ea typeface="Poppins"/>
                          <a:cs typeface="Poppins"/>
                          <a:sym typeface="Poppins"/>
                        </a:rPr>
                        <a:t>VALLEDUPAR</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967</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6.886</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10.318</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2.859</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21.030</a:t>
                      </a:r>
                      <a:endParaRPr b="0" i="0" sz="1200" u="none" cap="none" strike="noStrike">
                        <a:solidFill>
                          <a:schemeClr val="dk1"/>
                        </a:solidFill>
                        <a:latin typeface="Poppins"/>
                        <a:ea typeface="Poppins"/>
                        <a:cs typeface="Poppins"/>
                        <a:sym typeface="Poppins"/>
                      </a:endParaRPr>
                    </a:p>
                  </a:txBody>
                  <a:tcPr marT="9525" marB="0" marR="9525" marL="9525" anchor="ctr"/>
                </a:tc>
              </a:tr>
              <a:tr h="544500">
                <a:tc>
                  <a:txBody>
                    <a:bodyPr/>
                    <a:lstStyle/>
                    <a:p>
                      <a:pPr indent="0" lvl="0" marL="0" marR="0" rtl="0" algn="ctr">
                        <a:lnSpc>
                          <a:spcPct val="100000"/>
                        </a:lnSpc>
                        <a:spcBef>
                          <a:spcPts val="0"/>
                        </a:spcBef>
                        <a:spcAft>
                          <a:spcPts val="0"/>
                        </a:spcAft>
                        <a:buClr>
                          <a:srgbClr val="000000"/>
                        </a:buClr>
                        <a:buSzPts val="1200"/>
                        <a:buFont typeface="Arial"/>
                        <a:buNone/>
                      </a:pPr>
                      <a:r>
                        <a:rPr b="1" i="0" lang="es-CO" sz="1200" u="none" cap="none" strike="noStrike">
                          <a:solidFill>
                            <a:schemeClr val="dk1"/>
                          </a:solidFill>
                          <a:latin typeface="Poppins"/>
                          <a:ea typeface="Poppins"/>
                          <a:cs typeface="Poppins"/>
                          <a:sym typeface="Poppins"/>
                        </a:rPr>
                        <a:t>PUEBLO BELLO </a:t>
                      </a:r>
                      <a:endParaRPr sz="1400" u="none" cap="none" strike="noStrike"/>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chemeClr val="dk1"/>
                          </a:solidFill>
                          <a:latin typeface="Poppins"/>
                          <a:ea typeface="Poppins"/>
                          <a:cs typeface="Poppins"/>
                          <a:sym typeface="Poppins"/>
                        </a:rPr>
                        <a:t>524</a:t>
                      </a:r>
                      <a:endParaRPr sz="1400" u="none" cap="none" strike="noStrike"/>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chemeClr val="dk1"/>
                          </a:solidFill>
                          <a:latin typeface="Poppins"/>
                          <a:ea typeface="Poppins"/>
                          <a:cs typeface="Poppins"/>
                          <a:sym typeface="Poppins"/>
                        </a:rPr>
                        <a:t>660</a:t>
                      </a:r>
                      <a:endParaRPr sz="1400" u="none" cap="none" strike="noStrike"/>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chemeClr val="dk1"/>
                          </a:solidFill>
                          <a:latin typeface="Poppins"/>
                          <a:ea typeface="Poppins"/>
                          <a:cs typeface="Poppins"/>
                          <a:sym typeface="Poppins"/>
                        </a:rPr>
                        <a:t>981</a:t>
                      </a:r>
                      <a:endParaRPr sz="1400" u="none" cap="none" strike="noStrike"/>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chemeClr val="dk1"/>
                          </a:solidFill>
                          <a:latin typeface="Poppins"/>
                          <a:ea typeface="Poppins"/>
                          <a:cs typeface="Poppins"/>
                          <a:sym typeface="Poppins"/>
                        </a:rPr>
                        <a:t>431</a:t>
                      </a:r>
                      <a:endParaRPr sz="1400" u="none" cap="none" strike="noStrike"/>
                    </a:p>
                  </a:txBody>
                  <a:tcPr marT="9525" marB="0" marR="9525" marL="9525" anchor="ctr"/>
                </a:tc>
                <a:tc>
                  <a:txBody>
                    <a:bodyPr/>
                    <a:lstStyle/>
                    <a:p>
                      <a:pPr indent="0" lvl="0" marL="0" marR="0" rtl="0" algn="ctr">
                        <a:lnSpc>
                          <a:spcPct val="100000"/>
                        </a:lnSpc>
                        <a:spcBef>
                          <a:spcPts val="0"/>
                        </a:spcBef>
                        <a:spcAft>
                          <a:spcPts val="0"/>
                        </a:spcAft>
                        <a:buClr>
                          <a:schemeClr val="dk1"/>
                        </a:buClr>
                        <a:buSzPts val="1200"/>
                        <a:buFont typeface="Poppins"/>
                        <a:buNone/>
                      </a:pPr>
                      <a:r>
                        <a:t/>
                      </a:r>
                      <a:endParaRPr b="0" sz="1200" u="none" cap="none" strike="noStrike">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chemeClr val="dk1"/>
                        </a:buClr>
                        <a:buSzPts val="1200"/>
                        <a:buFont typeface="Poppins"/>
                        <a:buNone/>
                      </a:pPr>
                      <a:r>
                        <a:rPr b="0" lang="es-CO" sz="1200" u="none" cap="none" strike="noStrike">
                          <a:solidFill>
                            <a:schemeClr val="dk1"/>
                          </a:solidFill>
                          <a:latin typeface="Poppins"/>
                          <a:ea typeface="Poppins"/>
                          <a:cs typeface="Poppins"/>
                          <a:sym typeface="Poppins"/>
                        </a:rPr>
                        <a:t>2.596</a:t>
                      </a:r>
                      <a:endParaRPr b="0" sz="1200" u="none" cap="none" strike="noStrike">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Poppins"/>
                        <a:ea typeface="Poppins"/>
                        <a:cs typeface="Poppins"/>
                        <a:sym typeface="Poppins"/>
                      </a:endParaRPr>
                    </a:p>
                  </a:txBody>
                  <a:tcPr marT="9525" marB="0" marR="9525" marL="9525" anchor="ctr"/>
                </a:tc>
              </a:tr>
              <a:tr h="337925">
                <a:tc>
                  <a:txBody>
                    <a:bodyPr/>
                    <a:lstStyle/>
                    <a:p>
                      <a:pPr indent="0" lvl="0" marL="0" marR="0" rtl="0" algn="ctr">
                        <a:lnSpc>
                          <a:spcPct val="100000"/>
                        </a:lnSpc>
                        <a:spcBef>
                          <a:spcPts val="0"/>
                        </a:spcBef>
                        <a:spcAft>
                          <a:spcPts val="0"/>
                        </a:spcAft>
                        <a:buClr>
                          <a:srgbClr val="000000"/>
                        </a:buClr>
                        <a:buSzPts val="1200"/>
                        <a:buFont typeface="Arial"/>
                        <a:buNone/>
                      </a:pPr>
                      <a:r>
                        <a:rPr b="1" i="0" lang="es-CO" sz="1200" u="none" cap="none" strike="noStrike">
                          <a:solidFill>
                            <a:schemeClr val="dk1"/>
                          </a:solidFill>
                          <a:latin typeface="Poppins"/>
                          <a:ea typeface="Poppins"/>
                          <a:cs typeface="Poppins"/>
                          <a:sym typeface="Poppins"/>
                        </a:rPr>
                        <a:t>AGUSTÍN CODAZZI </a:t>
                      </a:r>
                      <a:endParaRPr sz="1400" u="none" cap="none" strike="noStrike"/>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chemeClr val="dk1"/>
                          </a:solidFill>
                          <a:latin typeface="Poppins"/>
                          <a:ea typeface="Poppins"/>
                          <a:cs typeface="Poppins"/>
                          <a:sym typeface="Poppins"/>
                        </a:rPr>
                        <a:t>27</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chemeClr val="dk1"/>
                          </a:solidFill>
                          <a:latin typeface="Poppins"/>
                          <a:ea typeface="Poppins"/>
                          <a:cs typeface="Poppins"/>
                          <a:sym typeface="Poppins"/>
                        </a:rPr>
                        <a:t>146</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chemeClr val="dk1"/>
                          </a:solidFill>
                          <a:latin typeface="Poppins"/>
                          <a:ea typeface="Poppins"/>
                          <a:cs typeface="Poppins"/>
                          <a:sym typeface="Poppins"/>
                        </a:rPr>
                        <a:t>2.221</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chemeClr val="dk1"/>
                          </a:solidFill>
                          <a:latin typeface="Poppins"/>
                          <a:ea typeface="Poppins"/>
                          <a:cs typeface="Poppins"/>
                          <a:sym typeface="Poppins"/>
                        </a:rPr>
                        <a:t>40</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chemeClr val="dk1"/>
                          </a:solidFill>
                          <a:latin typeface="Poppins"/>
                          <a:ea typeface="Poppins"/>
                          <a:cs typeface="Poppins"/>
                          <a:sym typeface="Poppins"/>
                        </a:rPr>
                        <a:t>2.434</a:t>
                      </a:r>
                      <a:endParaRPr b="0" i="0" sz="1200" u="none" cap="none" strike="noStrike">
                        <a:solidFill>
                          <a:schemeClr val="dk1"/>
                        </a:solidFill>
                        <a:latin typeface="Poppins"/>
                        <a:ea typeface="Poppins"/>
                        <a:cs typeface="Poppins"/>
                        <a:sym typeface="Poppins"/>
                      </a:endParaRPr>
                    </a:p>
                  </a:txBody>
                  <a:tcPr marT="9525" marB="0" marR="9525" marL="9525" anchor="ctr"/>
                </a:tc>
              </a:tr>
              <a:tr h="3549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latin typeface="Poppins"/>
                          <a:ea typeface="Poppins"/>
                          <a:cs typeface="Poppins"/>
                          <a:sym typeface="Poppins"/>
                        </a:rPr>
                        <a:t>CHIMICHAGUA</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108</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216</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254</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153</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731</a:t>
                      </a:r>
                      <a:endParaRPr b="0" i="0" sz="1200" u="none" cap="none" strike="noStrike">
                        <a:solidFill>
                          <a:schemeClr val="dk1"/>
                        </a:solidFill>
                        <a:latin typeface="Poppins"/>
                        <a:ea typeface="Poppins"/>
                        <a:cs typeface="Poppins"/>
                        <a:sym typeface="Poppins"/>
                      </a:endParaRPr>
                    </a:p>
                  </a:txBody>
                  <a:tcPr marT="9525" marB="0" marR="9525" marL="9525" anchor="ctr"/>
                </a:tc>
              </a:tr>
              <a:tr h="3261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latin typeface="Poppins"/>
                          <a:ea typeface="Poppins"/>
                          <a:cs typeface="Poppins"/>
                          <a:sym typeface="Poppins"/>
                        </a:rPr>
                        <a:t>BECERRIL</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4</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42</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586</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17</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649</a:t>
                      </a:r>
                      <a:endParaRPr b="0" i="0" sz="1200" u="none" cap="none" strike="noStrike">
                        <a:solidFill>
                          <a:schemeClr val="dk1"/>
                        </a:solidFill>
                        <a:latin typeface="Poppins"/>
                        <a:ea typeface="Poppins"/>
                        <a:cs typeface="Poppins"/>
                        <a:sym typeface="Poppins"/>
                      </a:endParaRPr>
                    </a:p>
                  </a:txBody>
                  <a:tcPr marT="9525" marB="0" marR="9525" marL="9525" anchor="ctr"/>
                </a:tc>
              </a:tr>
              <a:tr h="3357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latin typeface="Poppins"/>
                          <a:ea typeface="Poppins"/>
                          <a:cs typeface="Poppins"/>
                          <a:sym typeface="Poppins"/>
                        </a:rPr>
                        <a:t>LA PAZ</a:t>
                      </a:r>
                      <a:endParaRPr b="1"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27</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194</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339</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30</a:t>
                      </a:r>
                      <a:endParaRPr b="0" i="0" sz="1200" u="none" cap="none" strike="noStrike">
                        <a:solidFill>
                          <a:schemeClr val="dk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latin typeface="Poppins"/>
                          <a:ea typeface="Poppins"/>
                          <a:cs typeface="Poppins"/>
                          <a:sym typeface="Poppins"/>
                        </a:rPr>
                        <a:t>590</a:t>
                      </a:r>
                      <a:endParaRPr b="0" i="0" sz="1200" u="none" cap="none" strike="noStrike">
                        <a:solidFill>
                          <a:schemeClr val="dk1"/>
                        </a:solidFill>
                        <a:latin typeface="Poppins"/>
                        <a:ea typeface="Poppins"/>
                        <a:cs typeface="Poppins"/>
                        <a:sym typeface="Poppins"/>
                      </a:endParaRPr>
                    </a:p>
                  </a:txBody>
                  <a:tcPr marT="9525" marB="0" marR="9525" marL="9525" anchor="ctr"/>
                </a:tc>
              </a:tr>
              <a:tr h="4489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latin typeface="Poppins"/>
                          <a:ea typeface="Poppins"/>
                          <a:cs typeface="Poppins"/>
                          <a:sym typeface="Poppins"/>
                        </a:rPr>
                        <a:t> TOTAL</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latin typeface="Poppins"/>
                          <a:ea typeface="Poppins"/>
                          <a:cs typeface="Poppins"/>
                          <a:sym typeface="Poppins"/>
                        </a:rPr>
                        <a:t>1.657</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latin typeface="Poppins"/>
                          <a:ea typeface="Poppins"/>
                          <a:cs typeface="Poppins"/>
                          <a:sym typeface="Poppins"/>
                        </a:rPr>
                        <a:t>8.144</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latin typeface="Poppins"/>
                          <a:ea typeface="Poppins"/>
                          <a:cs typeface="Poppins"/>
                          <a:sym typeface="Poppins"/>
                        </a:rPr>
                        <a:t>14.699</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latin typeface="Poppins"/>
                          <a:ea typeface="Poppins"/>
                          <a:cs typeface="Poppins"/>
                          <a:sym typeface="Poppins"/>
                        </a:rPr>
                        <a:t>3.530</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latin typeface="Poppins"/>
                          <a:ea typeface="Poppins"/>
                          <a:cs typeface="Poppins"/>
                          <a:sym typeface="Poppins"/>
                        </a:rPr>
                        <a:t>25.598</a:t>
                      </a:r>
                      <a:endParaRPr b="1" i="0" sz="1200" u="none" cap="none" strike="noStrike">
                        <a:solidFill>
                          <a:schemeClr val="lt1"/>
                        </a:solidFill>
                        <a:latin typeface="Poppins"/>
                        <a:ea typeface="Poppins"/>
                        <a:cs typeface="Poppins"/>
                        <a:sym typeface="Poppins"/>
                      </a:endParaRPr>
                    </a:p>
                  </a:txBody>
                  <a:tcPr marT="9525" marB="0" marR="9525" marL="9525" anchor="ctr">
                    <a:solidFill>
                      <a:schemeClr val="accent1"/>
                    </a:solidFill>
                  </a:tcP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76"/>
          <p:cNvSpPr txBox="1"/>
          <p:nvPr>
            <p:ph type="title"/>
          </p:nvPr>
        </p:nvSpPr>
        <p:spPr>
          <a:xfrm>
            <a:off x="1377351" y="483112"/>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500"/>
              <a:buFont typeface="Poppins Black"/>
              <a:buNone/>
            </a:pPr>
            <a:r>
              <a:rPr b="1" lang="es-CO" sz="3500">
                <a:solidFill>
                  <a:schemeClr val="accent1"/>
                </a:solidFill>
              </a:rPr>
              <a:t>USUARIOS ATENDIDOS EN EL</a:t>
            </a:r>
            <a:br>
              <a:rPr b="1" lang="es-CO" sz="3500"/>
            </a:br>
            <a:r>
              <a:rPr b="1" lang="es-CO" sz="3500"/>
              <a:t> </a:t>
            </a:r>
            <a:r>
              <a:rPr b="1" lang="es-CO" sz="3500">
                <a:solidFill>
                  <a:schemeClr val="accent2"/>
                </a:solidFill>
              </a:rPr>
              <a:t>DEPARTAMENTO DEL MAGDALENA</a:t>
            </a:r>
            <a:endParaRPr sz="3500"/>
          </a:p>
        </p:txBody>
      </p:sp>
      <p:graphicFrame>
        <p:nvGraphicFramePr>
          <p:cNvPr id="782" name="Google Shape;782;p76"/>
          <p:cNvGraphicFramePr/>
          <p:nvPr/>
        </p:nvGraphicFramePr>
        <p:xfrm>
          <a:off x="2120242" y="2702153"/>
          <a:ext cx="3000000" cy="3000000"/>
        </p:xfrm>
        <a:graphic>
          <a:graphicData uri="http://schemas.openxmlformats.org/drawingml/2006/table">
            <a:tbl>
              <a:tblPr>
                <a:noFill/>
                <a:tableStyleId>{712D18DD-DDD4-477A-950C-681D5517F363}</a:tableStyleId>
              </a:tblPr>
              <a:tblGrid>
                <a:gridCol w="2231000"/>
                <a:gridCol w="1144100"/>
                <a:gridCol w="1144100"/>
                <a:gridCol w="1144100"/>
                <a:gridCol w="1144100"/>
                <a:gridCol w="1144100"/>
              </a:tblGrid>
              <a:tr h="4895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MUNICIPIO</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TRIM I</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TRIM II</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TRIM III</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TRIM IV</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TOTAL AÑO 2023 </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r>
              <a:tr h="3172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SANTA MARTA</a:t>
                      </a:r>
                      <a:endParaRPr b="1"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178</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140</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504</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397</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1.219</a:t>
                      </a:r>
                      <a:endParaRPr b="0" i="0" sz="1200" u="none" cap="none" strike="noStrike">
                        <a:solidFill>
                          <a:schemeClr val="dk1"/>
                        </a:solidFill>
                        <a:latin typeface="Calibri"/>
                        <a:ea typeface="Calibri"/>
                        <a:cs typeface="Calibri"/>
                        <a:sym typeface="Calibri"/>
                      </a:endParaRPr>
                    </a:p>
                  </a:txBody>
                  <a:tcPr marT="9525" marB="0" marR="9525" marL="9525" anchor="ctr"/>
                </a:tc>
              </a:tr>
              <a:tr h="27715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ARACATACA</a:t>
                      </a:r>
                      <a:endParaRPr b="1"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194</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12</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122</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143</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471</a:t>
                      </a:r>
                      <a:endParaRPr b="0" i="0" sz="1200" u="none" cap="none" strike="noStrike">
                        <a:solidFill>
                          <a:schemeClr val="dk1"/>
                        </a:solidFill>
                        <a:latin typeface="Calibri"/>
                        <a:ea typeface="Calibri"/>
                        <a:cs typeface="Calibri"/>
                        <a:sym typeface="Calibri"/>
                      </a:endParaRPr>
                    </a:p>
                  </a:txBody>
                  <a:tcPr marT="9525" marB="0" marR="9525" marL="9525" anchor="ctr"/>
                </a:tc>
              </a:tr>
              <a:tr h="25867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CIÉNAGA</a:t>
                      </a:r>
                      <a:endParaRPr b="1"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9</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143</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116</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117</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385</a:t>
                      </a:r>
                      <a:endParaRPr b="0" i="0" sz="1200" u="none" cap="none" strike="noStrike">
                        <a:solidFill>
                          <a:schemeClr val="dk1"/>
                        </a:solidFill>
                        <a:latin typeface="Calibri"/>
                        <a:ea typeface="Calibri"/>
                        <a:cs typeface="Calibri"/>
                        <a:sym typeface="Calibri"/>
                      </a:endParaRPr>
                    </a:p>
                  </a:txBody>
                  <a:tcPr marT="9525" marB="0" marR="9525" marL="9525" anchor="ctr"/>
                </a:tc>
              </a:tr>
              <a:tr h="27715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FUNDACIÓN</a:t>
                      </a:r>
                      <a:endParaRPr b="1"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57</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144</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245</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332</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778</a:t>
                      </a:r>
                      <a:endParaRPr b="0" i="0" sz="1200" u="none" cap="none" strike="noStrike">
                        <a:solidFill>
                          <a:schemeClr val="dk1"/>
                        </a:solidFill>
                        <a:latin typeface="Calibri"/>
                        <a:ea typeface="Calibri"/>
                        <a:cs typeface="Calibri"/>
                        <a:sym typeface="Calibri"/>
                      </a:endParaRPr>
                    </a:p>
                  </a:txBody>
                  <a:tcPr marT="9525" marB="0" marR="9525" marL="9525" anchor="ctr"/>
                </a:tc>
              </a:tr>
              <a:tr h="3880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dk1"/>
                          </a:solidFill>
                        </a:rPr>
                        <a:t>SABANAS DE SAN ANGEL</a:t>
                      </a:r>
                      <a:endParaRPr b="1"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299</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280</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283</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279</a:t>
                      </a:r>
                      <a:endParaRPr b="0" i="0" sz="1200" u="none" cap="none" strike="noStrike">
                        <a:solidFill>
                          <a:schemeClr val="dk1"/>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chemeClr val="dk1"/>
                          </a:solidFill>
                        </a:rPr>
                        <a:t>1.141</a:t>
                      </a:r>
                      <a:endParaRPr b="0" i="0" sz="1200" u="none" cap="none" strike="noStrike">
                        <a:solidFill>
                          <a:schemeClr val="dk1"/>
                        </a:solidFill>
                        <a:latin typeface="Calibri"/>
                        <a:ea typeface="Calibri"/>
                        <a:cs typeface="Calibri"/>
                        <a:sym typeface="Calibri"/>
                      </a:endParaRPr>
                    </a:p>
                  </a:txBody>
                  <a:tcPr marT="9525" marB="0" marR="9525" marL="9525" anchor="b"/>
                </a:tc>
              </a:tr>
              <a:tr h="4895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 TOTAL</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737</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719</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1.270</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1.268</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3.994</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77"/>
          <p:cNvSpPr txBox="1"/>
          <p:nvPr>
            <p:ph type="title"/>
          </p:nvPr>
        </p:nvSpPr>
        <p:spPr>
          <a:xfrm>
            <a:off x="1328468" y="365125"/>
            <a:ext cx="9437298"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Poppins Black"/>
              <a:buNone/>
            </a:pPr>
            <a:r>
              <a:rPr b="1" lang="es-CO" sz="4400">
                <a:solidFill>
                  <a:schemeClr val="accent1"/>
                </a:solidFill>
              </a:rPr>
              <a:t>GESTION DE LA INFRAESTRUCTURA </a:t>
            </a:r>
            <a:r>
              <a:rPr b="1" lang="es-CO" sz="4400">
                <a:solidFill>
                  <a:schemeClr val="accent2"/>
                </a:solidFill>
              </a:rPr>
              <a:t>EN LAS SEDES NACIONALES </a:t>
            </a:r>
            <a:endParaRPr>
              <a:solidFill>
                <a:schemeClr val="accent2"/>
              </a:solidFill>
            </a:endParaRPr>
          </a:p>
        </p:txBody>
      </p:sp>
      <p:graphicFrame>
        <p:nvGraphicFramePr>
          <p:cNvPr id="788" name="Google Shape;788;p77"/>
          <p:cNvGraphicFramePr/>
          <p:nvPr/>
        </p:nvGraphicFramePr>
        <p:xfrm>
          <a:off x="1729117" y="2221139"/>
          <a:ext cx="8636000" cy="2815771"/>
        </p:xfrm>
        <a:graphic>
          <a:graphicData uri="http://schemas.openxmlformats.org/drawingml/2006/chart">
            <c:chart r:id="rId3"/>
          </a:graphicData>
        </a:graphic>
      </p:graphicFrame>
      <p:sp>
        <p:nvSpPr>
          <p:cNvPr id="789" name="Google Shape;789;p77"/>
          <p:cNvSpPr txBox="1"/>
          <p:nvPr/>
        </p:nvSpPr>
        <p:spPr>
          <a:xfrm>
            <a:off x="1885950" y="5305751"/>
            <a:ext cx="8020050" cy="584735"/>
          </a:xfrm>
          <a:prstGeom prst="rect">
            <a:avLst/>
          </a:prstGeom>
          <a:noFill/>
          <a:ln>
            <a:noFill/>
          </a:ln>
        </p:spPr>
        <p:txBody>
          <a:bodyPr anchorCtr="0" anchor="t" bIns="45700" lIns="91425" spcFirstLastPara="1" rIns="91425" wrap="square" tIns="45700">
            <a:spAutoFit/>
          </a:bodyPr>
          <a:lstStyle/>
          <a:p>
            <a:pPr indent="0" lvl="0" marL="152396" marR="0" rtl="0" algn="l">
              <a:lnSpc>
                <a:spcPct val="100000"/>
              </a:lnSpc>
              <a:spcBef>
                <a:spcPts val="0"/>
              </a:spcBef>
              <a:spcAft>
                <a:spcPts val="0"/>
              </a:spcAft>
              <a:buClr>
                <a:schemeClr val="dk1"/>
              </a:buClr>
              <a:buSzPts val="1400"/>
              <a:buFont typeface="Calibri"/>
              <a:buNone/>
            </a:pPr>
            <a:r>
              <a:rPr b="0" i="0" lang="es-CO" sz="1600" u="none" cap="none" strike="noStrike">
                <a:solidFill>
                  <a:schemeClr val="dk1"/>
                </a:solidFill>
                <a:latin typeface="Calibri"/>
                <a:ea typeface="Calibri"/>
                <a:cs typeface="Calibri"/>
                <a:sym typeface="Calibri"/>
              </a:rPr>
              <a:t>En la vigencia 2023, se intervienen estas sedes generando un avance importante en mejoras y cumplimiento normativo.</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78"/>
          <p:cNvSpPr txBox="1"/>
          <p:nvPr>
            <p:ph type="title"/>
          </p:nvPr>
        </p:nvSpPr>
        <p:spPr>
          <a:xfrm>
            <a:off x="1283945" y="340012"/>
            <a:ext cx="9437298"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2"/>
              </a:buClr>
              <a:buSzPct val="100000"/>
              <a:buFont typeface="Poppins Black"/>
              <a:buNone/>
            </a:pPr>
            <a:r>
              <a:rPr b="1" lang="es-CO" sz="4400">
                <a:solidFill>
                  <a:schemeClr val="accent2"/>
                </a:solidFill>
              </a:rPr>
              <a:t>GESTIÓN DE LA INFRAESTRUCTURA </a:t>
            </a:r>
            <a:r>
              <a:rPr b="1" lang="es-CO" sz="4400">
                <a:solidFill>
                  <a:srgbClr val="669900"/>
                </a:solidFill>
              </a:rPr>
              <a:t>DE LAS SEDES</a:t>
            </a:r>
            <a:endParaRPr>
              <a:solidFill>
                <a:srgbClr val="669900"/>
              </a:solidFill>
            </a:endParaRPr>
          </a:p>
        </p:txBody>
      </p:sp>
      <p:sp>
        <p:nvSpPr>
          <p:cNvPr id="795" name="Google Shape;795;p78"/>
          <p:cNvSpPr txBox="1"/>
          <p:nvPr/>
        </p:nvSpPr>
        <p:spPr>
          <a:xfrm>
            <a:off x="1474839" y="1682025"/>
            <a:ext cx="9055510" cy="73862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chemeClr val="dk1"/>
                </a:solidFill>
                <a:latin typeface="Calibri"/>
                <a:ea typeface="Calibri"/>
                <a:cs typeface="Calibri"/>
                <a:sym typeface="Calibri"/>
              </a:rPr>
              <a:t>En la vigencia 2023, la EPSI logró realizar  mejoras de infraestructura a las sedes de Uribia, Santa Marta, Manaure y Aracataca. La EPSI, a través del SIAU, gestión de la calidad, la Dirección Administrativa y Financiera, con apoyo de la Gerencia, ha realizado auditorías al 100% de las sedes.</a:t>
            </a:r>
            <a:endParaRPr b="0" i="0" sz="1400" u="none" cap="none" strike="noStrike">
              <a:solidFill>
                <a:srgbClr val="000000"/>
              </a:solidFill>
              <a:latin typeface="Calibri"/>
              <a:ea typeface="Calibri"/>
              <a:cs typeface="Calibri"/>
              <a:sym typeface="Calibri"/>
            </a:endParaRPr>
          </a:p>
        </p:txBody>
      </p:sp>
      <p:sp>
        <p:nvSpPr>
          <p:cNvPr id="796" name="Google Shape;796;p78"/>
          <p:cNvSpPr txBox="1"/>
          <p:nvPr/>
        </p:nvSpPr>
        <p:spPr>
          <a:xfrm>
            <a:off x="4769669" y="2434232"/>
            <a:ext cx="2950883"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accent2"/>
                </a:solidFill>
                <a:latin typeface="Poppins Black"/>
                <a:ea typeface="Poppins Black"/>
                <a:cs typeface="Poppins Black"/>
                <a:sym typeface="Poppins Black"/>
              </a:rPr>
              <a:t>SEDE SANTA MARTA </a:t>
            </a:r>
            <a:endParaRPr b="0" i="0" sz="1400" u="none" cap="none" strike="noStrike">
              <a:solidFill>
                <a:srgbClr val="000000"/>
              </a:solidFill>
              <a:latin typeface="Poppins Black"/>
              <a:ea typeface="Poppins Black"/>
              <a:cs typeface="Poppins Black"/>
              <a:sym typeface="Poppins Black"/>
            </a:endParaRPr>
          </a:p>
        </p:txBody>
      </p:sp>
      <p:sp>
        <p:nvSpPr>
          <p:cNvPr id="797" name="Google Shape;797;p78"/>
          <p:cNvSpPr txBox="1"/>
          <p:nvPr/>
        </p:nvSpPr>
        <p:spPr>
          <a:xfrm>
            <a:off x="769672" y="2700986"/>
            <a:ext cx="27256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chemeClr val="accent1"/>
                </a:solidFill>
                <a:latin typeface="Poppins"/>
                <a:ea typeface="Poppins"/>
                <a:cs typeface="Poppins"/>
                <a:sym typeface="Poppins"/>
              </a:rPr>
              <a:t>ANTES</a:t>
            </a:r>
            <a:endParaRPr b="0" i="0" sz="1400" u="none" cap="none" strike="noStrike">
              <a:solidFill>
                <a:srgbClr val="000000"/>
              </a:solidFill>
              <a:latin typeface="Arial"/>
              <a:ea typeface="Arial"/>
              <a:cs typeface="Arial"/>
              <a:sym typeface="Arial"/>
            </a:endParaRPr>
          </a:p>
        </p:txBody>
      </p:sp>
      <p:pic>
        <p:nvPicPr>
          <p:cNvPr id="798" name="Google Shape;798;p78"/>
          <p:cNvPicPr preferRelativeResize="0"/>
          <p:nvPr/>
        </p:nvPicPr>
        <p:blipFill rotWithShape="1">
          <a:blip r:embed="rId3">
            <a:alphaModFix/>
          </a:blip>
          <a:srcRect b="37401" l="0" r="0" t="36962"/>
          <a:stretch/>
        </p:blipFill>
        <p:spPr>
          <a:xfrm flipH="1">
            <a:off x="2836423" y="3242033"/>
            <a:ext cx="2329252" cy="1490277"/>
          </a:xfrm>
          <a:prstGeom prst="rect">
            <a:avLst/>
          </a:prstGeom>
          <a:noFill/>
          <a:ln>
            <a:noFill/>
          </a:ln>
        </p:spPr>
      </p:pic>
      <p:pic>
        <p:nvPicPr>
          <p:cNvPr id="799" name="Google Shape;799;p78"/>
          <p:cNvPicPr preferRelativeResize="0"/>
          <p:nvPr/>
        </p:nvPicPr>
        <p:blipFill rotWithShape="1">
          <a:blip r:embed="rId4">
            <a:alphaModFix/>
          </a:blip>
          <a:srcRect b="37942" l="19936" r="0" t="35909"/>
          <a:stretch/>
        </p:blipFill>
        <p:spPr>
          <a:xfrm flipH="1">
            <a:off x="6273850" y="3242033"/>
            <a:ext cx="1955749" cy="1623834"/>
          </a:xfrm>
          <a:prstGeom prst="rect">
            <a:avLst/>
          </a:prstGeom>
          <a:noFill/>
          <a:ln>
            <a:noFill/>
          </a:ln>
        </p:spPr>
      </p:pic>
      <p:pic>
        <p:nvPicPr>
          <p:cNvPr id="800" name="Google Shape;800;p78"/>
          <p:cNvPicPr preferRelativeResize="0"/>
          <p:nvPr/>
        </p:nvPicPr>
        <p:blipFill rotWithShape="1">
          <a:blip r:embed="rId5">
            <a:alphaModFix/>
          </a:blip>
          <a:srcRect b="37366" l="0" r="0" t="37258"/>
          <a:stretch/>
        </p:blipFill>
        <p:spPr>
          <a:xfrm>
            <a:off x="2831762" y="5014733"/>
            <a:ext cx="2333913" cy="1490277"/>
          </a:xfrm>
          <a:prstGeom prst="rect">
            <a:avLst/>
          </a:prstGeom>
          <a:noFill/>
          <a:ln>
            <a:noFill/>
          </a:ln>
        </p:spPr>
      </p:pic>
      <p:pic>
        <p:nvPicPr>
          <p:cNvPr id="801" name="Google Shape;801;p78"/>
          <p:cNvPicPr preferRelativeResize="0"/>
          <p:nvPr/>
        </p:nvPicPr>
        <p:blipFill rotWithShape="1">
          <a:blip r:embed="rId6">
            <a:alphaModFix/>
          </a:blip>
          <a:srcRect b="37297" l="0" r="0" t="37572"/>
          <a:stretch/>
        </p:blipFill>
        <p:spPr>
          <a:xfrm>
            <a:off x="6273850" y="5057936"/>
            <a:ext cx="1955749" cy="149027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79"/>
          <p:cNvSpPr txBox="1"/>
          <p:nvPr/>
        </p:nvSpPr>
        <p:spPr>
          <a:xfrm>
            <a:off x="1179247" y="1072964"/>
            <a:ext cx="27256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chemeClr val="accent1"/>
                </a:solidFill>
                <a:latin typeface="Poppins"/>
                <a:ea typeface="Poppins"/>
                <a:cs typeface="Poppins"/>
                <a:sym typeface="Poppins"/>
              </a:rPr>
              <a:t>DESPUÉS</a:t>
            </a:r>
            <a:endParaRPr b="0" i="0" sz="1400" u="none" cap="none" strike="noStrike">
              <a:solidFill>
                <a:srgbClr val="000000"/>
              </a:solidFill>
              <a:latin typeface="Arial"/>
              <a:ea typeface="Arial"/>
              <a:cs typeface="Arial"/>
              <a:sym typeface="Arial"/>
            </a:endParaRPr>
          </a:p>
        </p:txBody>
      </p:sp>
      <p:pic>
        <p:nvPicPr>
          <p:cNvPr id="807" name="Google Shape;807;p79"/>
          <p:cNvPicPr preferRelativeResize="0"/>
          <p:nvPr/>
        </p:nvPicPr>
        <p:blipFill rotWithShape="1">
          <a:blip r:embed="rId3">
            <a:alphaModFix/>
          </a:blip>
          <a:srcRect b="0" l="0" r="0" t="0"/>
          <a:stretch/>
        </p:blipFill>
        <p:spPr>
          <a:xfrm>
            <a:off x="2738120" y="1572895"/>
            <a:ext cx="3200400" cy="2208530"/>
          </a:xfrm>
          <a:prstGeom prst="rect">
            <a:avLst/>
          </a:prstGeom>
          <a:noFill/>
          <a:ln>
            <a:noFill/>
          </a:ln>
        </p:spPr>
      </p:pic>
      <p:pic>
        <p:nvPicPr>
          <p:cNvPr id="808" name="Google Shape;808;p79"/>
          <p:cNvPicPr preferRelativeResize="0"/>
          <p:nvPr/>
        </p:nvPicPr>
        <p:blipFill rotWithShape="1">
          <a:blip r:embed="rId4">
            <a:alphaModFix/>
          </a:blip>
          <a:srcRect b="0" l="0" r="0" t="0"/>
          <a:stretch/>
        </p:blipFill>
        <p:spPr>
          <a:xfrm>
            <a:off x="6086475" y="1572895"/>
            <a:ext cx="2819400" cy="2208530"/>
          </a:xfrm>
          <a:prstGeom prst="rect">
            <a:avLst/>
          </a:prstGeom>
          <a:noFill/>
          <a:ln>
            <a:noFill/>
          </a:ln>
        </p:spPr>
      </p:pic>
      <p:pic>
        <p:nvPicPr>
          <p:cNvPr id="809" name="Google Shape;809;p79"/>
          <p:cNvPicPr preferRelativeResize="0"/>
          <p:nvPr/>
        </p:nvPicPr>
        <p:blipFill rotWithShape="1">
          <a:blip r:embed="rId5">
            <a:alphaModFix/>
          </a:blip>
          <a:srcRect b="0" l="0" r="9757" t="0"/>
          <a:stretch/>
        </p:blipFill>
        <p:spPr>
          <a:xfrm>
            <a:off x="2738120" y="3973579"/>
            <a:ext cx="6167755" cy="2365877"/>
          </a:xfrm>
          <a:prstGeom prst="rect">
            <a:avLst/>
          </a:prstGeom>
          <a:noFill/>
          <a:ln>
            <a:noFill/>
          </a:ln>
        </p:spPr>
      </p:pic>
      <p:sp>
        <p:nvSpPr>
          <p:cNvPr id="810" name="Google Shape;810;p79"/>
          <p:cNvSpPr txBox="1"/>
          <p:nvPr/>
        </p:nvSpPr>
        <p:spPr>
          <a:xfrm>
            <a:off x="4188682" y="348650"/>
            <a:ext cx="3887662"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2800" u="none" cap="none" strike="noStrike">
                <a:solidFill>
                  <a:schemeClr val="accent2"/>
                </a:solidFill>
                <a:latin typeface="Poppins Black"/>
                <a:ea typeface="Poppins Black"/>
                <a:cs typeface="Poppins Black"/>
                <a:sym typeface="Poppins Black"/>
              </a:rPr>
              <a:t>SEDE SANTA MARTA </a:t>
            </a:r>
            <a:endParaRPr b="0" i="0" sz="2800" u="none" cap="none" strike="noStrike">
              <a:solidFill>
                <a:srgbClr val="000000"/>
              </a:solidFill>
              <a:latin typeface="Poppins Black"/>
              <a:ea typeface="Poppins Black"/>
              <a:cs typeface="Poppins Black"/>
              <a:sym typeface="Poppins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8"/>
          <p:cNvSpPr txBox="1"/>
          <p:nvPr>
            <p:ph type="title"/>
          </p:nvPr>
        </p:nvSpPr>
        <p:spPr>
          <a:xfrm>
            <a:off x="1071677" y="673239"/>
            <a:ext cx="4767532" cy="125495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669900"/>
              </a:buClr>
              <a:buSzPts val="2000"/>
              <a:buFont typeface="Poppins Black"/>
              <a:buNone/>
            </a:pPr>
            <a:r>
              <a:rPr b="1" lang="es-CO" sz="2000">
                <a:solidFill>
                  <a:srgbClr val="669900"/>
                </a:solidFill>
              </a:rPr>
              <a:t>CONTRATACIÓN COMPONENTE  </a:t>
            </a:r>
            <a:r>
              <a:rPr b="1" lang="es-CO" sz="2000">
                <a:solidFill>
                  <a:schemeClr val="accent2"/>
                </a:solidFill>
              </a:rPr>
              <a:t>DIFERENCIAL SEPARADO</a:t>
            </a:r>
            <a:endParaRPr sz="2000">
              <a:solidFill>
                <a:schemeClr val="accent2"/>
              </a:solidFill>
            </a:endParaRPr>
          </a:p>
        </p:txBody>
      </p:sp>
      <p:sp>
        <p:nvSpPr>
          <p:cNvPr id="170" name="Google Shape;170;p8"/>
          <p:cNvSpPr txBox="1"/>
          <p:nvPr/>
        </p:nvSpPr>
        <p:spPr>
          <a:xfrm>
            <a:off x="6028050" y="673239"/>
            <a:ext cx="4767532" cy="125495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669900"/>
              </a:buClr>
              <a:buSzPts val="2000"/>
              <a:buFont typeface="Poppins Black"/>
              <a:buNone/>
            </a:pPr>
            <a:r>
              <a:rPr b="1" i="0" lang="es-CO" sz="2000" u="none" cap="none" strike="noStrike">
                <a:solidFill>
                  <a:srgbClr val="669900"/>
                </a:solidFill>
                <a:latin typeface="Poppins Black"/>
                <a:ea typeface="Poppins Black"/>
                <a:cs typeface="Poppins Black"/>
                <a:sym typeface="Poppins Black"/>
              </a:rPr>
              <a:t>CONTRATACIÓN INCLUIDA EN </a:t>
            </a:r>
            <a:r>
              <a:rPr b="1" i="0" lang="es-CO" sz="2000" u="none" cap="none" strike="noStrike">
                <a:solidFill>
                  <a:schemeClr val="accent2"/>
                </a:solidFill>
                <a:latin typeface="Poppins Black"/>
                <a:ea typeface="Poppins Black"/>
                <a:cs typeface="Poppins Black"/>
                <a:sym typeface="Poppins Black"/>
              </a:rPr>
              <a:t>SERVICIOS OCCIDENTALES</a:t>
            </a:r>
            <a:endParaRPr b="1" i="0" sz="2000" u="none" cap="none" strike="noStrike">
              <a:solidFill>
                <a:schemeClr val="accent2"/>
              </a:solidFill>
              <a:latin typeface="Calibri"/>
              <a:ea typeface="Calibri"/>
              <a:cs typeface="Calibri"/>
              <a:sym typeface="Calibri"/>
            </a:endParaRPr>
          </a:p>
        </p:txBody>
      </p:sp>
      <p:sp>
        <p:nvSpPr>
          <p:cNvPr id="171" name="Google Shape;171;p8"/>
          <p:cNvSpPr txBox="1"/>
          <p:nvPr/>
        </p:nvSpPr>
        <p:spPr>
          <a:xfrm>
            <a:off x="774201" y="2120544"/>
            <a:ext cx="5157787" cy="4267200"/>
          </a:xfrm>
          <a:prstGeom prst="rect">
            <a:avLst/>
          </a:prstGeom>
          <a:noFill/>
          <a:ln>
            <a:noFill/>
          </a:ln>
        </p:spPr>
        <p:txBody>
          <a:bodyPr anchorCtr="0" anchor="t" bIns="45700" lIns="91425" spcFirstLastPara="1" rIns="91425" wrap="square" tIns="45700">
            <a:noAutofit/>
          </a:bodyPr>
          <a:lstStyle/>
          <a:p>
            <a:pPr indent="-228600" lvl="0" marL="228600" marR="0" rtl="0" algn="just">
              <a:lnSpc>
                <a:spcPct val="90000"/>
              </a:lnSpc>
              <a:spcBef>
                <a:spcPts val="0"/>
              </a:spcBef>
              <a:spcAft>
                <a:spcPts val="0"/>
              </a:spcAft>
              <a:buClr>
                <a:schemeClr val="dk1"/>
              </a:buClr>
              <a:buSzPts val="1400"/>
              <a:buFont typeface="Arial"/>
              <a:buChar char="•"/>
            </a:pPr>
            <a:r>
              <a:rPr b="1" i="0" lang="es-CO" sz="1400" u="none" cap="none" strike="noStrike">
                <a:solidFill>
                  <a:schemeClr val="dk1"/>
                </a:solidFill>
                <a:latin typeface="Calibri"/>
                <a:ea typeface="Calibri"/>
                <a:cs typeface="Calibri"/>
                <a:sym typeface="Calibri"/>
              </a:rPr>
              <a:t>Contratación separada: </a:t>
            </a:r>
            <a:r>
              <a:rPr b="0" i="0" lang="es-CO" sz="1400" u="none" cap="none" strike="noStrike">
                <a:solidFill>
                  <a:schemeClr val="dk1"/>
                </a:solidFill>
                <a:latin typeface="Calibri"/>
                <a:ea typeface="Calibri"/>
                <a:cs typeface="Calibri"/>
                <a:sym typeface="Calibri"/>
              </a:rPr>
              <a:t>no permitía articular la atención propia con la atención occidental. </a:t>
            </a:r>
            <a:endParaRPr b="0" i="0" sz="1400" u="none" cap="none" strike="noStrike">
              <a:solidFill>
                <a:srgbClr val="000000"/>
              </a:solidFill>
              <a:latin typeface="Arial"/>
              <a:ea typeface="Arial"/>
              <a:cs typeface="Arial"/>
              <a:sym typeface="Arial"/>
            </a:endParaRPr>
          </a:p>
          <a:p>
            <a:pPr indent="-228600" lvl="0" marL="228600" marR="0" rtl="0" algn="just">
              <a:lnSpc>
                <a:spcPct val="90000"/>
              </a:lnSpc>
              <a:spcBef>
                <a:spcPts val="1000"/>
              </a:spcBef>
              <a:spcAft>
                <a:spcPts val="0"/>
              </a:spcAft>
              <a:buClr>
                <a:schemeClr val="dk1"/>
              </a:buClr>
              <a:buSzPts val="1400"/>
              <a:buFont typeface="Arial"/>
              <a:buChar char="•"/>
            </a:pPr>
            <a:r>
              <a:rPr b="1" i="0" lang="es-CO" sz="1400" u="none" cap="none" strike="noStrike">
                <a:solidFill>
                  <a:schemeClr val="dk1"/>
                </a:solidFill>
                <a:latin typeface="Calibri"/>
                <a:ea typeface="Calibri"/>
                <a:cs typeface="Calibri"/>
                <a:sym typeface="Calibri"/>
              </a:rPr>
              <a:t>Impactos e indicadores separados:</a:t>
            </a:r>
            <a:r>
              <a:rPr b="0" i="0" lang="es-CO" sz="1400" u="none" cap="none" strike="noStrike">
                <a:solidFill>
                  <a:schemeClr val="dk1"/>
                </a:solidFill>
                <a:latin typeface="Calibri"/>
                <a:ea typeface="Calibri"/>
                <a:cs typeface="Calibri"/>
                <a:sym typeface="Calibri"/>
              </a:rPr>
              <a:t> no permitía visibilizar los impactos positivos de la atención propia ante el bunach</a:t>
            </a:r>
            <a:r>
              <a:rPr b="0" i="0" lang="es-CO" sz="1400" u="none" cap="none" strike="sngStrike">
                <a:solidFill>
                  <a:schemeClr val="dk1"/>
                </a:solidFill>
                <a:latin typeface="Calibri"/>
                <a:ea typeface="Calibri"/>
                <a:cs typeface="Calibri"/>
                <a:sym typeface="Calibri"/>
              </a:rPr>
              <a:t>u</a:t>
            </a:r>
            <a:r>
              <a:rPr b="0" i="0" lang="es-CO" sz="1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228600" lvl="0" marL="228600" marR="0" rtl="0" algn="just">
              <a:lnSpc>
                <a:spcPct val="90000"/>
              </a:lnSpc>
              <a:spcBef>
                <a:spcPts val="1000"/>
              </a:spcBef>
              <a:spcAft>
                <a:spcPts val="0"/>
              </a:spcAft>
              <a:buClr>
                <a:schemeClr val="dk1"/>
              </a:buClr>
              <a:buSzPts val="1400"/>
              <a:buFont typeface="Arial"/>
              <a:buChar char="•"/>
            </a:pPr>
            <a:r>
              <a:rPr b="1" i="0" lang="es-CO" sz="1400" u="none" cap="none" strike="noStrike">
                <a:solidFill>
                  <a:schemeClr val="dk1"/>
                </a:solidFill>
                <a:latin typeface="Calibri"/>
                <a:ea typeface="Calibri"/>
                <a:cs typeface="Calibri"/>
                <a:sym typeface="Calibri"/>
              </a:rPr>
              <a:t>Financiación limitada: </a:t>
            </a:r>
            <a:r>
              <a:rPr b="0" i="0" lang="es-CO" sz="1400" u="none" cap="none" strike="noStrike">
                <a:solidFill>
                  <a:schemeClr val="dk1"/>
                </a:solidFill>
                <a:latin typeface="Calibri"/>
                <a:ea typeface="Calibri"/>
                <a:cs typeface="Calibri"/>
                <a:sym typeface="Calibri"/>
              </a:rPr>
              <a:t>solo se podía tomar el 4,81 % de la UPC para financiar las actividades diferenciales. Además que el 4,81% también se tomaba para financiar casa de paso, transporte rural y servicios funerarios.    </a:t>
            </a:r>
            <a:endParaRPr b="0" i="0" sz="1400" u="none" cap="none" strike="noStrike">
              <a:solidFill>
                <a:srgbClr val="000000"/>
              </a:solidFill>
              <a:latin typeface="Arial"/>
              <a:ea typeface="Arial"/>
              <a:cs typeface="Arial"/>
              <a:sym typeface="Arial"/>
            </a:endParaRPr>
          </a:p>
          <a:p>
            <a:pPr indent="-228600" lvl="0" marL="228600" marR="0" rtl="0" algn="just">
              <a:lnSpc>
                <a:spcPct val="90000"/>
              </a:lnSpc>
              <a:spcBef>
                <a:spcPts val="1000"/>
              </a:spcBef>
              <a:spcAft>
                <a:spcPts val="0"/>
              </a:spcAft>
              <a:buClr>
                <a:schemeClr val="dk1"/>
              </a:buClr>
              <a:buSzPts val="1400"/>
              <a:buFont typeface="Arial"/>
              <a:buChar char="•"/>
            </a:pPr>
            <a:r>
              <a:rPr b="1" i="0" lang="es-CO" sz="1400" u="none" cap="none" strike="noStrike">
                <a:solidFill>
                  <a:schemeClr val="dk1"/>
                </a:solidFill>
                <a:latin typeface="Calibri"/>
                <a:ea typeface="Calibri"/>
                <a:cs typeface="Calibri"/>
                <a:sym typeface="Calibri"/>
              </a:rPr>
              <a:t>Impactos y/o finalidades difusas o poco objetivas: </a:t>
            </a:r>
            <a:r>
              <a:rPr b="0" i="0" lang="es-CO" sz="1400" u="none" cap="none" strike="noStrike">
                <a:solidFill>
                  <a:schemeClr val="dk1"/>
                </a:solidFill>
                <a:latin typeface="Calibri"/>
                <a:ea typeface="Calibri"/>
                <a:cs typeface="Calibri"/>
                <a:sym typeface="Calibri"/>
              </a:rPr>
              <a:t>se tenía poca claridad respecto a los impactos reales de las actividades diferenciales, en donde se hacían muchas acciones pero sin visibilizar sus impactos epidemiológicos, además de que se disponía de un Sistema de información insuficiente e inadecuado. </a:t>
            </a:r>
            <a:endParaRPr b="0" i="0" sz="1400" u="none" cap="none" strike="noStrike">
              <a:solidFill>
                <a:srgbClr val="000000"/>
              </a:solidFill>
              <a:latin typeface="Arial"/>
              <a:ea typeface="Arial"/>
              <a:cs typeface="Arial"/>
              <a:sym typeface="Arial"/>
            </a:endParaRPr>
          </a:p>
          <a:p>
            <a:pPr indent="-228600" lvl="0" marL="228600" marR="0" rtl="0" algn="just">
              <a:lnSpc>
                <a:spcPct val="90000"/>
              </a:lnSpc>
              <a:spcBef>
                <a:spcPts val="1000"/>
              </a:spcBef>
              <a:spcAft>
                <a:spcPts val="0"/>
              </a:spcAft>
              <a:buClr>
                <a:schemeClr val="dk1"/>
              </a:buClr>
              <a:buSzPts val="1400"/>
              <a:buFont typeface="Arial"/>
              <a:buChar char="•"/>
            </a:pPr>
            <a:r>
              <a:rPr b="1" i="0" lang="es-CO" sz="1400" u="none" cap="none" strike="noStrike">
                <a:solidFill>
                  <a:schemeClr val="dk1"/>
                </a:solidFill>
                <a:latin typeface="Calibri"/>
                <a:ea typeface="Calibri"/>
                <a:cs typeface="Calibri"/>
                <a:sym typeface="Calibri"/>
              </a:rPr>
              <a:t>Actividades y/o acciones difusas: </a:t>
            </a:r>
            <a:r>
              <a:rPr b="0" i="0" lang="es-CO" sz="1400" u="none" cap="none" strike="noStrike">
                <a:solidFill>
                  <a:schemeClr val="dk1"/>
                </a:solidFill>
                <a:latin typeface="Calibri"/>
                <a:ea typeface="Calibri"/>
                <a:cs typeface="Calibri"/>
                <a:sym typeface="Calibri"/>
              </a:rPr>
              <a:t>se corría el riesgo de mostrar ante el bunach</a:t>
            </a:r>
            <a:r>
              <a:rPr b="0" i="0" lang="es-CO" sz="1400" u="none" cap="none" strike="sngStrike">
                <a:solidFill>
                  <a:schemeClr val="dk1"/>
                </a:solidFill>
                <a:latin typeface="Calibri"/>
                <a:ea typeface="Calibri"/>
                <a:cs typeface="Calibri"/>
                <a:sym typeface="Calibri"/>
              </a:rPr>
              <a:t>u</a:t>
            </a:r>
            <a:r>
              <a:rPr b="0" i="0" lang="es-CO" sz="1400" u="none" cap="none" strike="noStrike">
                <a:solidFill>
                  <a:schemeClr val="dk1"/>
                </a:solidFill>
                <a:latin typeface="Calibri"/>
                <a:ea typeface="Calibri"/>
                <a:cs typeface="Calibri"/>
                <a:sym typeface="Calibri"/>
              </a:rPr>
              <a:t> las intimidades de los conocimientos propios; pues las actividades o acciones se confundían con las metodologías o técnicas intimas que los sabedores ancestrales deben preservar y custodiar sin exponerlos públicamente.      </a:t>
            </a:r>
            <a:endParaRPr b="0" i="0" sz="1400" u="none" cap="none" strike="noStrike">
              <a:solidFill>
                <a:schemeClr val="dk1"/>
              </a:solidFill>
              <a:latin typeface="Calibri"/>
              <a:ea typeface="Calibri"/>
              <a:cs typeface="Calibri"/>
              <a:sym typeface="Calibri"/>
            </a:endParaRPr>
          </a:p>
        </p:txBody>
      </p:sp>
      <p:sp>
        <p:nvSpPr>
          <p:cNvPr id="172" name="Google Shape;172;p8"/>
          <p:cNvSpPr txBox="1"/>
          <p:nvPr/>
        </p:nvSpPr>
        <p:spPr>
          <a:xfrm>
            <a:off x="6087684" y="1994846"/>
            <a:ext cx="5183188" cy="4433454"/>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1400"/>
              <a:buFont typeface="Arial"/>
              <a:buChar char="•"/>
            </a:pPr>
            <a:r>
              <a:rPr b="1" i="0" lang="es-CO" sz="1400" u="none" cap="none" strike="noStrike">
                <a:solidFill>
                  <a:schemeClr val="dk1"/>
                </a:solidFill>
                <a:latin typeface="Calibri"/>
                <a:ea typeface="Calibri"/>
                <a:cs typeface="Calibri"/>
                <a:sym typeface="Calibri"/>
              </a:rPr>
              <a:t>Contratación unificada:  </a:t>
            </a:r>
            <a:r>
              <a:rPr b="0" i="0" lang="es-CO" sz="1400" u="none" cap="none" strike="noStrike">
                <a:solidFill>
                  <a:schemeClr val="dk1"/>
                </a:solidFill>
                <a:latin typeface="Calibri"/>
                <a:ea typeface="Calibri"/>
                <a:cs typeface="Calibri"/>
                <a:sym typeface="Calibri"/>
              </a:rPr>
              <a:t>permite articular y complementar la atención propia con la atención occidental. </a:t>
            </a:r>
            <a:endParaRPr b="0" i="0" sz="1400" u="none" cap="none" strike="noStrike">
              <a:solidFill>
                <a:srgbClr val="000000"/>
              </a:solidFill>
              <a:latin typeface="Arial"/>
              <a:ea typeface="Arial"/>
              <a:cs typeface="Arial"/>
              <a:sym typeface="Arial"/>
            </a:endParaRPr>
          </a:p>
          <a:p>
            <a:pPr indent="-228600" lvl="0" marL="228600" marR="0" rtl="0" algn="just">
              <a:lnSpc>
                <a:spcPct val="90000"/>
              </a:lnSpc>
              <a:spcBef>
                <a:spcPts val="1000"/>
              </a:spcBef>
              <a:spcAft>
                <a:spcPts val="0"/>
              </a:spcAft>
              <a:buClr>
                <a:schemeClr val="dk1"/>
              </a:buClr>
              <a:buSzPts val="1400"/>
              <a:buFont typeface="Arial"/>
              <a:buChar char="•"/>
            </a:pPr>
            <a:r>
              <a:rPr b="1" i="0" lang="es-CO" sz="1400" u="none" cap="none" strike="noStrike">
                <a:solidFill>
                  <a:schemeClr val="dk1"/>
                </a:solidFill>
                <a:latin typeface="Calibri"/>
                <a:ea typeface="Calibri"/>
                <a:cs typeface="Calibri"/>
                <a:sym typeface="Calibri"/>
              </a:rPr>
              <a:t>Impactos e indicadores unificados:</a:t>
            </a:r>
            <a:r>
              <a:rPr b="0" i="0" lang="es-CO" sz="1400" u="none" cap="none" strike="noStrike">
                <a:solidFill>
                  <a:schemeClr val="dk1"/>
                </a:solidFill>
                <a:latin typeface="Calibri"/>
                <a:ea typeface="Calibri"/>
                <a:cs typeface="Calibri"/>
                <a:sym typeface="Calibri"/>
              </a:rPr>
              <a:t> permite visibilizar los impactos positivos de la atención propia ante el bunach</a:t>
            </a:r>
            <a:r>
              <a:rPr b="0" i="0" lang="es-CO" sz="1400" u="none" cap="none" strike="sngStrike">
                <a:solidFill>
                  <a:schemeClr val="dk1"/>
                </a:solidFill>
                <a:latin typeface="Calibri"/>
                <a:ea typeface="Calibri"/>
                <a:cs typeface="Calibri"/>
                <a:sym typeface="Calibri"/>
              </a:rPr>
              <a:t>u</a:t>
            </a:r>
            <a:r>
              <a:rPr b="0" i="0" lang="es-CO" sz="1400" u="none" cap="none" strike="noStrike">
                <a:solidFill>
                  <a:schemeClr val="dk1"/>
                </a:solidFill>
                <a:latin typeface="Calibri"/>
                <a:ea typeface="Calibri"/>
                <a:cs typeface="Calibri"/>
                <a:sym typeface="Calibri"/>
              </a:rPr>
              <a:t>, complementándose además con los impactos de la atención occidental. </a:t>
            </a:r>
            <a:endParaRPr b="0" i="0" sz="1400" u="none" cap="none" strike="noStrike">
              <a:solidFill>
                <a:srgbClr val="000000"/>
              </a:solidFill>
              <a:latin typeface="Arial"/>
              <a:ea typeface="Arial"/>
              <a:cs typeface="Arial"/>
              <a:sym typeface="Arial"/>
            </a:endParaRPr>
          </a:p>
          <a:p>
            <a:pPr indent="-228600" lvl="0" marL="228600" marR="0" rtl="0" algn="just">
              <a:lnSpc>
                <a:spcPct val="90000"/>
              </a:lnSpc>
              <a:spcBef>
                <a:spcPts val="1000"/>
              </a:spcBef>
              <a:spcAft>
                <a:spcPts val="0"/>
              </a:spcAft>
              <a:buClr>
                <a:schemeClr val="dk1"/>
              </a:buClr>
              <a:buSzPts val="1400"/>
              <a:buFont typeface="Arial"/>
              <a:buChar char="•"/>
            </a:pPr>
            <a:r>
              <a:rPr b="1" i="0" lang="es-CO" sz="1400" u="none" cap="none" strike="noStrike">
                <a:solidFill>
                  <a:schemeClr val="dk1"/>
                </a:solidFill>
                <a:latin typeface="Calibri"/>
                <a:ea typeface="Calibri"/>
                <a:cs typeface="Calibri"/>
                <a:sym typeface="Calibri"/>
              </a:rPr>
              <a:t>Financiación ampliable: </a:t>
            </a:r>
            <a:r>
              <a:rPr b="0" i="0" lang="es-CO" sz="1400" u="none" cap="none" strike="noStrike">
                <a:solidFill>
                  <a:schemeClr val="dk1"/>
                </a:solidFill>
                <a:latin typeface="Calibri"/>
                <a:ea typeface="Calibri"/>
                <a:cs typeface="Calibri"/>
                <a:sym typeface="Calibri"/>
              </a:rPr>
              <a:t>hay mayor posibilidad de financiar las actividades propias incluso con recursos del 92% de la UPC; pues el contrato permite financiar (aumentada mente) la acción diferencial que más se desarrolle.</a:t>
            </a:r>
            <a:endParaRPr b="0" i="0" sz="1400" u="none" cap="none" strike="noStrike">
              <a:solidFill>
                <a:srgbClr val="000000"/>
              </a:solidFill>
              <a:latin typeface="Arial"/>
              <a:ea typeface="Arial"/>
              <a:cs typeface="Arial"/>
              <a:sym typeface="Arial"/>
            </a:endParaRPr>
          </a:p>
          <a:p>
            <a:pPr indent="-228600" lvl="0" marL="228600" marR="0" rtl="0" algn="just">
              <a:lnSpc>
                <a:spcPct val="90000"/>
              </a:lnSpc>
              <a:spcBef>
                <a:spcPts val="1000"/>
              </a:spcBef>
              <a:spcAft>
                <a:spcPts val="0"/>
              </a:spcAft>
              <a:buClr>
                <a:schemeClr val="dk1"/>
              </a:buClr>
              <a:buSzPts val="1400"/>
              <a:buFont typeface="Arial"/>
              <a:buChar char="•"/>
            </a:pPr>
            <a:r>
              <a:rPr b="1" i="0" lang="es-CO" sz="1400" u="none" cap="none" strike="noStrike">
                <a:solidFill>
                  <a:schemeClr val="dk1"/>
                </a:solidFill>
                <a:latin typeface="Calibri"/>
                <a:ea typeface="Calibri"/>
                <a:cs typeface="Calibri"/>
                <a:sym typeface="Calibri"/>
              </a:rPr>
              <a:t>Impactos y/o finalidades más claros: </a:t>
            </a:r>
            <a:r>
              <a:rPr b="0" i="0" lang="es-CO" sz="1400" u="none" cap="none" strike="noStrike">
                <a:solidFill>
                  <a:schemeClr val="dk1"/>
                </a:solidFill>
                <a:latin typeface="Calibri"/>
                <a:ea typeface="Calibri"/>
                <a:cs typeface="Calibri"/>
                <a:sym typeface="Calibri"/>
              </a:rPr>
              <a:t>se busca que las actividades diferenciales generen impactos o finalidades más claros, incidiendo en el comportamiento de la epidemiología familiar y/o comunitaria. Ahora se dispondrá de un Sistema de información mejorado. </a:t>
            </a:r>
            <a:endParaRPr b="0" i="0" sz="1400" u="none" cap="none" strike="noStrike">
              <a:solidFill>
                <a:srgbClr val="000000"/>
              </a:solidFill>
              <a:latin typeface="Arial"/>
              <a:ea typeface="Arial"/>
              <a:cs typeface="Arial"/>
              <a:sym typeface="Arial"/>
            </a:endParaRPr>
          </a:p>
          <a:p>
            <a:pPr indent="-228600" lvl="0" marL="228600" marR="0" rtl="0" algn="just">
              <a:lnSpc>
                <a:spcPct val="90000"/>
              </a:lnSpc>
              <a:spcBef>
                <a:spcPts val="1000"/>
              </a:spcBef>
              <a:spcAft>
                <a:spcPts val="0"/>
              </a:spcAft>
              <a:buClr>
                <a:schemeClr val="dk1"/>
              </a:buClr>
              <a:buSzPts val="1400"/>
              <a:buFont typeface="Arial"/>
              <a:buChar char="•"/>
            </a:pPr>
            <a:r>
              <a:rPr b="1" i="0" lang="es-CO" sz="1400" u="none" cap="none" strike="noStrike">
                <a:solidFill>
                  <a:schemeClr val="dk1"/>
                </a:solidFill>
                <a:latin typeface="Calibri"/>
                <a:ea typeface="Calibri"/>
                <a:cs typeface="Calibri"/>
                <a:sym typeface="Calibri"/>
              </a:rPr>
              <a:t>Actividades y/o acciones concretas y convencionales: </a:t>
            </a:r>
            <a:r>
              <a:rPr b="0" i="0" lang="es-CO" sz="1400" u="none" cap="none" strike="noStrike">
                <a:solidFill>
                  <a:schemeClr val="dk1"/>
                </a:solidFill>
                <a:latin typeface="Calibri"/>
                <a:ea typeface="Calibri"/>
                <a:cs typeface="Calibri"/>
                <a:sym typeface="Calibri"/>
              </a:rPr>
              <a:t>las actividades o acciones deferenciales actuales son concretas y están redactadas en lenguaje convencional o genérico, no haciendo falta que se describan detalladamente los procedimientos realizados por los sabedores.    </a:t>
            </a:r>
            <a:endParaRPr b="0" i="0" sz="1400" u="none" cap="none" strike="noStrike">
              <a:solidFill>
                <a:schemeClr val="dk1"/>
              </a:solidFill>
              <a:latin typeface="Calibri"/>
              <a:ea typeface="Calibri"/>
              <a:cs typeface="Calibri"/>
              <a:sym typeface="Calibri"/>
            </a:endParaRPr>
          </a:p>
        </p:txBody>
      </p:sp>
      <p:cxnSp>
        <p:nvCxnSpPr>
          <p:cNvPr id="173" name="Google Shape;173;p8"/>
          <p:cNvCxnSpPr/>
          <p:nvPr/>
        </p:nvCxnSpPr>
        <p:spPr>
          <a:xfrm>
            <a:off x="6105939" y="1987722"/>
            <a:ext cx="0" cy="4433454"/>
          </a:xfrm>
          <a:prstGeom prst="straightConnector1">
            <a:avLst/>
          </a:prstGeom>
          <a:noFill/>
          <a:ln cap="flat" cmpd="sng" w="19050">
            <a:solidFill>
              <a:srgbClr val="669900"/>
            </a:solidFill>
            <a:prstDash val="dash"/>
            <a:miter lim="800000"/>
            <a:headEnd len="sm" w="sm" type="none"/>
            <a:tailEnd len="sm" w="sm" type="none"/>
          </a:ln>
        </p:spPr>
      </p:cxn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80"/>
          <p:cNvSpPr txBox="1"/>
          <p:nvPr/>
        </p:nvSpPr>
        <p:spPr>
          <a:xfrm>
            <a:off x="4696645" y="790516"/>
            <a:ext cx="3099322"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2800" u="none" cap="none" strike="noStrike">
                <a:solidFill>
                  <a:schemeClr val="accent2"/>
                </a:solidFill>
                <a:latin typeface="Poppins Black"/>
                <a:ea typeface="Poppins Black"/>
                <a:cs typeface="Poppins Black"/>
                <a:sym typeface="Poppins Black"/>
              </a:rPr>
              <a:t>SEDE MANAURE </a:t>
            </a:r>
            <a:endParaRPr b="0" i="0" sz="2800" u="none" cap="none" strike="noStrike">
              <a:solidFill>
                <a:srgbClr val="000000"/>
              </a:solidFill>
              <a:latin typeface="Poppins Black"/>
              <a:ea typeface="Poppins Black"/>
              <a:cs typeface="Poppins Black"/>
              <a:sym typeface="Poppins Black"/>
            </a:endParaRPr>
          </a:p>
        </p:txBody>
      </p:sp>
      <p:pic>
        <p:nvPicPr>
          <p:cNvPr id="816" name="Google Shape;816;p80"/>
          <p:cNvPicPr preferRelativeResize="0"/>
          <p:nvPr/>
        </p:nvPicPr>
        <p:blipFill rotWithShape="1">
          <a:blip r:embed="rId3">
            <a:alphaModFix/>
          </a:blip>
          <a:srcRect b="0" l="0" r="0" t="0"/>
          <a:stretch/>
        </p:blipFill>
        <p:spPr>
          <a:xfrm>
            <a:off x="1707700" y="2496821"/>
            <a:ext cx="2654750" cy="3170554"/>
          </a:xfrm>
          <a:prstGeom prst="rect">
            <a:avLst/>
          </a:prstGeom>
          <a:noFill/>
          <a:ln>
            <a:noFill/>
          </a:ln>
        </p:spPr>
      </p:pic>
      <p:pic>
        <p:nvPicPr>
          <p:cNvPr id="817" name="Google Shape;817;p80"/>
          <p:cNvPicPr preferRelativeResize="0"/>
          <p:nvPr/>
        </p:nvPicPr>
        <p:blipFill rotWithShape="1">
          <a:blip r:embed="rId4">
            <a:alphaModFix/>
          </a:blip>
          <a:srcRect b="0" l="0" r="0" t="6559"/>
          <a:stretch/>
        </p:blipFill>
        <p:spPr>
          <a:xfrm>
            <a:off x="4696645" y="2496821"/>
            <a:ext cx="2475679" cy="3170553"/>
          </a:xfrm>
          <a:prstGeom prst="rect">
            <a:avLst/>
          </a:prstGeom>
          <a:noFill/>
          <a:ln>
            <a:noFill/>
          </a:ln>
        </p:spPr>
      </p:pic>
      <p:pic>
        <p:nvPicPr>
          <p:cNvPr id="818" name="Google Shape;818;p80"/>
          <p:cNvPicPr preferRelativeResize="0"/>
          <p:nvPr/>
        </p:nvPicPr>
        <p:blipFill rotWithShape="1">
          <a:blip r:embed="rId5">
            <a:alphaModFix/>
          </a:blip>
          <a:srcRect b="5849" l="0" r="0" t="8558"/>
          <a:stretch/>
        </p:blipFill>
        <p:spPr>
          <a:xfrm flipH="1">
            <a:off x="7495356" y="2496821"/>
            <a:ext cx="2620194" cy="3170553"/>
          </a:xfrm>
          <a:prstGeom prst="rect">
            <a:avLst/>
          </a:prstGeom>
          <a:noFill/>
          <a:ln>
            <a:noFill/>
          </a:ln>
        </p:spPr>
      </p:pic>
      <p:sp>
        <p:nvSpPr>
          <p:cNvPr id="819" name="Google Shape;819;p80"/>
          <p:cNvSpPr txBox="1"/>
          <p:nvPr/>
        </p:nvSpPr>
        <p:spPr>
          <a:xfrm>
            <a:off x="807772" y="1596588"/>
            <a:ext cx="27256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chemeClr val="accent1"/>
                </a:solidFill>
                <a:latin typeface="Poppins"/>
                <a:ea typeface="Poppins"/>
                <a:cs typeface="Poppins"/>
                <a:sym typeface="Poppins"/>
              </a:rPr>
              <a:t>ANTES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id="824" name="Google Shape;824;p81"/>
          <p:cNvPicPr preferRelativeResize="0"/>
          <p:nvPr/>
        </p:nvPicPr>
        <p:blipFill rotWithShape="1">
          <a:blip r:embed="rId3">
            <a:alphaModFix/>
          </a:blip>
          <a:srcRect b="0" l="0" r="0" t="0"/>
          <a:stretch/>
        </p:blipFill>
        <p:spPr>
          <a:xfrm>
            <a:off x="2905125" y="1807637"/>
            <a:ext cx="2792730" cy="2098675"/>
          </a:xfrm>
          <a:prstGeom prst="rect">
            <a:avLst/>
          </a:prstGeom>
          <a:noFill/>
          <a:ln>
            <a:noFill/>
          </a:ln>
        </p:spPr>
      </p:pic>
      <p:pic>
        <p:nvPicPr>
          <p:cNvPr id="825" name="Google Shape;825;p81"/>
          <p:cNvPicPr preferRelativeResize="0"/>
          <p:nvPr/>
        </p:nvPicPr>
        <p:blipFill rotWithShape="1">
          <a:blip r:embed="rId4">
            <a:alphaModFix/>
          </a:blip>
          <a:srcRect b="0" l="0" r="0" t="0"/>
          <a:stretch/>
        </p:blipFill>
        <p:spPr>
          <a:xfrm>
            <a:off x="5928359" y="1773555"/>
            <a:ext cx="3072765" cy="2132757"/>
          </a:xfrm>
          <a:prstGeom prst="rect">
            <a:avLst/>
          </a:prstGeom>
          <a:noFill/>
          <a:ln>
            <a:noFill/>
          </a:ln>
        </p:spPr>
      </p:pic>
      <p:pic>
        <p:nvPicPr>
          <p:cNvPr id="826" name="Google Shape;826;p81"/>
          <p:cNvPicPr preferRelativeResize="0"/>
          <p:nvPr/>
        </p:nvPicPr>
        <p:blipFill rotWithShape="1">
          <a:blip r:embed="rId5">
            <a:alphaModFix/>
          </a:blip>
          <a:srcRect b="0" l="0" r="0" t="0"/>
          <a:stretch/>
        </p:blipFill>
        <p:spPr>
          <a:xfrm>
            <a:off x="2931160" y="4195445"/>
            <a:ext cx="2766695" cy="2333625"/>
          </a:xfrm>
          <a:prstGeom prst="rect">
            <a:avLst/>
          </a:prstGeom>
          <a:noFill/>
          <a:ln>
            <a:noFill/>
          </a:ln>
        </p:spPr>
      </p:pic>
      <p:pic>
        <p:nvPicPr>
          <p:cNvPr id="827" name="Google Shape;827;p81"/>
          <p:cNvPicPr preferRelativeResize="0"/>
          <p:nvPr/>
        </p:nvPicPr>
        <p:blipFill rotWithShape="1">
          <a:blip r:embed="rId6">
            <a:alphaModFix/>
          </a:blip>
          <a:srcRect b="0" l="0" r="0" t="0"/>
          <a:stretch/>
        </p:blipFill>
        <p:spPr>
          <a:xfrm>
            <a:off x="5928360" y="4175343"/>
            <a:ext cx="3004820" cy="2329180"/>
          </a:xfrm>
          <a:prstGeom prst="rect">
            <a:avLst/>
          </a:prstGeom>
          <a:noFill/>
          <a:ln>
            <a:noFill/>
          </a:ln>
        </p:spPr>
      </p:pic>
      <p:sp>
        <p:nvSpPr>
          <p:cNvPr id="828" name="Google Shape;828;p81"/>
          <p:cNvSpPr txBox="1"/>
          <p:nvPr/>
        </p:nvSpPr>
        <p:spPr>
          <a:xfrm>
            <a:off x="4773028" y="419041"/>
            <a:ext cx="3072765"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2800" u="none" cap="none" strike="noStrike">
                <a:solidFill>
                  <a:schemeClr val="accent2"/>
                </a:solidFill>
                <a:latin typeface="Poppins Black"/>
                <a:ea typeface="Poppins Black"/>
                <a:cs typeface="Poppins Black"/>
                <a:sym typeface="Poppins Black"/>
              </a:rPr>
              <a:t>SEDE MANAURE </a:t>
            </a:r>
            <a:endParaRPr b="0" i="0" sz="2800" u="none" cap="none" strike="noStrike">
              <a:solidFill>
                <a:srgbClr val="000000"/>
              </a:solidFill>
              <a:latin typeface="Poppins Black"/>
              <a:ea typeface="Poppins Black"/>
              <a:cs typeface="Poppins Black"/>
              <a:sym typeface="Poppins Black"/>
            </a:endParaRPr>
          </a:p>
        </p:txBody>
      </p:sp>
      <p:sp>
        <p:nvSpPr>
          <p:cNvPr id="829" name="Google Shape;829;p81"/>
          <p:cNvSpPr txBox="1"/>
          <p:nvPr/>
        </p:nvSpPr>
        <p:spPr>
          <a:xfrm>
            <a:off x="1169722" y="1134527"/>
            <a:ext cx="27256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chemeClr val="accent1"/>
                </a:solidFill>
                <a:latin typeface="Poppins"/>
                <a:ea typeface="Poppins"/>
                <a:cs typeface="Poppins"/>
                <a:sym typeface="Poppins"/>
              </a:rPr>
              <a:t>DESPUÉS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82"/>
          <p:cNvSpPr txBox="1"/>
          <p:nvPr/>
        </p:nvSpPr>
        <p:spPr>
          <a:xfrm>
            <a:off x="4696645" y="790516"/>
            <a:ext cx="2725686"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2800" u="none" cap="none" strike="noStrike">
                <a:solidFill>
                  <a:schemeClr val="accent2"/>
                </a:solidFill>
                <a:latin typeface="Poppins Black"/>
                <a:ea typeface="Poppins Black"/>
                <a:cs typeface="Poppins Black"/>
                <a:sym typeface="Poppins Black"/>
              </a:rPr>
              <a:t>SEDE URIBIA </a:t>
            </a:r>
            <a:endParaRPr b="0" i="0" sz="2800" u="none" cap="none" strike="noStrike">
              <a:solidFill>
                <a:srgbClr val="000000"/>
              </a:solidFill>
              <a:latin typeface="Poppins Black"/>
              <a:ea typeface="Poppins Black"/>
              <a:cs typeface="Poppins Black"/>
              <a:sym typeface="Poppins Black"/>
            </a:endParaRPr>
          </a:p>
        </p:txBody>
      </p:sp>
      <p:sp>
        <p:nvSpPr>
          <p:cNvPr id="835" name="Google Shape;835;p82"/>
          <p:cNvSpPr txBox="1"/>
          <p:nvPr/>
        </p:nvSpPr>
        <p:spPr>
          <a:xfrm>
            <a:off x="807772" y="1596588"/>
            <a:ext cx="27256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chemeClr val="accent1"/>
                </a:solidFill>
                <a:latin typeface="Poppins"/>
                <a:ea typeface="Poppins"/>
                <a:cs typeface="Poppins"/>
                <a:sym typeface="Poppins"/>
              </a:rPr>
              <a:t>ANTES</a:t>
            </a:r>
            <a:endParaRPr b="0" i="0" sz="1400" u="none" cap="none" strike="noStrike">
              <a:solidFill>
                <a:srgbClr val="000000"/>
              </a:solidFill>
              <a:latin typeface="Arial"/>
              <a:ea typeface="Arial"/>
              <a:cs typeface="Arial"/>
              <a:sym typeface="Arial"/>
            </a:endParaRPr>
          </a:p>
        </p:txBody>
      </p:sp>
      <p:pic>
        <p:nvPicPr>
          <p:cNvPr id="836" name="Google Shape;836;p82"/>
          <p:cNvPicPr preferRelativeResize="0"/>
          <p:nvPr/>
        </p:nvPicPr>
        <p:blipFill rotWithShape="1">
          <a:blip r:embed="rId3">
            <a:alphaModFix/>
          </a:blip>
          <a:srcRect b="0" l="0" r="0" t="0"/>
          <a:stretch/>
        </p:blipFill>
        <p:spPr>
          <a:xfrm>
            <a:off x="2878772" y="2016760"/>
            <a:ext cx="2711450" cy="1693545"/>
          </a:xfrm>
          <a:prstGeom prst="rect">
            <a:avLst/>
          </a:prstGeom>
          <a:noFill/>
          <a:ln>
            <a:noFill/>
          </a:ln>
        </p:spPr>
      </p:pic>
      <p:pic>
        <p:nvPicPr>
          <p:cNvPr id="837" name="Google Shape;837;p82"/>
          <p:cNvPicPr preferRelativeResize="0"/>
          <p:nvPr/>
        </p:nvPicPr>
        <p:blipFill rotWithShape="1">
          <a:blip r:embed="rId4">
            <a:alphaModFix/>
          </a:blip>
          <a:srcRect b="0" l="0" r="0" t="0"/>
          <a:stretch/>
        </p:blipFill>
        <p:spPr>
          <a:xfrm>
            <a:off x="5717222" y="2038985"/>
            <a:ext cx="2948305" cy="1661795"/>
          </a:xfrm>
          <a:prstGeom prst="rect">
            <a:avLst/>
          </a:prstGeom>
          <a:noFill/>
          <a:ln>
            <a:noFill/>
          </a:ln>
        </p:spPr>
      </p:pic>
      <p:pic>
        <p:nvPicPr>
          <p:cNvPr id="838" name="Google Shape;838;p82"/>
          <p:cNvPicPr preferRelativeResize="0"/>
          <p:nvPr/>
        </p:nvPicPr>
        <p:blipFill rotWithShape="1">
          <a:blip r:embed="rId5">
            <a:alphaModFix/>
          </a:blip>
          <a:srcRect b="0" l="0" r="0" t="0"/>
          <a:stretch/>
        </p:blipFill>
        <p:spPr>
          <a:xfrm>
            <a:off x="3007042" y="3955415"/>
            <a:ext cx="1844675" cy="2409190"/>
          </a:xfrm>
          <a:prstGeom prst="rect">
            <a:avLst/>
          </a:prstGeom>
          <a:noFill/>
          <a:ln>
            <a:noFill/>
          </a:ln>
        </p:spPr>
      </p:pic>
      <p:pic>
        <p:nvPicPr>
          <p:cNvPr id="839" name="Google Shape;839;p82"/>
          <p:cNvPicPr preferRelativeResize="0"/>
          <p:nvPr/>
        </p:nvPicPr>
        <p:blipFill rotWithShape="1">
          <a:blip r:embed="rId6">
            <a:alphaModFix/>
          </a:blip>
          <a:srcRect b="0" l="0" r="0" t="0"/>
          <a:stretch/>
        </p:blipFill>
        <p:spPr>
          <a:xfrm>
            <a:off x="5425757" y="3956050"/>
            <a:ext cx="3117215" cy="240919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83"/>
          <p:cNvSpPr txBox="1"/>
          <p:nvPr/>
        </p:nvSpPr>
        <p:spPr>
          <a:xfrm>
            <a:off x="1179247" y="1072964"/>
            <a:ext cx="27256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chemeClr val="accent1"/>
                </a:solidFill>
                <a:latin typeface="Poppins"/>
                <a:ea typeface="Poppins"/>
                <a:cs typeface="Poppins"/>
                <a:sym typeface="Poppins"/>
              </a:rPr>
              <a:t>DESPUÉS</a:t>
            </a:r>
            <a:endParaRPr b="0" i="0" sz="1400" u="none" cap="none" strike="noStrike">
              <a:solidFill>
                <a:srgbClr val="000000"/>
              </a:solidFill>
              <a:latin typeface="Arial"/>
              <a:ea typeface="Arial"/>
              <a:cs typeface="Arial"/>
              <a:sym typeface="Arial"/>
            </a:endParaRPr>
          </a:p>
        </p:txBody>
      </p:sp>
      <p:sp>
        <p:nvSpPr>
          <p:cNvPr id="845" name="Google Shape;845;p83"/>
          <p:cNvSpPr txBox="1"/>
          <p:nvPr/>
        </p:nvSpPr>
        <p:spPr>
          <a:xfrm>
            <a:off x="4733157" y="552391"/>
            <a:ext cx="2725686"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2800" u="none" cap="none" strike="noStrike">
                <a:solidFill>
                  <a:schemeClr val="accent2"/>
                </a:solidFill>
                <a:latin typeface="Poppins Black"/>
                <a:ea typeface="Poppins Black"/>
                <a:cs typeface="Poppins Black"/>
                <a:sym typeface="Poppins Black"/>
              </a:rPr>
              <a:t>SEDE URIBIA </a:t>
            </a:r>
            <a:endParaRPr b="0" i="0" sz="2800" u="none" cap="none" strike="noStrike">
              <a:solidFill>
                <a:srgbClr val="000000"/>
              </a:solidFill>
              <a:latin typeface="Poppins Black"/>
              <a:ea typeface="Poppins Black"/>
              <a:cs typeface="Poppins Black"/>
              <a:sym typeface="Poppins Black"/>
            </a:endParaRPr>
          </a:p>
        </p:txBody>
      </p:sp>
      <p:pic>
        <p:nvPicPr>
          <p:cNvPr id="846" name="Google Shape;846;p83"/>
          <p:cNvPicPr preferRelativeResize="0"/>
          <p:nvPr/>
        </p:nvPicPr>
        <p:blipFill rotWithShape="1">
          <a:blip r:embed="rId3">
            <a:alphaModFix/>
          </a:blip>
          <a:srcRect b="0" l="0" r="0" t="0"/>
          <a:stretch/>
        </p:blipFill>
        <p:spPr>
          <a:xfrm>
            <a:off x="2250379" y="1780924"/>
            <a:ext cx="3309108" cy="1935436"/>
          </a:xfrm>
          <a:prstGeom prst="rect">
            <a:avLst/>
          </a:prstGeom>
          <a:noFill/>
          <a:ln>
            <a:noFill/>
          </a:ln>
        </p:spPr>
      </p:pic>
      <p:pic>
        <p:nvPicPr>
          <p:cNvPr id="847" name="Google Shape;847;p83"/>
          <p:cNvPicPr preferRelativeResize="0"/>
          <p:nvPr/>
        </p:nvPicPr>
        <p:blipFill rotWithShape="1">
          <a:blip r:embed="rId4">
            <a:alphaModFix/>
          </a:blip>
          <a:srcRect b="0" l="0" r="0" t="0"/>
          <a:stretch/>
        </p:blipFill>
        <p:spPr>
          <a:xfrm>
            <a:off x="5942285" y="1799295"/>
            <a:ext cx="3033115" cy="1917065"/>
          </a:xfrm>
          <a:prstGeom prst="rect">
            <a:avLst/>
          </a:prstGeom>
          <a:noFill/>
          <a:ln>
            <a:noFill/>
          </a:ln>
        </p:spPr>
      </p:pic>
      <p:pic>
        <p:nvPicPr>
          <p:cNvPr id="848" name="Google Shape;848;p83"/>
          <p:cNvPicPr preferRelativeResize="0"/>
          <p:nvPr/>
        </p:nvPicPr>
        <p:blipFill rotWithShape="1">
          <a:blip r:embed="rId5">
            <a:alphaModFix/>
          </a:blip>
          <a:srcRect b="52414" l="0" r="0" t="0"/>
          <a:stretch/>
        </p:blipFill>
        <p:spPr>
          <a:xfrm>
            <a:off x="1625662" y="3800475"/>
            <a:ext cx="7943849" cy="2667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84"/>
          <p:cNvSpPr txBox="1"/>
          <p:nvPr>
            <p:ph type="title"/>
          </p:nvPr>
        </p:nvSpPr>
        <p:spPr>
          <a:xfrm>
            <a:off x="1377156" y="440991"/>
            <a:ext cx="9437687" cy="480091"/>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accent2"/>
              </a:buClr>
              <a:buSzPts val="2000"/>
              <a:buFont typeface="Poppins Black"/>
              <a:buNone/>
            </a:pPr>
            <a:r>
              <a:rPr b="1" lang="es-CO" sz="2800">
                <a:solidFill>
                  <a:schemeClr val="accent2"/>
                </a:solidFill>
              </a:rPr>
              <a:t>SEDE ARACATACA </a:t>
            </a:r>
            <a:endParaRPr sz="2800"/>
          </a:p>
        </p:txBody>
      </p:sp>
      <p:sp>
        <p:nvSpPr>
          <p:cNvPr id="854" name="Google Shape;854;p84"/>
          <p:cNvSpPr txBox="1"/>
          <p:nvPr/>
        </p:nvSpPr>
        <p:spPr>
          <a:xfrm>
            <a:off x="664897" y="1038527"/>
            <a:ext cx="27256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chemeClr val="accent1"/>
                </a:solidFill>
                <a:latin typeface="Poppins"/>
                <a:ea typeface="Poppins"/>
                <a:cs typeface="Poppins"/>
                <a:sym typeface="Poppins"/>
              </a:rPr>
              <a:t>ANTES</a:t>
            </a:r>
            <a:endParaRPr b="0" i="0" sz="1400" u="none" cap="none" strike="noStrike">
              <a:solidFill>
                <a:srgbClr val="000000"/>
              </a:solidFill>
              <a:latin typeface="Arial"/>
              <a:ea typeface="Arial"/>
              <a:cs typeface="Arial"/>
              <a:sym typeface="Arial"/>
            </a:endParaRPr>
          </a:p>
        </p:txBody>
      </p:sp>
      <p:pic>
        <p:nvPicPr>
          <p:cNvPr id="855" name="Google Shape;855;p84"/>
          <p:cNvPicPr preferRelativeResize="0"/>
          <p:nvPr/>
        </p:nvPicPr>
        <p:blipFill rotWithShape="1">
          <a:blip r:embed="rId3">
            <a:alphaModFix/>
          </a:blip>
          <a:srcRect b="27162" l="0" r="0" t="17235"/>
          <a:stretch/>
        </p:blipFill>
        <p:spPr>
          <a:xfrm>
            <a:off x="3050857" y="1517846"/>
            <a:ext cx="2609850" cy="2181225"/>
          </a:xfrm>
          <a:prstGeom prst="rect">
            <a:avLst/>
          </a:prstGeom>
          <a:noFill/>
          <a:ln>
            <a:noFill/>
          </a:ln>
        </p:spPr>
      </p:pic>
      <p:pic>
        <p:nvPicPr>
          <p:cNvPr id="856" name="Google Shape;856;p84"/>
          <p:cNvPicPr preferRelativeResize="0"/>
          <p:nvPr/>
        </p:nvPicPr>
        <p:blipFill rotWithShape="1">
          <a:blip r:embed="rId4">
            <a:alphaModFix/>
          </a:blip>
          <a:srcRect b="0" l="0" r="0" t="0"/>
          <a:stretch/>
        </p:blipFill>
        <p:spPr>
          <a:xfrm flipH="1">
            <a:off x="5788342" y="1517846"/>
            <a:ext cx="2933700" cy="2152650"/>
          </a:xfrm>
          <a:prstGeom prst="rect">
            <a:avLst/>
          </a:prstGeom>
          <a:noFill/>
          <a:ln>
            <a:noFill/>
          </a:ln>
        </p:spPr>
      </p:pic>
      <p:pic>
        <p:nvPicPr>
          <p:cNvPr id="857" name="Google Shape;857;p84"/>
          <p:cNvPicPr preferRelativeResize="0"/>
          <p:nvPr/>
        </p:nvPicPr>
        <p:blipFill rotWithShape="1">
          <a:blip r:embed="rId5">
            <a:alphaModFix/>
          </a:blip>
          <a:srcRect b="0" l="0" r="0" t="0"/>
          <a:stretch/>
        </p:blipFill>
        <p:spPr>
          <a:xfrm>
            <a:off x="4637722" y="3782891"/>
            <a:ext cx="2438400" cy="28860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85"/>
          <p:cNvSpPr txBox="1"/>
          <p:nvPr/>
        </p:nvSpPr>
        <p:spPr>
          <a:xfrm>
            <a:off x="1377156" y="440991"/>
            <a:ext cx="9437687" cy="480091"/>
          </a:xfrm>
          <a:prstGeom prst="rect">
            <a:avLst/>
          </a:prstGeom>
          <a:no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chemeClr val="accent2"/>
              </a:buClr>
              <a:buSzPts val="2000"/>
              <a:buFont typeface="Poppins Black"/>
              <a:buNone/>
            </a:pPr>
            <a:r>
              <a:rPr b="1" i="0" lang="es-CO" sz="2800" u="none" cap="none" strike="noStrike">
                <a:solidFill>
                  <a:schemeClr val="accent2"/>
                </a:solidFill>
                <a:latin typeface="Poppins Black"/>
                <a:ea typeface="Poppins Black"/>
                <a:cs typeface="Poppins Black"/>
                <a:sym typeface="Poppins Black"/>
              </a:rPr>
              <a:t>SEDE ARACATACA </a:t>
            </a:r>
            <a:endParaRPr b="1" i="0" sz="2800" u="none" cap="none" strike="noStrike">
              <a:solidFill>
                <a:schemeClr val="accent2"/>
              </a:solidFill>
              <a:latin typeface="Poppins Black"/>
              <a:ea typeface="Poppins Black"/>
              <a:cs typeface="Poppins Black"/>
              <a:sym typeface="Poppins Black"/>
            </a:endParaRPr>
          </a:p>
        </p:txBody>
      </p:sp>
      <p:sp>
        <p:nvSpPr>
          <p:cNvPr id="863" name="Google Shape;863;p85"/>
          <p:cNvSpPr txBox="1"/>
          <p:nvPr/>
        </p:nvSpPr>
        <p:spPr>
          <a:xfrm>
            <a:off x="664897" y="1038527"/>
            <a:ext cx="27256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chemeClr val="accent1"/>
                </a:solidFill>
                <a:latin typeface="Poppins"/>
                <a:ea typeface="Poppins"/>
                <a:cs typeface="Poppins"/>
                <a:sym typeface="Poppins"/>
              </a:rPr>
              <a:t>DESPUÉS</a:t>
            </a:r>
            <a:endParaRPr b="0" i="0" sz="1400" u="none" cap="none" strike="noStrike">
              <a:solidFill>
                <a:srgbClr val="000000"/>
              </a:solidFill>
              <a:latin typeface="Arial"/>
              <a:ea typeface="Arial"/>
              <a:cs typeface="Arial"/>
              <a:sym typeface="Arial"/>
            </a:endParaRPr>
          </a:p>
        </p:txBody>
      </p:sp>
      <p:pic>
        <p:nvPicPr>
          <p:cNvPr id="864" name="Google Shape;864;p85"/>
          <p:cNvPicPr preferRelativeResize="0"/>
          <p:nvPr/>
        </p:nvPicPr>
        <p:blipFill rotWithShape="1">
          <a:blip r:embed="rId3">
            <a:alphaModFix/>
          </a:blip>
          <a:srcRect b="0" l="0" r="0" t="0"/>
          <a:stretch/>
        </p:blipFill>
        <p:spPr>
          <a:xfrm>
            <a:off x="2846268" y="1489271"/>
            <a:ext cx="1934845" cy="2580005"/>
          </a:xfrm>
          <a:prstGeom prst="rect">
            <a:avLst/>
          </a:prstGeom>
          <a:noFill/>
          <a:ln>
            <a:noFill/>
          </a:ln>
        </p:spPr>
      </p:pic>
      <p:pic>
        <p:nvPicPr>
          <p:cNvPr id="865" name="Google Shape;865;p85"/>
          <p:cNvPicPr preferRelativeResize="0"/>
          <p:nvPr/>
        </p:nvPicPr>
        <p:blipFill rotWithShape="1">
          <a:blip r:embed="rId4">
            <a:alphaModFix/>
          </a:blip>
          <a:srcRect b="0" l="0" r="0" t="0"/>
          <a:stretch/>
        </p:blipFill>
        <p:spPr>
          <a:xfrm>
            <a:off x="4861758" y="1498796"/>
            <a:ext cx="1771650" cy="2542540"/>
          </a:xfrm>
          <a:prstGeom prst="rect">
            <a:avLst/>
          </a:prstGeom>
          <a:noFill/>
          <a:ln>
            <a:noFill/>
          </a:ln>
        </p:spPr>
      </p:pic>
      <p:pic>
        <p:nvPicPr>
          <p:cNvPr id="866" name="Google Shape;866;p85"/>
          <p:cNvPicPr preferRelativeResize="0"/>
          <p:nvPr/>
        </p:nvPicPr>
        <p:blipFill rotWithShape="1">
          <a:blip r:embed="rId5">
            <a:alphaModFix/>
          </a:blip>
          <a:srcRect b="0" l="0" r="0" t="0"/>
          <a:stretch/>
        </p:blipFill>
        <p:spPr>
          <a:xfrm>
            <a:off x="6700083" y="1517846"/>
            <a:ext cx="1813560" cy="2533650"/>
          </a:xfrm>
          <a:prstGeom prst="rect">
            <a:avLst/>
          </a:prstGeom>
          <a:noFill/>
          <a:ln>
            <a:noFill/>
          </a:ln>
        </p:spPr>
      </p:pic>
      <p:pic>
        <p:nvPicPr>
          <p:cNvPr id="867" name="Google Shape;867;p85"/>
          <p:cNvPicPr preferRelativeResize="0"/>
          <p:nvPr/>
        </p:nvPicPr>
        <p:blipFill rotWithShape="1">
          <a:blip r:embed="rId6">
            <a:alphaModFix/>
          </a:blip>
          <a:srcRect b="0" l="0" r="0" t="0"/>
          <a:stretch/>
        </p:blipFill>
        <p:spPr>
          <a:xfrm>
            <a:off x="4204136" y="4165597"/>
            <a:ext cx="3250327" cy="253365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86"/>
          <p:cNvSpPr txBox="1"/>
          <p:nvPr>
            <p:ph type="title"/>
          </p:nvPr>
        </p:nvSpPr>
        <p:spPr>
          <a:xfrm>
            <a:off x="1377156" y="440991"/>
            <a:ext cx="9437687" cy="480091"/>
          </a:xfrm>
          <a:prstGeom prst="rect">
            <a:avLst/>
          </a:prstGeom>
          <a:no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chemeClr val="accent2"/>
              </a:buClr>
              <a:buSzPts val="2000"/>
              <a:buFont typeface="Poppins Black"/>
              <a:buNone/>
            </a:pPr>
            <a:r>
              <a:rPr b="1" i="0" lang="es-CO" sz="2800" u="none" cap="none" strike="noStrike">
                <a:solidFill>
                  <a:schemeClr val="accent2"/>
                </a:solidFill>
                <a:latin typeface="Poppins Black"/>
                <a:ea typeface="Poppins Black"/>
                <a:cs typeface="Poppins Black"/>
                <a:sym typeface="Poppins Black"/>
              </a:rPr>
              <a:t>SEDE CIÉNAGA</a:t>
            </a:r>
            <a:endParaRPr sz="2800"/>
          </a:p>
        </p:txBody>
      </p:sp>
      <p:sp>
        <p:nvSpPr>
          <p:cNvPr id="873" name="Google Shape;873;p86"/>
          <p:cNvSpPr txBox="1"/>
          <p:nvPr/>
        </p:nvSpPr>
        <p:spPr>
          <a:xfrm>
            <a:off x="664897" y="1038527"/>
            <a:ext cx="27256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chemeClr val="accent1"/>
                </a:solidFill>
                <a:latin typeface="Poppins"/>
                <a:ea typeface="Poppins"/>
                <a:cs typeface="Poppins"/>
                <a:sym typeface="Poppins"/>
              </a:rPr>
              <a:t>ANTES</a:t>
            </a:r>
            <a:endParaRPr b="0" i="0" sz="1400" u="none" cap="none" strike="noStrike">
              <a:solidFill>
                <a:srgbClr val="000000"/>
              </a:solidFill>
              <a:latin typeface="Arial"/>
              <a:ea typeface="Arial"/>
              <a:cs typeface="Arial"/>
              <a:sym typeface="Arial"/>
            </a:endParaRPr>
          </a:p>
        </p:txBody>
      </p:sp>
      <p:pic>
        <p:nvPicPr>
          <p:cNvPr id="874" name="Google Shape;874;p86"/>
          <p:cNvPicPr preferRelativeResize="0"/>
          <p:nvPr/>
        </p:nvPicPr>
        <p:blipFill rotWithShape="1">
          <a:blip r:embed="rId3">
            <a:alphaModFix/>
          </a:blip>
          <a:srcRect b="21780" l="0" r="0" t="0"/>
          <a:stretch/>
        </p:blipFill>
        <p:spPr>
          <a:xfrm>
            <a:off x="1844199" y="2014537"/>
            <a:ext cx="2335847" cy="3243263"/>
          </a:xfrm>
          <a:prstGeom prst="rect">
            <a:avLst/>
          </a:prstGeom>
          <a:noFill/>
          <a:ln>
            <a:noFill/>
          </a:ln>
        </p:spPr>
      </p:pic>
      <p:pic>
        <p:nvPicPr>
          <p:cNvPr id="875" name="Google Shape;875;p86"/>
          <p:cNvPicPr preferRelativeResize="0"/>
          <p:nvPr/>
        </p:nvPicPr>
        <p:blipFill rotWithShape="1">
          <a:blip r:embed="rId4">
            <a:alphaModFix/>
          </a:blip>
          <a:srcRect b="0" l="0" r="0" t="0"/>
          <a:stretch/>
        </p:blipFill>
        <p:spPr>
          <a:xfrm>
            <a:off x="4411894" y="2014537"/>
            <a:ext cx="2401338" cy="3192428"/>
          </a:xfrm>
          <a:prstGeom prst="rect">
            <a:avLst/>
          </a:prstGeom>
          <a:noFill/>
          <a:ln>
            <a:noFill/>
          </a:ln>
        </p:spPr>
      </p:pic>
      <p:pic>
        <p:nvPicPr>
          <p:cNvPr id="876" name="Google Shape;876;p86"/>
          <p:cNvPicPr preferRelativeResize="0"/>
          <p:nvPr/>
        </p:nvPicPr>
        <p:blipFill rotWithShape="1">
          <a:blip r:embed="rId5">
            <a:alphaModFix/>
          </a:blip>
          <a:srcRect b="0" l="0" r="0" t="0"/>
          <a:stretch/>
        </p:blipFill>
        <p:spPr>
          <a:xfrm>
            <a:off x="6947360" y="2014537"/>
            <a:ext cx="2232517" cy="3172094"/>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87"/>
          <p:cNvSpPr txBox="1"/>
          <p:nvPr>
            <p:ph type="title"/>
          </p:nvPr>
        </p:nvSpPr>
        <p:spPr>
          <a:xfrm>
            <a:off x="1377156" y="440991"/>
            <a:ext cx="9437687" cy="480091"/>
          </a:xfrm>
          <a:prstGeom prst="rect">
            <a:avLst/>
          </a:prstGeom>
          <a:no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chemeClr val="accent2"/>
              </a:buClr>
              <a:buSzPts val="2000"/>
              <a:buFont typeface="Poppins Black"/>
              <a:buNone/>
            </a:pPr>
            <a:r>
              <a:rPr b="1" i="0" lang="es-CO" sz="2800" u="none" cap="none" strike="noStrike">
                <a:solidFill>
                  <a:schemeClr val="accent2"/>
                </a:solidFill>
                <a:latin typeface="Poppins Black"/>
                <a:ea typeface="Poppins Black"/>
                <a:cs typeface="Poppins Black"/>
                <a:sym typeface="Poppins Black"/>
              </a:rPr>
              <a:t>SEDE CIÉNAGA</a:t>
            </a:r>
            <a:endParaRPr sz="2800"/>
          </a:p>
        </p:txBody>
      </p:sp>
      <p:sp>
        <p:nvSpPr>
          <p:cNvPr id="882" name="Google Shape;882;p87"/>
          <p:cNvSpPr txBox="1"/>
          <p:nvPr/>
        </p:nvSpPr>
        <p:spPr>
          <a:xfrm>
            <a:off x="664897" y="1038527"/>
            <a:ext cx="272568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chemeClr val="accent1"/>
                </a:solidFill>
                <a:latin typeface="Poppins"/>
                <a:ea typeface="Poppins"/>
                <a:cs typeface="Poppins"/>
                <a:sym typeface="Poppins"/>
              </a:rPr>
              <a:t>DESPUÉS</a:t>
            </a:r>
            <a:endParaRPr b="0" i="0" sz="1400" u="none" cap="none" strike="noStrike">
              <a:solidFill>
                <a:srgbClr val="000000"/>
              </a:solidFill>
              <a:latin typeface="Arial"/>
              <a:ea typeface="Arial"/>
              <a:cs typeface="Arial"/>
              <a:sym typeface="Arial"/>
            </a:endParaRPr>
          </a:p>
        </p:txBody>
      </p:sp>
      <p:pic>
        <p:nvPicPr>
          <p:cNvPr id="883" name="Google Shape;883;p87"/>
          <p:cNvPicPr preferRelativeResize="0"/>
          <p:nvPr/>
        </p:nvPicPr>
        <p:blipFill rotWithShape="1">
          <a:blip r:embed="rId3">
            <a:alphaModFix/>
          </a:blip>
          <a:srcRect b="0" l="0" r="0" t="0"/>
          <a:stretch/>
        </p:blipFill>
        <p:spPr>
          <a:xfrm>
            <a:off x="2437714" y="1585088"/>
            <a:ext cx="2066925" cy="2689769"/>
          </a:xfrm>
          <a:prstGeom prst="rect">
            <a:avLst/>
          </a:prstGeom>
          <a:noFill/>
          <a:ln>
            <a:noFill/>
          </a:ln>
        </p:spPr>
      </p:pic>
      <p:pic>
        <p:nvPicPr>
          <p:cNvPr id="884" name="Google Shape;884;p87"/>
          <p:cNvPicPr preferRelativeResize="0"/>
          <p:nvPr/>
        </p:nvPicPr>
        <p:blipFill rotWithShape="1">
          <a:blip r:embed="rId4">
            <a:alphaModFix/>
          </a:blip>
          <a:srcRect b="0" l="0" r="0" t="0"/>
          <a:stretch/>
        </p:blipFill>
        <p:spPr>
          <a:xfrm>
            <a:off x="4916184" y="1562447"/>
            <a:ext cx="1948088" cy="2627304"/>
          </a:xfrm>
          <a:prstGeom prst="rect">
            <a:avLst/>
          </a:prstGeom>
          <a:noFill/>
          <a:ln>
            <a:noFill/>
          </a:ln>
        </p:spPr>
      </p:pic>
      <p:pic>
        <p:nvPicPr>
          <p:cNvPr id="885" name="Google Shape;885;p87"/>
          <p:cNvPicPr preferRelativeResize="0"/>
          <p:nvPr/>
        </p:nvPicPr>
        <p:blipFill rotWithShape="1">
          <a:blip r:embed="rId5">
            <a:alphaModFix/>
          </a:blip>
          <a:srcRect b="0" l="0" r="0" t="0"/>
          <a:stretch/>
        </p:blipFill>
        <p:spPr>
          <a:xfrm>
            <a:off x="7275817" y="1575009"/>
            <a:ext cx="1948088" cy="2627305"/>
          </a:xfrm>
          <a:prstGeom prst="rect">
            <a:avLst/>
          </a:prstGeom>
          <a:noFill/>
          <a:ln>
            <a:noFill/>
          </a:ln>
        </p:spPr>
      </p:pic>
      <p:pic>
        <p:nvPicPr>
          <p:cNvPr id="886" name="Google Shape;886;p87"/>
          <p:cNvPicPr preferRelativeResize="0"/>
          <p:nvPr/>
        </p:nvPicPr>
        <p:blipFill rotWithShape="1">
          <a:blip r:embed="rId6">
            <a:alphaModFix/>
          </a:blip>
          <a:srcRect b="0" l="0" r="0" t="0"/>
          <a:stretch/>
        </p:blipFill>
        <p:spPr>
          <a:xfrm flipH="1">
            <a:off x="3695383" y="4428535"/>
            <a:ext cx="3962717" cy="224492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88"/>
          <p:cNvSpPr txBox="1"/>
          <p:nvPr>
            <p:ph type="title"/>
          </p:nvPr>
        </p:nvSpPr>
        <p:spPr>
          <a:xfrm>
            <a:off x="838200" y="1717854"/>
            <a:ext cx="7315200" cy="110136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Poppins Black"/>
              <a:buNone/>
            </a:pPr>
            <a:r>
              <a:rPr lang="es-CO" sz="4800">
                <a:solidFill>
                  <a:schemeClr val="lt1"/>
                </a:solidFill>
                <a:latin typeface="Poppins Black"/>
                <a:ea typeface="Poppins Black"/>
                <a:cs typeface="Poppins Black"/>
                <a:sym typeface="Poppins Black"/>
              </a:rPr>
              <a:t>PQRD</a:t>
            </a:r>
            <a:endParaRPr/>
          </a:p>
        </p:txBody>
      </p:sp>
      <p:sp>
        <p:nvSpPr>
          <p:cNvPr id="892" name="Google Shape;892;p88"/>
          <p:cNvSpPr txBox="1"/>
          <p:nvPr>
            <p:ph idx="1" type="body"/>
          </p:nvPr>
        </p:nvSpPr>
        <p:spPr>
          <a:xfrm>
            <a:off x="838200" y="3027839"/>
            <a:ext cx="73152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89"/>
          <p:cNvSpPr txBox="1"/>
          <p:nvPr>
            <p:ph type="title"/>
          </p:nvPr>
        </p:nvSpPr>
        <p:spPr>
          <a:xfrm>
            <a:off x="1377351" y="654184"/>
            <a:ext cx="9437298"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2"/>
              </a:buClr>
              <a:buSzPct val="100000"/>
              <a:buFont typeface="Poppins Black"/>
              <a:buNone/>
            </a:pPr>
            <a:r>
              <a:rPr b="1" lang="es-CO" sz="3900">
                <a:solidFill>
                  <a:schemeClr val="accent2"/>
                </a:solidFill>
              </a:rPr>
              <a:t>COMPARATIVO  DE PQRD</a:t>
            </a:r>
            <a:br>
              <a:rPr b="1" lang="es-CO" sz="3900">
                <a:solidFill>
                  <a:schemeClr val="accent2"/>
                </a:solidFill>
              </a:rPr>
            </a:br>
            <a:r>
              <a:rPr b="1" lang="es-CO" sz="3900">
                <a:solidFill>
                  <a:schemeClr val="accent2"/>
                </a:solidFill>
              </a:rPr>
              <a:t> </a:t>
            </a:r>
            <a:r>
              <a:rPr b="1" lang="es-CO" sz="3900">
                <a:solidFill>
                  <a:schemeClr val="accent1"/>
                </a:solidFill>
              </a:rPr>
              <a:t>SUPERSALUD 2022 VS 2023 </a:t>
            </a:r>
            <a:br>
              <a:rPr b="1" lang="es-CO" sz="4400">
                <a:solidFill>
                  <a:schemeClr val="accent1"/>
                </a:solidFill>
                <a:latin typeface="Poppins"/>
                <a:ea typeface="Poppins"/>
                <a:cs typeface="Poppins"/>
                <a:sym typeface="Poppins"/>
              </a:rPr>
            </a:br>
            <a:endParaRPr>
              <a:solidFill>
                <a:schemeClr val="accent1"/>
              </a:solidFill>
            </a:endParaRPr>
          </a:p>
        </p:txBody>
      </p:sp>
      <p:pic>
        <p:nvPicPr>
          <p:cNvPr id="898" name="Google Shape;898;p89"/>
          <p:cNvPicPr preferRelativeResize="0"/>
          <p:nvPr/>
        </p:nvPicPr>
        <p:blipFill rotWithShape="1">
          <a:blip r:embed="rId3">
            <a:alphaModFix/>
          </a:blip>
          <a:srcRect b="0" l="0" r="0" t="0"/>
          <a:stretch/>
        </p:blipFill>
        <p:spPr>
          <a:xfrm>
            <a:off x="1517148" y="5096940"/>
            <a:ext cx="8823959" cy="982980"/>
          </a:xfrm>
          <a:prstGeom prst="rect">
            <a:avLst/>
          </a:prstGeom>
          <a:noFill/>
          <a:ln>
            <a:noFill/>
          </a:ln>
        </p:spPr>
      </p:pic>
      <p:sp>
        <p:nvSpPr>
          <p:cNvPr id="899" name="Google Shape;899;p89"/>
          <p:cNvSpPr txBox="1"/>
          <p:nvPr/>
        </p:nvSpPr>
        <p:spPr>
          <a:xfrm>
            <a:off x="6479187" y="5953647"/>
            <a:ext cx="3979907" cy="423152"/>
          </a:xfrm>
          <a:prstGeom prst="rect">
            <a:avLst/>
          </a:prstGeom>
          <a:noFill/>
          <a:ln>
            <a:noFill/>
          </a:ln>
        </p:spPr>
        <p:txBody>
          <a:bodyPr anchorCtr="0" anchor="t" bIns="121900" lIns="121900" spcFirstLastPara="1" rIns="121900" wrap="square" tIns="121900">
            <a:spAutoFit/>
          </a:bodyPr>
          <a:lstStyle/>
          <a:p>
            <a:pPr indent="0" lvl="0" marL="0" marR="0" rtl="0" algn="r">
              <a:lnSpc>
                <a:spcPct val="115000"/>
              </a:lnSpc>
              <a:spcBef>
                <a:spcPts val="0"/>
              </a:spcBef>
              <a:spcAft>
                <a:spcPts val="0"/>
              </a:spcAft>
              <a:buClr>
                <a:srgbClr val="000000"/>
              </a:buClr>
              <a:buSzPts val="1000"/>
              <a:buFont typeface="Arial"/>
              <a:buNone/>
            </a:pPr>
            <a:r>
              <a:rPr b="1" i="0" lang="es-CO" sz="1000" u="none" cap="none" strike="noStrike">
                <a:solidFill>
                  <a:schemeClr val="dk1"/>
                </a:solidFill>
                <a:latin typeface="Poppins"/>
                <a:ea typeface="Poppins"/>
                <a:cs typeface="Poppins"/>
                <a:sym typeface="Poppins"/>
              </a:rPr>
              <a:t> Fuente:</a:t>
            </a:r>
            <a:r>
              <a:rPr b="0" i="0" lang="es-CO" sz="1000" u="none" cap="none" strike="noStrike">
                <a:solidFill>
                  <a:schemeClr val="dk1"/>
                </a:solidFill>
                <a:latin typeface="Poppins"/>
                <a:ea typeface="Poppins"/>
                <a:cs typeface="Poppins"/>
                <a:sym typeface="Poppins"/>
              </a:rPr>
              <a:t> Base de datos PQRD ene – dic 2023</a:t>
            </a:r>
            <a:endParaRPr b="0" i="0" sz="1000" u="none" cap="none" strike="noStrike">
              <a:solidFill>
                <a:schemeClr val="dk1"/>
              </a:solidFill>
              <a:latin typeface="Poppins"/>
              <a:ea typeface="Poppins"/>
              <a:cs typeface="Poppins"/>
              <a:sym typeface="Poppins"/>
            </a:endParaRPr>
          </a:p>
        </p:txBody>
      </p:sp>
      <p:pic>
        <p:nvPicPr>
          <p:cNvPr id="900" name="Google Shape;900;p89"/>
          <p:cNvPicPr preferRelativeResize="0"/>
          <p:nvPr/>
        </p:nvPicPr>
        <p:blipFill rotWithShape="1">
          <a:blip r:embed="rId4">
            <a:alphaModFix/>
          </a:blip>
          <a:srcRect b="0" l="0" r="0" t="0"/>
          <a:stretch/>
        </p:blipFill>
        <p:spPr>
          <a:xfrm>
            <a:off x="3976411" y="1979747"/>
            <a:ext cx="4239177" cy="275563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9"/>
          <p:cNvSpPr txBox="1"/>
          <p:nvPr>
            <p:ph type="title"/>
          </p:nvPr>
        </p:nvSpPr>
        <p:spPr>
          <a:xfrm>
            <a:off x="1229078" y="534088"/>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669900"/>
              </a:buClr>
              <a:buSzPts val="4000"/>
              <a:buFont typeface="Poppins Black"/>
              <a:buNone/>
            </a:pPr>
            <a:r>
              <a:rPr b="1" lang="es-CO" sz="4000">
                <a:solidFill>
                  <a:srgbClr val="669900"/>
                </a:solidFill>
              </a:rPr>
              <a:t>CÓDIGOS CUPS ESPECIALES </a:t>
            </a:r>
            <a:r>
              <a:rPr b="1" lang="es-CO" sz="4000">
                <a:solidFill>
                  <a:schemeClr val="accent2"/>
                </a:solidFill>
              </a:rPr>
              <a:t>GENERALES</a:t>
            </a:r>
            <a:endParaRPr sz="4000">
              <a:solidFill>
                <a:schemeClr val="accent2"/>
              </a:solidFill>
            </a:endParaRPr>
          </a:p>
        </p:txBody>
      </p:sp>
      <p:graphicFrame>
        <p:nvGraphicFramePr>
          <p:cNvPr id="179" name="Google Shape;179;p9"/>
          <p:cNvGraphicFramePr/>
          <p:nvPr/>
        </p:nvGraphicFramePr>
        <p:xfrm>
          <a:off x="1525929" y="2044432"/>
          <a:ext cx="3000000" cy="3000000"/>
        </p:xfrm>
        <a:graphic>
          <a:graphicData uri="http://schemas.openxmlformats.org/drawingml/2006/table">
            <a:tbl>
              <a:tblPr bandRow="1" firstCol="1" firstRow="1">
                <a:noFill/>
                <a:tableStyleId>{712D18DD-DDD4-477A-950C-681D5517F363}</a:tableStyleId>
              </a:tblPr>
              <a:tblGrid>
                <a:gridCol w="1085275"/>
                <a:gridCol w="8033625"/>
              </a:tblGrid>
              <a:tr h="521700">
                <a:tc>
                  <a:txBody>
                    <a:bodyPr/>
                    <a:lstStyle/>
                    <a:p>
                      <a:pPr indent="0" lvl="0" marL="0" marR="0" rtl="0" algn="ctr">
                        <a:lnSpc>
                          <a:spcPct val="115000"/>
                        </a:lnSpc>
                        <a:spcBef>
                          <a:spcPts val="0"/>
                        </a:spcBef>
                        <a:spcAft>
                          <a:spcPts val="0"/>
                        </a:spcAft>
                        <a:buClr>
                          <a:srgbClr val="000000"/>
                        </a:buClr>
                        <a:buSzPts val="1800"/>
                        <a:buFont typeface="Arial"/>
                        <a:buNone/>
                      </a:pPr>
                      <a:r>
                        <a:rPr lang="es-CO" sz="1800" u="none" cap="none" strike="noStrike"/>
                        <a:t>CÓDIGO</a:t>
                      </a:r>
                      <a:endParaRPr sz="2400" u="none" cap="none" strike="noStrike">
                        <a:latin typeface="Calibri"/>
                        <a:ea typeface="Calibri"/>
                        <a:cs typeface="Calibri"/>
                        <a:sym typeface="Calibri"/>
                      </a:endParaRPr>
                    </a:p>
                  </a:txBody>
                  <a:tcPr marT="0" marB="0" marR="44450" marL="44450" anchor="ctr"/>
                </a:tc>
                <a:tc>
                  <a:txBody>
                    <a:bodyPr/>
                    <a:lstStyle/>
                    <a:p>
                      <a:pPr indent="0" lvl="0" marL="0" marR="0" rtl="0" algn="ctr">
                        <a:lnSpc>
                          <a:spcPct val="115000"/>
                        </a:lnSpc>
                        <a:spcBef>
                          <a:spcPts val="0"/>
                        </a:spcBef>
                        <a:spcAft>
                          <a:spcPts val="0"/>
                        </a:spcAft>
                        <a:buClr>
                          <a:srgbClr val="000000"/>
                        </a:buClr>
                        <a:buSzPts val="1800"/>
                        <a:buFont typeface="Arial"/>
                        <a:buNone/>
                      </a:pPr>
                      <a:r>
                        <a:rPr lang="es-CO" sz="1800" u="none" cap="none" strike="noStrike"/>
                        <a:t>DESCRIPCIÓN</a:t>
                      </a:r>
                      <a:endParaRPr sz="2400" u="none" cap="none" strike="noStrike">
                        <a:latin typeface="Calibri"/>
                        <a:ea typeface="Calibri"/>
                        <a:cs typeface="Calibri"/>
                        <a:sym typeface="Calibri"/>
                      </a:endParaRPr>
                    </a:p>
                  </a:txBody>
                  <a:tcPr marT="0" marB="0" marR="44450" marL="44450" anchor="ctr"/>
                </a:tc>
              </a:tr>
              <a:tr h="289975">
                <a:tc>
                  <a:txBody>
                    <a:bodyPr/>
                    <a:lstStyle/>
                    <a:p>
                      <a:pPr indent="0" lvl="0" marL="0" marR="0" rtl="0" algn="ctr">
                        <a:lnSpc>
                          <a:spcPct val="115000"/>
                        </a:lnSpc>
                        <a:spcBef>
                          <a:spcPts val="0"/>
                        </a:spcBef>
                        <a:spcAft>
                          <a:spcPts val="0"/>
                        </a:spcAft>
                        <a:buClr>
                          <a:srgbClr val="000000"/>
                        </a:buClr>
                        <a:buSzPts val="1800"/>
                        <a:buFont typeface="Arial"/>
                        <a:buNone/>
                      </a:pPr>
                      <a:r>
                        <a:rPr b="0" lang="es-CO" sz="1800" u="none" cap="none" strike="noStrike"/>
                        <a:t>S50001</a:t>
                      </a:r>
                      <a:endParaRPr b="0" sz="2400" u="none" cap="none" strike="noStrike">
                        <a:latin typeface="Calibri"/>
                        <a:ea typeface="Calibri"/>
                        <a:cs typeface="Calibri"/>
                        <a:sym typeface="Calibri"/>
                      </a:endParaRPr>
                    </a:p>
                  </a:txBody>
                  <a:tcPr marT="0" marB="0" marR="44450" marL="44450" anchor="b"/>
                </a:tc>
                <a:tc>
                  <a:txBody>
                    <a:bodyPr/>
                    <a:lstStyle/>
                    <a:p>
                      <a:pPr indent="0" lvl="0" marL="0" marR="0" rtl="0" algn="l">
                        <a:lnSpc>
                          <a:spcPct val="115000"/>
                        </a:lnSpc>
                        <a:spcBef>
                          <a:spcPts val="0"/>
                        </a:spcBef>
                        <a:spcAft>
                          <a:spcPts val="0"/>
                        </a:spcAft>
                        <a:buClr>
                          <a:srgbClr val="000000"/>
                        </a:buClr>
                        <a:buSzPts val="1800"/>
                        <a:buFont typeface="Arial"/>
                        <a:buNone/>
                      </a:pPr>
                      <a:r>
                        <a:rPr lang="es-CO" sz="1800" u="none" cap="none" strike="noStrike"/>
                        <a:t>CASA DE PASO</a:t>
                      </a:r>
                      <a:endParaRPr sz="2400" u="none" cap="none" strike="noStrike">
                        <a:latin typeface="Calibri"/>
                        <a:ea typeface="Calibri"/>
                        <a:cs typeface="Calibri"/>
                        <a:sym typeface="Calibri"/>
                      </a:endParaRPr>
                    </a:p>
                  </a:txBody>
                  <a:tcPr marT="0" marB="0" marR="44450" marL="44450" anchor="b"/>
                </a:tc>
              </a:tr>
              <a:tr h="289975">
                <a:tc>
                  <a:txBody>
                    <a:bodyPr/>
                    <a:lstStyle/>
                    <a:p>
                      <a:pPr indent="0" lvl="0" marL="0" marR="0" rtl="0" algn="ctr">
                        <a:lnSpc>
                          <a:spcPct val="115000"/>
                        </a:lnSpc>
                        <a:spcBef>
                          <a:spcPts val="0"/>
                        </a:spcBef>
                        <a:spcAft>
                          <a:spcPts val="0"/>
                        </a:spcAft>
                        <a:buClr>
                          <a:srgbClr val="000000"/>
                        </a:buClr>
                        <a:buSzPts val="1800"/>
                        <a:buFont typeface="Arial"/>
                        <a:buNone/>
                      </a:pPr>
                      <a:r>
                        <a:rPr b="0" lang="es-CO" sz="1800" u="none" cap="none" strike="noStrike"/>
                        <a:t>S50002</a:t>
                      </a:r>
                      <a:endParaRPr b="0" sz="2400" u="none" cap="none" strike="noStrike">
                        <a:latin typeface="Calibri"/>
                        <a:ea typeface="Calibri"/>
                        <a:cs typeface="Calibri"/>
                        <a:sym typeface="Calibri"/>
                      </a:endParaRPr>
                    </a:p>
                  </a:txBody>
                  <a:tcPr marT="0" marB="0" marR="44450" marL="44450" anchor="b"/>
                </a:tc>
                <a:tc>
                  <a:txBody>
                    <a:bodyPr/>
                    <a:lstStyle/>
                    <a:p>
                      <a:pPr indent="0" lvl="0" marL="0" marR="0" rtl="0" algn="l">
                        <a:lnSpc>
                          <a:spcPct val="115000"/>
                        </a:lnSpc>
                        <a:spcBef>
                          <a:spcPts val="0"/>
                        </a:spcBef>
                        <a:spcAft>
                          <a:spcPts val="0"/>
                        </a:spcAft>
                        <a:buClr>
                          <a:srgbClr val="000000"/>
                        </a:buClr>
                        <a:buSzPts val="1800"/>
                        <a:buFont typeface="Arial"/>
                        <a:buNone/>
                      </a:pPr>
                      <a:r>
                        <a:rPr lang="es-CO" sz="1800" u="none" cap="none" strike="noStrike"/>
                        <a:t>GUÍAS BILINGÜES</a:t>
                      </a:r>
                      <a:endParaRPr sz="2400" u="none" cap="none" strike="noStrike">
                        <a:latin typeface="Calibri"/>
                        <a:ea typeface="Calibri"/>
                        <a:cs typeface="Calibri"/>
                        <a:sym typeface="Calibri"/>
                      </a:endParaRPr>
                    </a:p>
                  </a:txBody>
                  <a:tcPr marT="0" marB="0" marR="44450" marL="44450" anchor="b"/>
                </a:tc>
              </a:tr>
              <a:tr h="289975">
                <a:tc>
                  <a:txBody>
                    <a:bodyPr/>
                    <a:lstStyle/>
                    <a:p>
                      <a:pPr indent="0" lvl="0" marL="0" marR="0" rtl="0" algn="ctr">
                        <a:lnSpc>
                          <a:spcPct val="115000"/>
                        </a:lnSpc>
                        <a:spcBef>
                          <a:spcPts val="0"/>
                        </a:spcBef>
                        <a:spcAft>
                          <a:spcPts val="0"/>
                        </a:spcAft>
                        <a:buClr>
                          <a:srgbClr val="000000"/>
                        </a:buClr>
                        <a:buSzPts val="1800"/>
                        <a:buFont typeface="Arial"/>
                        <a:buNone/>
                      </a:pPr>
                      <a:r>
                        <a:rPr b="0" lang="es-CO" sz="1800" u="none" cap="none" strike="noStrike"/>
                        <a:t>S50003</a:t>
                      </a:r>
                      <a:endParaRPr b="0" sz="2400" u="none" cap="none" strike="noStrike">
                        <a:latin typeface="Calibri"/>
                        <a:ea typeface="Calibri"/>
                        <a:cs typeface="Calibri"/>
                        <a:sym typeface="Calibri"/>
                      </a:endParaRPr>
                    </a:p>
                  </a:txBody>
                  <a:tcPr marT="0" marB="0" marR="44450" marL="44450" anchor="b"/>
                </a:tc>
                <a:tc>
                  <a:txBody>
                    <a:bodyPr/>
                    <a:lstStyle/>
                    <a:p>
                      <a:pPr indent="0" lvl="0" marL="0" marR="0" rtl="0" algn="l">
                        <a:lnSpc>
                          <a:spcPct val="115000"/>
                        </a:lnSpc>
                        <a:spcBef>
                          <a:spcPts val="0"/>
                        </a:spcBef>
                        <a:spcAft>
                          <a:spcPts val="0"/>
                        </a:spcAft>
                        <a:buClr>
                          <a:srgbClr val="000000"/>
                        </a:buClr>
                        <a:buSzPts val="1800"/>
                        <a:buFont typeface="Arial"/>
                        <a:buNone/>
                      </a:pPr>
                      <a:r>
                        <a:rPr lang="es-CO" sz="1800" u="none" cap="none" strike="noStrike"/>
                        <a:t>ACCIONES INDIVIDUALES DE MEDICINA TRADICIONAL</a:t>
                      </a:r>
                      <a:endParaRPr sz="2400" u="none" cap="none" strike="noStrike">
                        <a:latin typeface="Calibri"/>
                        <a:ea typeface="Calibri"/>
                        <a:cs typeface="Calibri"/>
                        <a:sym typeface="Calibri"/>
                      </a:endParaRPr>
                    </a:p>
                  </a:txBody>
                  <a:tcPr marT="0" marB="0" marR="44450" marL="44450" anchor="b"/>
                </a:tc>
              </a:tr>
              <a:tr h="595150">
                <a:tc>
                  <a:txBody>
                    <a:bodyPr/>
                    <a:lstStyle/>
                    <a:p>
                      <a:pPr indent="0" lvl="0" marL="0" marR="0" rtl="0" algn="ctr">
                        <a:lnSpc>
                          <a:spcPct val="115000"/>
                        </a:lnSpc>
                        <a:spcBef>
                          <a:spcPts val="0"/>
                        </a:spcBef>
                        <a:spcAft>
                          <a:spcPts val="0"/>
                        </a:spcAft>
                        <a:buClr>
                          <a:srgbClr val="000000"/>
                        </a:buClr>
                        <a:buSzPts val="1800"/>
                        <a:buFont typeface="Arial"/>
                        <a:buNone/>
                      </a:pPr>
                      <a:r>
                        <a:rPr b="0" lang="es-CO" sz="1800" u="none" cap="none" strike="noStrike"/>
                        <a:t>S50004</a:t>
                      </a:r>
                      <a:endParaRPr b="0" sz="2400" u="none" cap="none" strike="noStrike">
                        <a:latin typeface="Calibri"/>
                        <a:ea typeface="Calibri"/>
                        <a:cs typeface="Calibri"/>
                        <a:sym typeface="Calibri"/>
                      </a:endParaRPr>
                    </a:p>
                  </a:txBody>
                  <a:tcPr marT="0" marB="0" marR="44450" marL="44450" anchor="b"/>
                </a:tc>
                <a:tc>
                  <a:txBody>
                    <a:bodyPr/>
                    <a:lstStyle/>
                    <a:p>
                      <a:pPr indent="0" lvl="0" marL="0" marR="0" rtl="0" algn="just">
                        <a:lnSpc>
                          <a:spcPct val="115000"/>
                        </a:lnSpc>
                        <a:spcBef>
                          <a:spcPts val="0"/>
                        </a:spcBef>
                        <a:spcAft>
                          <a:spcPts val="0"/>
                        </a:spcAft>
                        <a:buClr>
                          <a:srgbClr val="000000"/>
                        </a:buClr>
                        <a:buSzPts val="1800"/>
                        <a:buFont typeface="Arial"/>
                        <a:buNone/>
                      </a:pPr>
                      <a:r>
                        <a:rPr lang="es-CO" sz="1800" u="none" cap="none" strike="noStrike"/>
                        <a:t>ACCIONES INDIVIDUALES DE ADECUACIÓN SOCIOCULTURAL DE LOS SERVICIOS DE SALUD NO INDÍGENA</a:t>
                      </a:r>
                      <a:endParaRPr sz="2400" u="none" cap="none" strike="noStrike">
                        <a:latin typeface="Calibri"/>
                        <a:ea typeface="Calibri"/>
                        <a:cs typeface="Calibri"/>
                        <a:sym typeface="Calibri"/>
                      </a:endParaRPr>
                    </a:p>
                  </a:txBody>
                  <a:tcPr marT="0" marB="0" marR="44450" marL="44450" anchor="b"/>
                </a:tc>
              </a:tr>
              <a:tr h="595150">
                <a:tc>
                  <a:txBody>
                    <a:bodyPr/>
                    <a:lstStyle/>
                    <a:p>
                      <a:pPr indent="0" lvl="0" marL="0" marR="0" rtl="0" algn="ctr">
                        <a:lnSpc>
                          <a:spcPct val="115000"/>
                        </a:lnSpc>
                        <a:spcBef>
                          <a:spcPts val="0"/>
                        </a:spcBef>
                        <a:spcAft>
                          <a:spcPts val="0"/>
                        </a:spcAft>
                        <a:buClr>
                          <a:srgbClr val="000000"/>
                        </a:buClr>
                        <a:buSzPts val="1800"/>
                        <a:buFont typeface="Arial"/>
                        <a:buNone/>
                      </a:pPr>
                      <a:r>
                        <a:rPr b="0" lang="es-CO" sz="1800" u="none" cap="none" strike="noStrike"/>
                        <a:t>S50005</a:t>
                      </a:r>
                      <a:endParaRPr b="0" sz="2400" u="none" cap="none" strike="noStrike">
                        <a:latin typeface="Calibri"/>
                        <a:ea typeface="Calibri"/>
                        <a:cs typeface="Calibri"/>
                        <a:sym typeface="Calibri"/>
                      </a:endParaRPr>
                    </a:p>
                  </a:txBody>
                  <a:tcPr marT="0" marB="0" marR="44450" marL="44450" anchor="b"/>
                </a:tc>
                <a:tc>
                  <a:txBody>
                    <a:bodyPr/>
                    <a:lstStyle/>
                    <a:p>
                      <a:pPr indent="0" lvl="0" marL="0" marR="0" rtl="0" algn="l">
                        <a:lnSpc>
                          <a:spcPct val="115000"/>
                        </a:lnSpc>
                        <a:spcBef>
                          <a:spcPts val="0"/>
                        </a:spcBef>
                        <a:spcAft>
                          <a:spcPts val="0"/>
                        </a:spcAft>
                        <a:buClr>
                          <a:srgbClr val="000000"/>
                        </a:buClr>
                        <a:buSzPts val="1800"/>
                        <a:buFont typeface="Arial"/>
                        <a:buNone/>
                      </a:pPr>
                      <a:r>
                        <a:rPr lang="es-CO" sz="1800" u="none" cap="none" strike="noStrike"/>
                        <a:t>ACCIONES INDIVIDUALES DE PROMOCIÓN Y PREVENCIÓN EN SALUD INDÍGENA</a:t>
                      </a:r>
                      <a:endParaRPr sz="2400" u="none" cap="none" strike="noStrike">
                        <a:latin typeface="Calibri"/>
                        <a:ea typeface="Calibri"/>
                        <a:cs typeface="Calibri"/>
                        <a:sym typeface="Calibri"/>
                      </a:endParaRPr>
                    </a:p>
                  </a:txBody>
                  <a:tcPr marT="0" marB="0" marR="44450" marL="44450" anchor="b"/>
                </a:tc>
              </a:tr>
              <a:tr h="289975">
                <a:tc>
                  <a:txBody>
                    <a:bodyPr/>
                    <a:lstStyle/>
                    <a:p>
                      <a:pPr indent="0" lvl="0" marL="0" marR="0" rtl="0" algn="ctr">
                        <a:lnSpc>
                          <a:spcPct val="115000"/>
                        </a:lnSpc>
                        <a:spcBef>
                          <a:spcPts val="0"/>
                        </a:spcBef>
                        <a:spcAft>
                          <a:spcPts val="0"/>
                        </a:spcAft>
                        <a:buClr>
                          <a:srgbClr val="000000"/>
                        </a:buClr>
                        <a:buSzPts val="1800"/>
                        <a:buFont typeface="Arial"/>
                        <a:buNone/>
                      </a:pPr>
                      <a:r>
                        <a:rPr b="0" lang="es-CO" sz="1800" u="none" cap="none" strike="noStrike"/>
                        <a:t>S50007</a:t>
                      </a:r>
                      <a:endParaRPr b="0" sz="2400" u="none" cap="none" strike="noStrike">
                        <a:latin typeface="Calibri"/>
                        <a:ea typeface="Calibri"/>
                        <a:cs typeface="Calibri"/>
                        <a:sym typeface="Calibri"/>
                      </a:endParaRPr>
                    </a:p>
                  </a:txBody>
                  <a:tcPr marT="0" marB="0" marR="44450" marL="44450" anchor="b"/>
                </a:tc>
                <a:tc>
                  <a:txBody>
                    <a:bodyPr/>
                    <a:lstStyle/>
                    <a:p>
                      <a:pPr indent="0" lvl="0" marL="0" marR="0" rtl="0" algn="l">
                        <a:lnSpc>
                          <a:spcPct val="115000"/>
                        </a:lnSpc>
                        <a:spcBef>
                          <a:spcPts val="0"/>
                        </a:spcBef>
                        <a:spcAft>
                          <a:spcPts val="0"/>
                        </a:spcAft>
                        <a:buClr>
                          <a:srgbClr val="000000"/>
                        </a:buClr>
                        <a:buSzPts val="1800"/>
                        <a:buFont typeface="Arial"/>
                        <a:buNone/>
                      </a:pPr>
                      <a:r>
                        <a:rPr lang="es-CO" sz="1800" u="none" cap="none" strike="noStrike"/>
                        <a:t>TRANSPORTE URBANO</a:t>
                      </a:r>
                      <a:endParaRPr sz="2400" u="none" cap="none" strike="noStrike">
                        <a:latin typeface="Calibri"/>
                        <a:ea typeface="Calibri"/>
                        <a:cs typeface="Calibri"/>
                        <a:sym typeface="Calibri"/>
                      </a:endParaRPr>
                    </a:p>
                  </a:txBody>
                  <a:tcPr marT="0" marB="0" marR="44450" marL="44450" anchor="b"/>
                </a:tc>
              </a:tr>
              <a:tr h="289975">
                <a:tc>
                  <a:txBody>
                    <a:bodyPr/>
                    <a:lstStyle/>
                    <a:p>
                      <a:pPr indent="0" lvl="0" marL="0" marR="0" rtl="0" algn="ctr">
                        <a:lnSpc>
                          <a:spcPct val="115000"/>
                        </a:lnSpc>
                        <a:spcBef>
                          <a:spcPts val="0"/>
                        </a:spcBef>
                        <a:spcAft>
                          <a:spcPts val="0"/>
                        </a:spcAft>
                        <a:buClr>
                          <a:srgbClr val="000000"/>
                        </a:buClr>
                        <a:buSzPts val="1800"/>
                        <a:buFont typeface="Arial"/>
                        <a:buNone/>
                      </a:pPr>
                      <a:r>
                        <a:rPr b="0" lang="es-CO" sz="1800" u="none" cap="none" strike="noStrike"/>
                        <a:t>S50008</a:t>
                      </a:r>
                      <a:endParaRPr b="0" sz="2400" u="none" cap="none" strike="noStrike">
                        <a:latin typeface="Calibri"/>
                        <a:ea typeface="Calibri"/>
                        <a:cs typeface="Calibri"/>
                        <a:sym typeface="Calibri"/>
                      </a:endParaRPr>
                    </a:p>
                  </a:txBody>
                  <a:tcPr marT="0" marB="0" marR="44450" marL="44450" anchor="b"/>
                </a:tc>
                <a:tc>
                  <a:txBody>
                    <a:bodyPr/>
                    <a:lstStyle/>
                    <a:p>
                      <a:pPr indent="0" lvl="0" marL="0" marR="0" rtl="0" algn="l">
                        <a:lnSpc>
                          <a:spcPct val="115000"/>
                        </a:lnSpc>
                        <a:spcBef>
                          <a:spcPts val="0"/>
                        </a:spcBef>
                        <a:spcAft>
                          <a:spcPts val="0"/>
                        </a:spcAft>
                        <a:buClr>
                          <a:srgbClr val="000000"/>
                        </a:buClr>
                        <a:buSzPts val="1800"/>
                        <a:buFont typeface="Arial"/>
                        <a:buNone/>
                      </a:pPr>
                      <a:r>
                        <a:rPr lang="es-CO" sz="1800" u="none" cap="none" strike="noStrike"/>
                        <a:t>TRANSPORTE INTERMUNICIPAL TERRESTRE</a:t>
                      </a:r>
                      <a:endParaRPr sz="2400" u="none" cap="none" strike="noStrike">
                        <a:latin typeface="Calibri"/>
                        <a:ea typeface="Calibri"/>
                        <a:cs typeface="Calibri"/>
                        <a:sym typeface="Calibri"/>
                      </a:endParaRPr>
                    </a:p>
                  </a:txBody>
                  <a:tcPr marT="0" marB="0" marR="44450" marL="44450" anchor="b"/>
                </a:tc>
              </a:tr>
              <a:tr h="289975">
                <a:tc>
                  <a:txBody>
                    <a:bodyPr/>
                    <a:lstStyle/>
                    <a:p>
                      <a:pPr indent="0" lvl="0" marL="0" marR="0" rtl="0" algn="ctr">
                        <a:lnSpc>
                          <a:spcPct val="115000"/>
                        </a:lnSpc>
                        <a:spcBef>
                          <a:spcPts val="0"/>
                        </a:spcBef>
                        <a:spcAft>
                          <a:spcPts val="0"/>
                        </a:spcAft>
                        <a:buClr>
                          <a:srgbClr val="000000"/>
                        </a:buClr>
                        <a:buSzPts val="1800"/>
                        <a:buFont typeface="Arial"/>
                        <a:buNone/>
                      </a:pPr>
                      <a:r>
                        <a:rPr b="0" lang="es-CO" sz="1800" u="none" cap="none" strike="noStrike"/>
                        <a:t>S50009*</a:t>
                      </a:r>
                      <a:endParaRPr b="0" sz="2400" u="none" cap="none" strike="noStrike">
                        <a:latin typeface="Calibri"/>
                        <a:ea typeface="Calibri"/>
                        <a:cs typeface="Calibri"/>
                        <a:sym typeface="Calibri"/>
                      </a:endParaRPr>
                    </a:p>
                  </a:txBody>
                  <a:tcPr marT="0" marB="0" marR="44450" marL="44450" anchor="b"/>
                </a:tc>
                <a:tc>
                  <a:txBody>
                    <a:bodyPr/>
                    <a:lstStyle/>
                    <a:p>
                      <a:pPr indent="0" lvl="0" marL="0" marR="0" rtl="0" algn="l">
                        <a:lnSpc>
                          <a:spcPct val="115000"/>
                        </a:lnSpc>
                        <a:spcBef>
                          <a:spcPts val="0"/>
                        </a:spcBef>
                        <a:spcAft>
                          <a:spcPts val="0"/>
                        </a:spcAft>
                        <a:buClr>
                          <a:srgbClr val="000000"/>
                        </a:buClr>
                        <a:buSzPts val="1800"/>
                        <a:buFont typeface="Arial"/>
                        <a:buNone/>
                      </a:pPr>
                      <a:r>
                        <a:rPr lang="es-CO" sz="1800" u="none" cap="none" strike="noStrike"/>
                        <a:t>TRANSPORTE INTERMUNICIPAL FLUVIAL</a:t>
                      </a:r>
                      <a:endParaRPr sz="2400" u="none" cap="none" strike="noStrike">
                        <a:latin typeface="Calibri"/>
                        <a:ea typeface="Calibri"/>
                        <a:cs typeface="Calibri"/>
                        <a:sym typeface="Calibri"/>
                      </a:endParaRPr>
                    </a:p>
                  </a:txBody>
                  <a:tcPr marT="0" marB="0" marR="44450" marL="44450" anchor="b"/>
                </a:tc>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90"/>
          <p:cNvSpPr txBox="1"/>
          <p:nvPr>
            <p:ph type="title"/>
          </p:nvPr>
        </p:nvSpPr>
        <p:spPr>
          <a:xfrm>
            <a:off x="1239975" y="572881"/>
            <a:ext cx="9437298"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3500"/>
              <a:buFont typeface="Poppins Black"/>
              <a:buNone/>
            </a:pPr>
            <a:r>
              <a:rPr lang="es-CO" sz="3500">
                <a:solidFill>
                  <a:schemeClr val="accent1"/>
                </a:solidFill>
                <a:latin typeface="Poppins Black"/>
                <a:ea typeface="Poppins Black"/>
                <a:cs typeface="Poppins Black"/>
                <a:sym typeface="Poppins Black"/>
              </a:rPr>
              <a:t>COMPARATIVO DE PQRD </a:t>
            </a:r>
            <a:br>
              <a:rPr lang="es-CO" sz="3500">
                <a:solidFill>
                  <a:srgbClr val="215025"/>
                </a:solidFill>
                <a:latin typeface="Poppins Black"/>
                <a:ea typeface="Poppins Black"/>
                <a:cs typeface="Poppins Black"/>
                <a:sym typeface="Poppins Black"/>
              </a:rPr>
            </a:br>
            <a:r>
              <a:rPr lang="es-CO" sz="3500">
                <a:solidFill>
                  <a:schemeClr val="accent2"/>
                </a:solidFill>
                <a:latin typeface="Poppins Black"/>
                <a:ea typeface="Poppins Black"/>
                <a:cs typeface="Poppins Black"/>
                <a:sym typeface="Poppins Black"/>
              </a:rPr>
              <a:t>GENERAL</a:t>
            </a:r>
            <a:br>
              <a:rPr lang="es-CO" sz="3500">
                <a:solidFill>
                  <a:srgbClr val="215025"/>
                </a:solidFill>
                <a:latin typeface="Poppins Black"/>
                <a:ea typeface="Poppins Black"/>
                <a:cs typeface="Poppins Black"/>
                <a:sym typeface="Poppins Black"/>
              </a:rPr>
            </a:br>
            <a:endParaRPr sz="3500"/>
          </a:p>
        </p:txBody>
      </p:sp>
      <p:pic>
        <p:nvPicPr>
          <p:cNvPr id="906" name="Google Shape;906;p90"/>
          <p:cNvPicPr preferRelativeResize="0"/>
          <p:nvPr/>
        </p:nvPicPr>
        <p:blipFill rotWithShape="1">
          <a:blip r:embed="rId3">
            <a:alphaModFix/>
          </a:blip>
          <a:srcRect b="17225" l="0" r="0" t="0"/>
          <a:stretch/>
        </p:blipFill>
        <p:spPr>
          <a:xfrm>
            <a:off x="5823265" y="2436326"/>
            <a:ext cx="4595799" cy="2283491"/>
          </a:xfrm>
          <a:prstGeom prst="rect">
            <a:avLst/>
          </a:prstGeom>
          <a:noFill/>
          <a:ln>
            <a:noFill/>
          </a:ln>
        </p:spPr>
      </p:pic>
      <p:graphicFrame>
        <p:nvGraphicFramePr>
          <p:cNvPr id="907" name="Google Shape;907;p90"/>
          <p:cNvGraphicFramePr/>
          <p:nvPr/>
        </p:nvGraphicFramePr>
        <p:xfrm>
          <a:off x="1791422" y="1898444"/>
          <a:ext cx="3000000" cy="3000000"/>
        </p:xfrm>
        <a:graphic>
          <a:graphicData uri="http://schemas.openxmlformats.org/drawingml/2006/table">
            <a:tbl>
              <a:tblPr bandRow="1" firstCol="1" firstRow="1">
                <a:noFill/>
                <a:tableStyleId>{50ED4431-AF05-4BAB-B91E-C05D7751BCA9}</a:tableStyleId>
              </a:tblPr>
              <a:tblGrid>
                <a:gridCol w="941575"/>
                <a:gridCol w="1135100"/>
                <a:gridCol w="871725"/>
                <a:gridCol w="825250"/>
              </a:tblGrid>
              <a:tr h="52092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MES</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N. PQRD CANALES DE LA EPSI</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N° PQRD SUPERSALUD</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TOTAL GENERAL</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r>
              <a:tr h="20802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ENERO</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11</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32</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43</a:t>
                      </a:r>
                      <a:endParaRPr b="0" i="0" sz="800" u="none" cap="none" strike="noStrike">
                        <a:solidFill>
                          <a:schemeClr val="dk1"/>
                        </a:solidFill>
                        <a:latin typeface="Arial"/>
                        <a:ea typeface="Arial"/>
                        <a:cs typeface="Arial"/>
                        <a:sym typeface="Arial"/>
                      </a:endParaRPr>
                    </a:p>
                  </a:txBody>
                  <a:tcPr marT="9525" marB="0" marR="9525" marL="9525" anchor="ctr"/>
                </a:tc>
              </a:tr>
              <a:tr h="20802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FEBRERO</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13</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39</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52</a:t>
                      </a:r>
                      <a:endParaRPr b="0" i="0" sz="800" u="none" cap="none" strike="noStrike">
                        <a:solidFill>
                          <a:schemeClr val="dk1"/>
                        </a:solidFill>
                        <a:latin typeface="Arial"/>
                        <a:ea typeface="Arial"/>
                        <a:cs typeface="Arial"/>
                        <a:sym typeface="Arial"/>
                      </a:endParaRPr>
                    </a:p>
                  </a:txBody>
                  <a:tcPr marT="9525" marB="0" marR="9525" marL="9525" anchor="ctr"/>
                </a:tc>
              </a:tr>
              <a:tr h="20802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MARZO</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24</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58</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82</a:t>
                      </a:r>
                      <a:endParaRPr b="0" i="0" sz="800" u="none" cap="none" strike="noStrike">
                        <a:solidFill>
                          <a:schemeClr val="dk1"/>
                        </a:solidFill>
                        <a:latin typeface="Arial"/>
                        <a:ea typeface="Arial"/>
                        <a:cs typeface="Arial"/>
                        <a:sym typeface="Arial"/>
                      </a:endParaRPr>
                    </a:p>
                  </a:txBody>
                  <a:tcPr marT="9525" marB="0" marR="9525" marL="9525" anchor="ctr"/>
                </a:tc>
              </a:tr>
              <a:tr h="20802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ABRIL</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17</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126</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143</a:t>
                      </a:r>
                      <a:endParaRPr b="0" i="0" sz="800" u="none" cap="none" strike="noStrike">
                        <a:solidFill>
                          <a:schemeClr val="dk1"/>
                        </a:solidFill>
                        <a:latin typeface="Arial"/>
                        <a:ea typeface="Arial"/>
                        <a:cs typeface="Arial"/>
                        <a:sym typeface="Arial"/>
                      </a:endParaRPr>
                    </a:p>
                  </a:txBody>
                  <a:tcPr marT="9525" marB="0" marR="9525" marL="9525" anchor="ctr"/>
                </a:tc>
              </a:tr>
              <a:tr h="20802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MAYO</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16</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137</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153</a:t>
                      </a:r>
                      <a:endParaRPr b="0" i="0" sz="800" u="none" cap="none" strike="noStrike">
                        <a:solidFill>
                          <a:schemeClr val="dk1"/>
                        </a:solidFill>
                        <a:latin typeface="Arial"/>
                        <a:ea typeface="Arial"/>
                        <a:cs typeface="Arial"/>
                        <a:sym typeface="Arial"/>
                      </a:endParaRPr>
                    </a:p>
                  </a:txBody>
                  <a:tcPr marT="9525" marB="0" marR="9525" marL="9525" anchor="ctr"/>
                </a:tc>
              </a:tr>
              <a:tr h="20802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JUNIO</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12</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58</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70</a:t>
                      </a:r>
                      <a:endParaRPr b="0" i="0" sz="800" u="none" cap="none" strike="noStrike">
                        <a:solidFill>
                          <a:schemeClr val="dk1"/>
                        </a:solidFill>
                        <a:latin typeface="Arial"/>
                        <a:ea typeface="Arial"/>
                        <a:cs typeface="Arial"/>
                        <a:sym typeface="Arial"/>
                      </a:endParaRPr>
                    </a:p>
                  </a:txBody>
                  <a:tcPr marT="9525" marB="0" marR="9525" marL="9525" anchor="ctr"/>
                </a:tc>
              </a:tr>
              <a:tr h="20802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JULIO</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34</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113</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147</a:t>
                      </a:r>
                      <a:endParaRPr b="0" i="0" sz="800" u="none" cap="none" strike="noStrike">
                        <a:solidFill>
                          <a:schemeClr val="dk1"/>
                        </a:solidFill>
                        <a:latin typeface="Arial"/>
                        <a:ea typeface="Arial"/>
                        <a:cs typeface="Arial"/>
                        <a:sym typeface="Arial"/>
                      </a:endParaRPr>
                    </a:p>
                  </a:txBody>
                  <a:tcPr marT="9525" marB="0" marR="9525" marL="9525" anchor="ctr"/>
                </a:tc>
              </a:tr>
              <a:tr h="20802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AGOSTO</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18</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58</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83</a:t>
                      </a:r>
                      <a:endParaRPr b="0" i="0" sz="800" u="none" cap="none" strike="noStrike">
                        <a:solidFill>
                          <a:schemeClr val="dk1"/>
                        </a:solidFill>
                        <a:latin typeface="Arial"/>
                        <a:ea typeface="Arial"/>
                        <a:cs typeface="Arial"/>
                        <a:sym typeface="Arial"/>
                      </a:endParaRPr>
                    </a:p>
                  </a:txBody>
                  <a:tcPr marT="9525" marB="0" marR="9525" marL="9525" anchor="ctr"/>
                </a:tc>
              </a:tr>
              <a:tr h="269050">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SEPTIEMBRE</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28</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70</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98</a:t>
                      </a:r>
                      <a:endParaRPr b="0" i="0" sz="800" u="none" cap="none" strike="noStrike">
                        <a:solidFill>
                          <a:schemeClr val="dk1"/>
                        </a:solidFill>
                        <a:latin typeface="Arial"/>
                        <a:ea typeface="Arial"/>
                        <a:cs typeface="Arial"/>
                        <a:sym typeface="Arial"/>
                      </a:endParaRPr>
                    </a:p>
                  </a:txBody>
                  <a:tcPr marT="9525" marB="0" marR="9525" marL="9525" anchor="ctr"/>
                </a:tc>
              </a:tr>
              <a:tr h="24787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OCTUBRE</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28</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52</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80</a:t>
                      </a:r>
                      <a:endParaRPr b="0" i="0" sz="800" u="none" cap="none" strike="noStrike">
                        <a:solidFill>
                          <a:schemeClr val="dk1"/>
                        </a:solidFill>
                        <a:latin typeface="Arial"/>
                        <a:ea typeface="Arial"/>
                        <a:cs typeface="Arial"/>
                        <a:sym typeface="Arial"/>
                      </a:endParaRPr>
                    </a:p>
                  </a:txBody>
                  <a:tcPr marT="9525" marB="0" marR="9525" marL="9525" anchor="ctr"/>
                </a:tc>
              </a:tr>
              <a:tr h="24122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NOVIEMBRE</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25</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58</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83</a:t>
                      </a:r>
                      <a:endParaRPr b="0" i="0" sz="800" u="none" cap="none" strike="noStrike">
                        <a:solidFill>
                          <a:schemeClr val="dk1"/>
                        </a:solidFill>
                        <a:latin typeface="Arial"/>
                        <a:ea typeface="Arial"/>
                        <a:cs typeface="Arial"/>
                        <a:sym typeface="Arial"/>
                      </a:endParaRPr>
                    </a:p>
                  </a:txBody>
                  <a:tcPr marT="9525" marB="0" marR="9525" marL="9525" anchor="ctr"/>
                </a:tc>
              </a:tr>
              <a:tr h="20802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DICIEMBRE</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12</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38</a:t>
                      </a:r>
                      <a:endParaRPr b="0"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dk1"/>
                          </a:solidFill>
                        </a:rPr>
                        <a:t>50</a:t>
                      </a:r>
                      <a:endParaRPr b="0" i="0" sz="800" u="none" cap="none" strike="noStrike">
                        <a:solidFill>
                          <a:schemeClr val="dk1"/>
                        </a:solidFill>
                        <a:latin typeface="Arial"/>
                        <a:ea typeface="Arial"/>
                        <a:cs typeface="Arial"/>
                        <a:sym typeface="Arial"/>
                      </a:endParaRPr>
                    </a:p>
                  </a:txBody>
                  <a:tcPr marT="9525" marB="0" marR="9525" marL="9525" anchor="ctr"/>
                </a:tc>
              </a:tr>
              <a:tr h="208025">
                <a:tc>
                  <a:txBody>
                    <a:bodyPr/>
                    <a:lstStyle/>
                    <a:p>
                      <a:pPr indent="0" lvl="0" marL="0" marR="0" rtl="0" algn="ctr">
                        <a:lnSpc>
                          <a:spcPct val="100000"/>
                        </a:lnSpc>
                        <a:spcBef>
                          <a:spcPts val="0"/>
                        </a:spcBef>
                        <a:spcAft>
                          <a:spcPts val="0"/>
                        </a:spcAft>
                        <a:buClr>
                          <a:srgbClr val="000000"/>
                        </a:buClr>
                        <a:buSzPts val="800"/>
                        <a:buFont typeface="Arial"/>
                        <a:buNone/>
                      </a:pPr>
                      <a:r>
                        <a:rPr lang="es-CO" sz="800" u="none" cap="none" strike="noStrike">
                          <a:solidFill>
                            <a:schemeClr val="lt1"/>
                          </a:solidFill>
                        </a:rPr>
                        <a:t>TOTAL</a:t>
                      </a:r>
                      <a:endParaRPr b="1" i="0" sz="800" u="none" cap="none" strike="noStrike">
                        <a:solidFill>
                          <a:schemeClr val="lt1"/>
                        </a:solidFill>
                        <a:latin typeface="Arial"/>
                        <a:ea typeface="Arial"/>
                        <a:cs typeface="Arial"/>
                        <a:sym typeface="Arial"/>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s-CO" sz="800" u="none" cap="none" strike="noStrike">
                          <a:solidFill>
                            <a:schemeClr val="dk1"/>
                          </a:solidFill>
                        </a:rPr>
                        <a:t>238</a:t>
                      </a:r>
                      <a:endParaRPr b="1"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b="1" lang="es-CO" sz="800" u="none" cap="none" strike="noStrike">
                          <a:solidFill>
                            <a:schemeClr val="dk1"/>
                          </a:solidFill>
                        </a:rPr>
                        <a:t>839</a:t>
                      </a:r>
                      <a:endParaRPr b="1" i="0" sz="800" u="none" cap="none" strike="noStrike">
                        <a:solidFill>
                          <a:schemeClr val="dk1"/>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800"/>
                        <a:buFont typeface="Arial"/>
                        <a:buNone/>
                      </a:pPr>
                      <a:r>
                        <a:rPr b="1" lang="es-CO" sz="800" u="none" cap="none" strike="noStrike">
                          <a:solidFill>
                            <a:schemeClr val="dk1"/>
                          </a:solidFill>
                        </a:rPr>
                        <a:t>1077</a:t>
                      </a:r>
                      <a:endParaRPr b="1" i="0" sz="800" u="none" cap="none" strike="noStrike">
                        <a:solidFill>
                          <a:schemeClr val="dk1"/>
                        </a:solidFill>
                        <a:latin typeface="Arial"/>
                        <a:ea typeface="Arial"/>
                        <a:cs typeface="Arial"/>
                        <a:sym typeface="Arial"/>
                      </a:endParaRPr>
                    </a:p>
                  </a:txBody>
                  <a:tcPr marT="9525" marB="0" marR="9525" marL="9525" anchor="ctr"/>
                </a:tc>
              </a:tr>
            </a:tbl>
          </a:graphicData>
        </a:graphic>
      </p:graphicFrame>
      <p:sp>
        <p:nvSpPr>
          <p:cNvPr id="908" name="Google Shape;908;p90"/>
          <p:cNvSpPr txBox="1"/>
          <p:nvPr/>
        </p:nvSpPr>
        <p:spPr>
          <a:xfrm>
            <a:off x="1266901" y="5638408"/>
            <a:ext cx="9026013" cy="57329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400"/>
              <a:buFont typeface="Arial"/>
              <a:buNone/>
            </a:pPr>
            <a:r>
              <a:rPr b="0" i="0" lang="es-CO" sz="1400" u="none" cap="none" strike="noStrike">
                <a:solidFill>
                  <a:schemeClr val="dk1"/>
                </a:solidFill>
                <a:latin typeface="Calibri"/>
                <a:ea typeface="Calibri"/>
                <a:cs typeface="Calibri"/>
                <a:sym typeface="Calibri"/>
              </a:rPr>
              <a:t>Se discrimina el comportamiento de reclamos por vigencia, en total se consolidaron  </a:t>
            </a:r>
            <a:r>
              <a:rPr b="1" i="0" lang="es-CO" sz="1400" u="none" cap="none" strike="noStrike">
                <a:solidFill>
                  <a:schemeClr val="dk1"/>
                </a:solidFill>
                <a:latin typeface="Calibri"/>
                <a:ea typeface="Calibri"/>
                <a:cs typeface="Calibri"/>
                <a:sym typeface="Calibri"/>
              </a:rPr>
              <a:t>689 </a:t>
            </a:r>
            <a:r>
              <a:rPr b="0" i="0" lang="es-CO" sz="1400" u="none" cap="none" strike="noStrike">
                <a:solidFill>
                  <a:schemeClr val="dk1"/>
                </a:solidFill>
                <a:latin typeface="Calibri"/>
                <a:ea typeface="Calibri"/>
                <a:cs typeface="Calibri"/>
                <a:sym typeface="Calibri"/>
              </a:rPr>
              <a:t>PQRD durante la vigencia 2022 y </a:t>
            </a:r>
            <a:r>
              <a:rPr b="1" i="0" lang="es-CO" sz="1400" u="none" cap="none" strike="noStrike">
                <a:solidFill>
                  <a:schemeClr val="dk1"/>
                </a:solidFill>
                <a:latin typeface="Calibri"/>
                <a:ea typeface="Calibri"/>
                <a:cs typeface="Calibri"/>
                <a:sym typeface="Calibri"/>
              </a:rPr>
              <a:t>839</a:t>
            </a:r>
            <a:r>
              <a:rPr b="0" i="0" lang="es-CO" sz="1400" u="none" cap="none" strike="noStrike">
                <a:solidFill>
                  <a:schemeClr val="dk1"/>
                </a:solidFill>
                <a:latin typeface="Calibri"/>
                <a:ea typeface="Calibri"/>
                <a:cs typeface="Calibri"/>
                <a:sym typeface="Calibri"/>
              </a:rPr>
              <a:t> casos para la vigencia 2023. Con esto, evidenciamos un incremento del </a:t>
            </a:r>
            <a:r>
              <a:rPr b="1" i="0" lang="es-CO" sz="1400" u="none" cap="none" strike="noStrike">
                <a:solidFill>
                  <a:schemeClr val="dk1"/>
                </a:solidFill>
                <a:latin typeface="Calibri"/>
                <a:ea typeface="Calibri"/>
                <a:cs typeface="Calibri"/>
                <a:sym typeface="Calibri"/>
              </a:rPr>
              <a:t>17.9%</a:t>
            </a:r>
            <a:r>
              <a:rPr b="0" i="0" lang="es-CO" sz="1400" u="none" cap="none" strike="noStrike">
                <a:solidFill>
                  <a:schemeClr val="dk1"/>
                </a:solidFill>
                <a:latin typeface="Calibri"/>
                <a:ea typeface="Calibri"/>
                <a:cs typeface="Calibri"/>
                <a:sym typeface="Calibri"/>
              </a:rPr>
              <a:t> (150 reclamaciones para el 2023. </a:t>
            </a:r>
            <a:endParaRPr b="0" i="0" sz="1400" u="none" cap="none" strike="noStrike">
              <a:solidFill>
                <a:srgbClr val="000000"/>
              </a:solidFill>
              <a:latin typeface="Arial"/>
              <a:ea typeface="Arial"/>
              <a:cs typeface="Arial"/>
              <a:sym typeface="Arial"/>
            </a:endParaRPr>
          </a:p>
        </p:txBody>
      </p:sp>
      <p:sp>
        <p:nvSpPr>
          <p:cNvPr id="909" name="Google Shape;909;p90"/>
          <p:cNvSpPr txBox="1"/>
          <p:nvPr/>
        </p:nvSpPr>
        <p:spPr>
          <a:xfrm>
            <a:off x="3834581" y="5193398"/>
            <a:ext cx="1789468" cy="352364"/>
          </a:xfrm>
          <a:prstGeom prst="rect">
            <a:avLst/>
          </a:prstGeom>
          <a:noFill/>
          <a:ln>
            <a:noFill/>
          </a:ln>
        </p:spPr>
        <p:txBody>
          <a:bodyPr anchorCtr="0" anchor="t" bIns="121900" lIns="121900" spcFirstLastPara="1" rIns="121900" wrap="square" tIns="121900">
            <a:spAutoFit/>
          </a:bodyPr>
          <a:lstStyle/>
          <a:p>
            <a:pPr indent="0" lvl="0" marL="0" marR="0" rtl="0" algn="r">
              <a:lnSpc>
                <a:spcPct val="115000"/>
              </a:lnSpc>
              <a:spcBef>
                <a:spcPts val="0"/>
              </a:spcBef>
              <a:spcAft>
                <a:spcPts val="0"/>
              </a:spcAft>
              <a:buClr>
                <a:srgbClr val="000000"/>
              </a:buClr>
              <a:buSzPts val="600"/>
              <a:buFont typeface="Arial"/>
              <a:buNone/>
            </a:pPr>
            <a:r>
              <a:rPr b="1" i="0" lang="es-CO" sz="600" u="none" cap="none" strike="noStrike">
                <a:solidFill>
                  <a:schemeClr val="dk1"/>
                </a:solidFill>
                <a:latin typeface="Poppins"/>
                <a:ea typeface="Poppins"/>
                <a:cs typeface="Poppins"/>
                <a:sym typeface="Poppins"/>
              </a:rPr>
              <a:t>Fuente</a:t>
            </a:r>
            <a:r>
              <a:rPr b="0" i="0" lang="es-CO" sz="600" u="none" cap="none" strike="noStrike">
                <a:solidFill>
                  <a:schemeClr val="dk1"/>
                </a:solidFill>
                <a:latin typeface="Poppins"/>
                <a:ea typeface="Poppins"/>
                <a:cs typeface="Poppins"/>
                <a:sym typeface="Poppins"/>
              </a:rPr>
              <a:t>. Base de datos PQRD 2022 - 2023</a:t>
            </a:r>
            <a:endParaRPr b="0" i="0" sz="600" u="none" cap="none" strike="noStrike">
              <a:solidFill>
                <a:schemeClr val="dk1"/>
              </a:solidFill>
              <a:latin typeface="Poppins"/>
              <a:ea typeface="Poppins"/>
              <a:cs typeface="Poppins"/>
              <a:sym typeface="Poppins"/>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91"/>
          <p:cNvSpPr txBox="1"/>
          <p:nvPr>
            <p:ph type="title"/>
          </p:nvPr>
        </p:nvSpPr>
        <p:spPr>
          <a:xfrm>
            <a:off x="1328738" y="365125"/>
            <a:ext cx="9437687" cy="1325563"/>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accent2"/>
              </a:buClr>
              <a:buSzPts val="1100"/>
              <a:buFont typeface="Poppins Black"/>
              <a:buNone/>
            </a:pPr>
            <a:r>
              <a:rPr lang="es-CO" sz="3500">
                <a:solidFill>
                  <a:schemeClr val="accent2"/>
                </a:solidFill>
                <a:latin typeface="Poppins Black"/>
                <a:ea typeface="Poppins Black"/>
                <a:cs typeface="Poppins Black"/>
                <a:sym typeface="Poppins Black"/>
              </a:rPr>
              <a:t>PORCENTAJE DE PARTICIPACIÓN DE </a:t>
            </a:r>
            <a:r>
              <a:rPr lang="es-CO" sz="3500">
                <a:solidFill>
                  <a:schemeClr val="accent1"/>
                </a:solidFill>
                <a:latin typeface="Poppins Black"/>
                <a:ea typeface="Poppins Black"/>
                <a:cs typeface="Poppins Black"/>
                <a:sym typeface="Poppins Black"/>
              </a:rPr>
              <a:t>PQRD POR DEPARTAMENTO </a:t>
            </a:r>
            <a:endParaRPr sz="3500">
              <a:solidFill>
                <a:schemeClr val="accent1"/>
              </a:solidFill>
              <a:latin typeface="Poppins Black"/>
              <a:ea typeface="Poppins Black"/>
              <a:cs typeface="Poppins Black"/>
              <a:sym typeface="Poppins Black"/>
            </a:endParaRPr>
          </a:p>
        </p:txBody>
      </p:sp>
      <p:pic>
        <p:nvPicPr>
          <p:cNvPr id="915" name="Google Shape;915;p91"/>
          <p:cNvPicPr preferRelativeResize="0"/>
          <p:nvPr/>
        </p:nvPicPr>
        <p:blipFill rotWithShape="1">
          <a:blip r:embed="rId3">
            <a:alphaModFix/>
          </a:blip>
          <a:srcRect b="3371" l="978" r="1480" t="18254"/>
          <a:stretch/>
        </p:blipFill>
        <p:spPr>
          <a:xfrm>
            <a:off x="3042958" y="2364659"/>
            <a:ext cx="6418385" cy="371167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92"/>
          <p:cNvSpPr txBox="1"/>
          <p:nvPr>
            <p:ph idx="1" type="body"/>
          </p:nvPr>
        </p:nvSpPr>
        <p:spPr>
          <a:xfrm>
            <a:off x="1780751" y="2464722"/>
            <a:ext cx="3853133" cy="3316646"/>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90000"/>
              </a:lnSpc>
              <a:spcBef>
                <a:spcPts val="0"/>
              </a:spcBef>
              <a:spcAft>
                <a:spcPts val="0"/>
              </a:spcAft>
              <a:buClr>
                <a:schemeClr val="dk1"/>
              </a:buClr>
              <a:buSzPts val="1900"/>
              <a:buNone/>
            </a:pPr>
            <a:r>
              <a:rPr lang="es-CO" sz="1900">
                <a:solidFill>
                  <a:schemeClr val="dk1"/>
                </a:solidFill>
                <a:latin typeface="Calibri"/>
                <a:ea typeface="Calibri"/>
                <a:cs typeface="Calibri"/>
                <a:sym typeface="Calibri"/>
              </a:rPr>
              <a:t>Durante el periodo de Enero a Diciembre de 2023 el departamento de La Guajira se mantiene con el mayor número de PQRD, en total acumula (768/1077) equivalente al </a:t>
            </a:r>
            <a:r>
              <a:rPr b="1" lang="es-CO" sz="1900">
                <a:solidFill>
                  <a:schemeClr val="dk1"/>
                </a:solidFill>
                <a:latin typeface="Calibri"/>
                <a:ea typeface="Calibri"/>
                <a:cs typeface="Calibri"/>
                <a:sym typeface="Calibri"/>
              </a:rPr>
              <a:t>71%, </a:t>
            </a:r>
            <a:r>
              <a:rPr lang="es-CO" sz="1900">
                <a:solidFill>
                  <a:schemeClr val="dk1"/>
                </a:solidFill>
                <a:latin typeface="Calibri"/>
                <a:ea typeface="Calibri"/>
                <a:cs typeface="Calibri"/>
                <a:sym typeface="Calibri"/>
              </a:rPr>
              <a:t>posteriormente se encuentran el departamento del Cesar con un porcentaje de participación del </a:t>
            </a:r>
            <a:r>
              <a:rPr b="1" lang="es-CO" sz="1900">
                <a:solidFill>
                  <a:schemeClr val="dk1"/>
                </a:solidFill>
                <a:latin typeface="Calibri"/>
                <a:ea typeface="Calibri"/>
                <a:cs typeface="Calibri"/>
                <a:sym typeface="Calibri"/>
              </a:rPr>
              <a:t>25%</a:t>
            </a:r>
            <a:r>
              <a:rPr lang="es-CO" sz="1900">
                <a:solidFill>
                  <a:schemeClr val="dk1"/>
                </a:solidFill>
                <a:latin typeface="Calibri"/>
                <a:ea typeface="Calibri"/>
                <a:cs typeface="Calibri"/>
                <a:sym typeface="Calibri"/>
              </a:rPr>
              <a:t> (271/1077), continua Magdalena el cual se mantiene con el </a:t>
            </a:r>
            <a:r>
              <a:rPr b="1" lang="es-CO" sz="1900">
                <a:solidFill>
                  <a:schemeClr val="dk1"/>
                </a:solidFill>
                <a:latin typeface="Calibri"/>
                <a:ea typeface="Calibri"/>
                <a:cs typeface="Calibri"/>
                <a:sym typeface="Calibri"/>
              </a:rPr>
              <a:t>3%</a:t>
            </a:r>
            <a:r>
              <a:rPr lang="es-CO" sz="1900">
                <a:solidFill>
                  <a:schemeClr val="dk1"/>
                </a:solidFill>
                <a:latin typeface="Calibri"/>
                <a:ea typeface="Calibri"/>
                <a:cs typeface="Calibri"/>
                <a:sym typeface="Calibri"/>
              </a:rPr>
              <a:t> (36/1077) y finalmente otros departamentos donde no opera la EPSI con 2 reclamaciones.</a:t>
            </a:r>
            <a:endParaRPr sz="1900">
              <a:latin typeface="Calibri"/>
              <a:ea typeface="Calibri"/>
              <a:cs typeface="Calibri"/>
              <a:sym typeface="Calibri"/>
            </a:endParaRPr>
          </a:p>
          <a:p>
            <a:pPr indent="-50800" lvl="0" marL="228600" rtl="0" algn="l">
              <a:lnSpc>
                <a:spcPct val="90000"/>
              </a:lnSpc>
              <a:spcBef>
                <a:spcPts val="1000"/>
              </a:spcBef>
              <a:spcAft>
                <a:spcPts val="0"/>
              </a:spcAft>
              <a:buClr>
                <a:srgbClr val="215025"/>
              </a:buClr>
              <a:buSzPts val="2800"/>
              <a:buNone/>
            </a:pPr>
            <a:r>
              <a:t/>
            </a:r>
            <a:endParaRPr/>
          </a:p>
        </p:txBody>
      </p:sp>
      <p:sp>
        <p:nvSpPr>
          <p:cNvPr id="921" name="Google Shape;921;p92"/>
          <p:cNvSpPr txBox="1"/>
          <p:nvPr>
            <p:ph type="title"/>
          </p:nvPr>
        </p:nvSpPr>
        <p:spPr>
          <a:xfrm>
            <a:off x="1328738" y="365125"/>
            <a:ext cx="9437687" cy="1325563"/>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accent2"/>
              </a:buClr>
              <a:buSzPts val="1100"/>
              <a:buFont typeface="Poppins Black"/>
              <a:buNone/>
            </a:pPr>
            <a:r>
              <a:rPr lang="es-CO" sz="3500">
                <a:solidFill>
                  <a:schemeClr val="accent2"/>
                </a:solidFill>
                <a:latin typeface="Poppins Black"/>
                <a:ea typeface="Poppins Black"/>
                <a:cs typeface="Poppins Black"/>
                <a:sym typeface="Poppins Black"/>
              </a:rPr>
              <a:t>PORCENTAJE DE PARTICIPACIÓN DE </a:t>
            </a:r>
            <a:r>
              <a:rPr lang="es-CO" sz="3500">
                <a:solidFill>
                  <a:schemeClr val="accent1"/>
                </a:solidFill>
                <a:latin typeface="Poppins Black"/>
                <a:ea typeface="Poppins Black"/>
                <a:cs typeface="Poppins Black"/>
                <a:sym typeface="Poppins Black"/>
              </a:rPr>
              <a:t>PQRD POR DEPARTAMENTO</a:t>
            </a:r>
            <a:endParaRPr sz="3500">
              <a:solidFill>
                <a:schemeClr val="accent1"/>
              </a:solidFill>
              <a:latin typeface="Poppins Black"/>
              <a:ea typeface="Poppins Black"/>
              <a:cs typeface="Poppins Black"/>
              <a:sym typeface="Poppins Black"/>
            </a:endParaRPr>
          </a:p>
        </p:txBody>
      </p:sp>
      <p:graphicFrame>
        <p:nvGraphicFramePr>
          <p:cNvPr id="922" name="Google Shape;922;p92"/>
          <p:cNvGraphicFramePr/>
          <p:nvPr/>
        </p:nvGraphicFramePr>
        <p:xfrm>
          <a:off x="6096000" y="2847802"/>
          <a:ext cx="3000000" cy="3000000"/>
        </p:xfrm>
        <a:graphic>
          <a:graphicData uri="http://schemas.openxmlformats.org/drawingml/2006/table">
            <a:tbl>
              <a:tblPr bandRow="1" firstCol="1" firstRow="1">
                <a:noFill/>
                <a:tableStyleId>{712D18DD-DDD4-477A-950C-681D5517F363}</a:tableStyleId>
              </a:tblPr>
              <a:tblGrid>
                <a:gridCol w="1578400"/>
                <a:gridCol w="1302450"/>
                <a:gridCol w="1444125"/>
              </a:tblGrid>
              <a:tr h="52500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DEPARTAMENTO</a:t>
                      </a:r>
                      <a:endParaRPr b="1" i="0" sz="1200" u="none" cap="none" strike="noStrike">
                        <a:solidFill>
                          <a:schemeClr val="lt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N° DE PQRD</a:t>
                      </a:r>
                      <a:endParaRPr b="1" i="0" sz="1200" u="none" cap="none" strike="noStrike">
                        <a:solidFill>
                          <a:schemeClr val="lt1"/>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a:t>
                      </a:r>
                      <a:endParaRPr b="1" i="0" sz="1200" u="none" cap="none" strike="noStrike">
                        <a:solidFill>
                          <a:schemeClr val="lt1"/>
                        </a:solidFill>
                        <a:latin typeface="Poppins"/>
                        <a:ea typeface="Poppins"/>
                        <a:cs typeface="Poppins"/>
                        <a:sym typeface="Poppins"/>
                      </a:endParaRPr>
                    </a:p>
                  </a:txBody>
                  <a:tcPr marT="9525" marB="0" marR="9525" marL="9525" anchor="ctr"/>
                </a:tc>
              </a:tr>
              <a:tr h="3678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LA GUAJIRA</a:t>
                      </a:r>
                      <a:endParaRPr b="1"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768</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71%</a:t>
                      </a:r>
                      <a:endParaRPr b="0" i="0" sz="1200" u="none" cap="none" strike="noStrike">
                        <a:solidFill>
                          <a:srgbClr val="000000"/>
                        </a:solidFill>
                        <a:latin typeface="Poppins"/>
                        <a:ea typeface="Poppins"/>
                        <a:cs typeface="Poppins"/>
                        <a:sym typeface="Poppins"/>
                      </a:endParaRPr>
                    </a:p>
                  </a:txBody>
                  <a:tcPr marT="9525" marB="0" marR="9525" marL="9525" anchor="ctr"/>
                </a:tc>
              </a:tr>
              <a:tr h="3678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CESAR</a:t>
                      </a:r>
                      <a:endParaRPr b="1"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271</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25%</a:t>
                      </a:r>
                      <a:endParaRPr b="0" i="0" sz="1200" u="none" cap="none" strike="noStrike">
                        <a:solidFill>
                          <a:srgbClr val="000000"/>
                        </a:solidFill>
                        <a:latin typeface="Poppins"/>
                        <a:ea typeface="Poppins"/>
                        <a:cs typeface="Poppins"/>
                        <a:sym typeface="Poppins"/>
                      </a:endParaRPr>
                    </a:p>
                  </a:txBody>
                  <a:tcPr marT="9525" marB="0" marR="9525" marL="9525" anchor="ctr"/>
                </a:tc>
              </a:tr>
              <a:tr h="375050">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MAGDALENA</a:t>
                      </a:r>
                      <a:endParaRPr b="1"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36</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3%</a:t>
                      </a:r>
                      <a:endParaRPr b="0" i="0" sz="1200" u="none" cap="none" strike="noStrike">
                        <a:solidFill>
                          <a:srgbClr val="000000"/>
                        </a:solidFill>
                        <a:latin typeface="Poppins"/>
                        <a:ea typeface="Poppins"/>
                        <a:cs typeface="Poppins"/>
                        <a:sym typeface="Poppins"/>
                      </a:endParaRPr>
                    </a:p>
                  </a:txBody>
                  <a:tcPr marT="9525" marB="0" marR="9525" marL="9525" anchor="ctr"/>
                </a:tc>
              </a:tr>
              <a:tr h="3678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OTRO</a:t>
                      </a:r>
                      <a:endParaRPr b="1"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2</a:t>
                      </a:r>
                      <a:endParaRPr b="0"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0%</a:t>
                      </a:r>
                      <a:endParaRPr b="0" i="0" sz="1200" u="none" cap="none" strike="noStrike">
                        <a:solidFill>
                          <a:srgbClr val="000000"/>
                        </a:solidFill>
                        <a:latin typeface="Poppins"/>
                        <a:ea typeface="Poppins"/>
                        <a:cs typeface="Poppins"/>
                        <a:sym typeface="Poppins"/>
                      </a:endParaRPr>
                    </a:p>
                  </a:txBody>
                  <a:tcPr marT="9525" marB="0" marR="9525" marL="9525" anchor="ctr"/>
                </a:tc>
              </a:tr>
              <a:tr h="367825">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TOTAL</a:t>
                      </a:r>
                      <a:endParaRPr b="1"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1.077</a:t>
                      </a:r>
                      <a:endParaRPr b="1" i="0" sz="1200" u="none" cap="none" strike="noStrike">
                        <a:solidFill>
                          <a:srgbClr val="000000"/>
                        </a:solidFill>
                        <a:latin typeface="Poppins"/>
                        <a:ea typeface="Poppins"/>
                        <a:cs typeface="Poppins"/>
                        <a:sym typeface="Poppins"/>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rgbClr val="000000"/>
                          </a:solidFill>
                        </a:rPr>
                        <a:t>100%</a:t>
                      </a:r>
                      <a:endParaRPr b="1" i="0" sz="1200" u="none" cap="none" strike="noStrike">
                        <a:solidFill>
                          <a:srgbClr val="000000"/>
                        </a:solidFill>
                        <a:latin typeface="Poppins"/>
                        <a:ea typeface="Poppins"/>
                        <a:cs typeface="Poppins"/>
                        <a:sym typeface="Poppins"/>
                      </a:endParaRPr>
                    </a:p>
                  </a:txBody>
                  <a:tcPr marT="9525" marB="0" marR="9525" marL="9525" anchor="ctr"/>
                </a:tc>
              </a:tr>
            </a:tbl>
          </a:graphicData>
        </a:graphic>
      </p:graphicFrame>
      <p:sp>
        <p:nvSpPr>
          <p:cNvPr id="923" name="Google Shape;923;p92"/>
          <p:cNvSpPr txBox="1"/>
          <p:nvPr/>
        </p:nvSpPr>
        <p:spPr>
          <a:xfrm>
            <a:off x="8091948" y="5256002"/>
            <a:ext cx="2467282"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s-CO" sz="800" u="none" cap="none" strike="noStrike">
                <a:solidFill>
                  <a:schemeClr val="dk1"/>
                </a:solidFill>
                <a:latin typeface="Poppins"/>
                <a:ea typeface="Poppins"/>
                <a:cs typeface="Poppins"/>
                <a:sym typeface="Poppins"/>
              </a:rPr>
              <a:t> </a:t>
            </a:r>
            <a:r>
              <a:rPr b="1" i="0" lang="es-CO" sz="800" u="none" cap="none" strike="noStrike">
                <a:solidFill>
                  <a:schemeClr val="dk1"/>
                </a:solidFill>
                <a:latin typeface="Poppins"/>
                <a:ea typeface="Poppins"/>
                <a:cs typeface="Poppins"/>
                <a:sym typeface="Poppins"/>
              </a:rPr>
              <a:t>Fuente</a:t>
            </a:r>
            <a:r>
              <a:rPr b="0" i="0" lang="es-CO" sz="800" u="none" cap="none" strike="noStrike">
                <a:solidFill>
                  <a:schemeClr val="dk1"/>
                </a:solidFill>
                <a:latin typeface="Poppins"/>
                <a:ea typeface="Poppins"/>
                <a:cs typeface="Poppins"/>
                <a:sym typeface="Poppins"/>
              </a:rPr>
              <a:t>: Base de datos PQRD ene – dic 2023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93"/>
          <p:cNvSpPr txBox="1"/>
          <p:nvPr>
            <p:ph type="title"/>
          </p:nvPr>
        </p:nvSpPr>
        <p:spPr>
          <a:xfrm>
            <a:off x="1328466" y="500062"/>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500"/>
              <a:buFont typeface="Poppins Black"/>
              <a:buNone/>
            </a:pPr>
            <a:r>
              <a:rPr lang="es-CO" sz="3500">
                <a:solidFill>
                  <a:schemeClr val="accent1"/>
                </a:solidFill>
                <a:latin typeface="Poppins Black"/>
                <a:ea typeface="Poppins Black"/>
                <a:cs typeface="Poppins Black"/>
                <a:sym typeface="Poppins Black"/>
              </a:rPr>
              <a:t>CARACTERIZACIÓN DE POBLACIÓN </a:t>
            </a:r>
            <a:br>
              <a:rPr lang="es-CO" sz="3500">
                <a:solidFill>
                  <a:srgbClr val="215025"/>
                </a:solidFill>
                <a:latin typeface="Poppins Black"/>
                <a:ea typeface="Poppins Black"/>
                <a:cs typeface="Poppins Black"/>
                <a:sym typeface="Poppins Black"/>
              </a:rPr>
            </a:br>
            <a:r>
              <a:rPr lang="es-CO" sz="3500">
                <a:solidFill>
                  <a:schemeClr val="accent2"/>
                </a:solidFill>
                <a:latin typeface="Poppins Black"/>
                <a:ea typeface="Poppins Black"/>
                <a:cs typeface="Poppins Black"/>
                <a:sym typeface="Poppins Black"/>
              </a:rPr>
              <a:t>CON PQRD GRUPO ÉTNICO</a:t>
            </a:r>
            <a:endParaRPr sz="3500">
              <a:solidFill>
                <a:schemeClr val="accent2"/>
              </a:solidFill>
            </a:endParaRPr>
          </a:p>
        </p:txBody>
      </p:sp>
      <p:graphicFrame>
        <p:nvGraphicFramePr>
          <p:cNvPr id="929" name="Google Shape;929;p93"/>
          <p:cNvGraphicFramePr/>
          <p:nvPr/>
        </p:nvGraphicFramePr>
        <p:xfrm>
          <a:off x="2719571" y="2463307"/>
          <a:ext cx="3000000" cy="3000000"/>
        </p:xfrm>
        <a:graphic>
          <a:graphicData uri="http://schemas.openxmlformats.org/drawingml/2006/table">
            <a:tbl>
              <a:tblPr bandRow="1" firstCol="1" firstRow="1">
                <a:noFill/>
                <a:tableStyleId>{712D18DD-DDD4-477A-950C-681D5517F363}</a:tableStyleId>
              </a:tblPr>
              <a:tblGrid>
                <a:gridCol w="1886450"/>
                <a:gridCol w="2153275"/>
                <a:gridCol w="2615375"/>
              </a:tblGrid>
              <a:tr h="427375">
                <a:tc>
                  <a:txBody>
                    <a:bodyPr/>
                    <a:lstStyle/>
                    <a:p>
                      <a:pPr indent="0" lvl="0" marL="0" marR="0" rtl="0" algn="ctr">
                        <a:lnSpc>
                          <a:spcPct val="115000"/>
                        </a:lnSpc>
                        <a:spcBef>
                          <a:spcPts val="0"/>
                        </a:spcBef>
                        <a:spcAft>
                          <a:spcPts val="0"/>
                        </a:spcAft>
                        <a:buClr>
                          <a:schemeClr val="lt1"/>
                        </a:buClr>
                        <a:buSzPts val="1200"/>
                        <a:buFont typeface="Poppins"/>
                        <a:buNone/>
                      </a:pPr>
                      <a:r>
                        <a:rPr b="1" lang="es-CO" sz="1200" u="none" cap="none" strike="noStrike">
                          <a:solidFill>
                            <a:schemeClr val="lt1"/>
                          </a:solidFill>
                        </a:rPr>
                        <a:t>ETNIA</a:t>
                      </a:r>
                      <a:endParaRPr b="1" sz="1200" u="none" cap="none" strike="noStrike">
                        <a:solidFill>
                          <a:schemeClr val="lt1"/>
                        </a:solidFill>
                      </a:endParaRPr>
                    </a:p>
                  </a:txBody>
                  <a:tcPr marT="0" marB="0" marR="97375" marL="97375" anchor="ctr"/>
                </a:tc>
                <a:tc>
                  <a:txBody>
                    <a:bodyPr/>
                    <a:lstStyle/>
                    <a:p>
                      <a:pPr indent="0" lvl="0" marL="0" marR="0" rtl="0" algn="ctr">
                        <a:lnSpc>
                          <a:spcPct val="115000"/>
                        </a:lnSpc>
                        <a:spcBef>
                          <a:spcPts val="0"/>
                        </a:spcBef>
                        <a:spcAft>
                          <a:spcPts val="0"/>
                        </a:spcAft>
                        <a:buClr>
                          <a:schemeClr val="lt1"/>
                        </a:buClr>
                        <a:buSzPts val="1200"/>
                        <a:buFont typeface="Poppins"/>
                        <a:buNone/>
                      </a:pPr>
                      <a:r>
                        <a:rPr b="1" lang="es-CO" sz="1200" u="none" cap="none" strike="noStrike">
                          <a:solidFill>
                            <a:schemeClr val="lt1"/>
                          </a:solidFill>
                        </a:rPr>
                        <a:t>N° DE PQRD</a:t>
                      </a:r>
                      <a:endParaRPr b="1" sz="1200" u="none" cap="none" strike="noStrike">
                        <a:solidFill>
                          <a:schemeClr val="lt1"/>
                        </a:solidFill>
                      </a:endParaRPr>
                    </a:p>
                  </a:txBody>
                  <a:tcPr marT="0" marB="0" marR="97375" marL="97375" anchor="ctr"/>
                </a:tc>
                <a:tc>
                  <a:txBody>
                    <a:bodyPr/>
                    <a:lstStyle/>
                    <a:p>
                      <a:pPr indent="0" lvl="0" marL="0" marR="0" rtl="0" algn="ctr">
                        <a:lnSpc>
                          <a:spcPct val="115000"/>
                        </a:lnSpc>
                        <a:spcBef>
                          <a:spcPts val="0"/>
                        </a:spcBef>
                        <a:spcAft>
                          <a:spcPts val="0"/>
                        </a:spcAft>
                        <a:buClr>
                          <a:schemeClr val="lt1"/>
                        </a:buClr>
                        <a:buSzPts val="1200"/>
                        <a:buFont typeface="Poppins"/>
                        <a:buNone/>
                      </a:pPr>
                      <a:r>
                        <a:rPr b="1" lang="es-CO" sz="1200" u="none" cap="none" strike="noStrike">
                          <a:solidFill>
                            <a:schemeClr val="lt1"/>
                          </a:solidFill>
                        </a:rPr>
                        <a:t>% </a:t>
                      </a:r>
                      <a:endParaRPr b="1" sz="1200" u="none" cap="none" strike="noStrike">
                        <a:solidFill>
                          <a:schemeClr val="lt1"/>
                        </a:solidFill>
                      </a:endParaRPr>
                    </a:p>
                  </a:txBody>
                  <a:tcPr marT="0" marB="0" marR="97375" marL="97375" anchor="ctr"/>
                </a:tc>
              </a:tr>
              <a:tr h="251275">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SIN ETNIA </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b="0" lang="es-CO" sz="1200" u="none" cap="none" strike="noStrike">
                          <a:solidFill>
                            <a:srgbClr val="000000"/>
                          </a:solidFill>
                        </a:rPr>
                        <a:t>438</a:t>
                      </a:r>
                      <a:endParaRPr b="0"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b="0" lang="es-CO" sz="1200" u="none" cap="none" strike="noStrike">
                          <a:solidFill>
                            <a:srgbClr val="000000"/>
                          </a:solidFill>
                        </a:rPr>
                        <a:t>41%</a:t>
                      </a:r>
                      <a:endParaRPr b="0" sz="1200" u="none" cap="none" strike="noStrike">
                        <a:latin typeface="Poppins Black"/>
                        <a:ea typeface="Poppins Black"/>
                        <a:cs typeface="Poppins Black"/>
                        <a:sym typeface="Poppins Black"/>
                      </a:endParaRPr>
                    </a:p>
                  </a:txBody>
                  <a:tcPr marT="0" marB="0" marR="68575" marL="68575" anchor="ctr"/>
                </a:tc>
              </a:tr>
              <a:tr h="251275">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WAYUU</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426</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40%</a:t>
                      </a:r>
                      <a:endParaRPr sz="1200" u="none" cap="none" strike="noStrike">
                        <a:latin typeface="Poppins Black"/>
                        <a:ea typeface="Poppins Black"/>
                        <a:cs typeface="Poppins Black"/>
                        <a:sym typeface="Poppins Black"/>
                      </a:endParaRPr>
                    </a:p>
                  </a:txBody>
                  <a:tcPr marT="0" marB="0" marR="68575" marL="68575" anchor="ctr"/>
                </a:tc>
              </a:tr>
              <a:tr h="251275">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KANKUAMA</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121</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11%</a:t>
                      </a:r>
                      <a:endParaRPr sz="1200" u="none" cap="none" strike="noStrike">
                        <a:latin typeface="Poppins Black"/>
                        <a:ea typeface="Poppins Black"/>
                        <a:cs typeface="Poppins Black"/>
                        <a:sym typeface="Poppins Black"/>
                      </a:endParaRPr>
                    </a:p>
                  </a:txBody>
                  <a:tcPr marT="0" marB="0" marR="68575" marL="68575" anchor="ctr"/>
                </a:tc>
              </a:tr>
              <a:tr h="251275">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WIWA</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40</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4%</a:t>
                      </a:r>
                      <a:endParaRPr sz="1200" u="none" cap="none" strike="noStrike">
                        <a:latin typeface="Poppins Black"/>
                        <a:ea typeface="Poppins Black"/>
                        <a:cs typeface="Poppins Black"/>
                        <a:sym typeface="Poppins Black"/>
                      </a:endParaRPr>
                    </a:p>
                  </a:txBody>
                  <a:tcPr marT="0" marB="0" marR="68575" marL="68575" anchor="ctr"/>
                </a:tc>
              </a:tr>
              <a:tr h="251275">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ZENU</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4</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0%</a:t>
                      </a:r>
                      <a:endParaRPr sz="1200" u="none" cap="none" strike="noStrike">
                        <a:latin typeface="Poppins Black"/>
                        <a:ea typeface="Poppins Black"/>
                        <a:cs typeface="Poppins Black"/>
                        <a:sym typeface="Poppins Black"/>
                      </a:endParaRPr>
                    </a:p>
                  </a:txBody>
                  <a:tcPr marT="0" marB="0" marR="68575" marL="68575" anchor="ctr"/>
                </a:tc>
              </a:tr>
              <a:tr h="251275">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ARHUACA </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26</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2%</a:t>
                      </a:r>
                      <a:endParaRPr sz="1200" u="none" cap="none" strike="noStrike">
                        <a:latin typeface="Poppins Black"/>
                        <a:ea typeface="Poppins Black"/>
                        <a:cs typeface="Poppins Black"/>
                        <a:sym typeface="Poppins Black"/>
                      </a:endParaRPr>
                    </a:p>
                  </a:txBody>
                  <a:tcPr marT="0" marB="0" marR="68575" marL="68575" anchor="ctr"/>
                </a:tc>
              </a:tr>
              <a:tr h="251275">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YUKPA</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14</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1%</a:t>
                      </a:r>
                      <a:endParaRPr sz="1200" u="none" cap="none" strike="noStrike">
                        <a:latin typeface="Poppins Black"/>
                        <a:ea typeface="Poppins Black"/>
                        <a:cs typeface="Poppins Black"/>
                        <a:sym typeface="Poppins Black"/>
                      </a:endParaRPr>
                    </a:p>
                  </a:txBody>
                  <a:tcPr marT="0" marB="0" marR="68575" marL="68575" anchor="ctr"/>
                </a:tc>
              </a:tr>
              <a:tr h="251275">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CHIMILIA</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5</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0%</a:t>
                      </a:r>
                      <a:endParaRPr sz="1200" u="none" cap="none" strike="noStrike">
                        <a:latin typeface="Poppins Black"/>
                        <a:ea typeface="Poppins Black"/>
                        <a:cs typeface="Poppins Black"/>
                        <a:sym typeface="Poppins Black"/>
                      </a:endParaRPr>
                    </a:p>
                  </a:txBody>
                  <a:tcPr marT="0" marB="0" marR="68575" marL="68575" anchor="ctr"/>
                </a:tc>
              </a:tr>
              <a:tr h="251275">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KOGI</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3</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rgbClr val="000000"/>
                          </a:solidFill>
                        </a:rPr>
                        <a:t>0%</a:t>
                      </a:r>
                      <a:endParaRPr sz="1200" u="none" cap="none" strike="noStrike">
                        <a:latin typeface="Poppins Black"/>
                        <a:ea typeface="Poppins Black"/>
                        <a:cs typeface="Poppins Black"/>
                        <a:sym typeface="Poppins Black"/>
                      </a:endParaRPr>
                    </a:p>
                  </a:txBody>
                  <a:tcPr marT="0" marB="0" marR="68575" marL="68575" anchor="ctr"/>
                </a:tc>
              </a:tr>
              <a:tr h="251275">
                <a:tc>
                  <a:txBody>
                    <a:bodyPr/>
                    <a:lstStyle/>
                    <a:p>
                      <a:pPr indent="0" lvl="0" marL="0" marR="0" rtl="0" algn="ctr">
                        <a:lnSpc>
                          <a:spcPct val="115000"/>
                        </a:lnSpc>
                        <a:spcBef>
                          <a:spcPts val="0"/>
                        </a:spcBef>
                        <a:spcAft>
                          <a:spcPts val="0"/>
                        </a:spcAft>
                        <a:buClr>
                          <a:schemeClr val="dk1"/>
                        </a:buClr>
                        <a:buSzPts val="1200"/>
                        <a:buFont typeface="Poppins"/>
                        <a:buNone/>
                      </a:pPr>
                      <a:r>
                        <a:t/>
                      </a:r>
                      <a:endParaRPr b="1" sz="1200" u="none" cap="none" strike="noStrike"/>
                    </a:p>
                    <a:p>
                      <a:pPr indent="0" lvl="0" marL="0" marR="0" rtl="0" algn="ctr">
                        <a:lnSpc>
                          <a:spcPct val="115000"/>
                        </a:lnSpc>
                        <a:spcBef>
                          <a:spcPts val="0"/>
                        </a:spcBef>
                        <a:spcAft>
                          <a:spcPts val="0"/>
                        </a:spcAft>
                        <a:buClr>
                          <a:schemeClr val="dk1"/>
                        </a:buClr>
                        <a:buSzPts val="1200"/>
                        <a:buFont typeface="Poppins"/>
                        <a:buNone/>
                      </a:pPr>
                      <a:r>
                        <a:rPr b="1" lang="es-CO" sz="1200" u="none" cap="none" strike="noStrike"/>
                        <a:t>TOTAL</a:t>
                      </a:r>
                      <a:endParaRPr sz="1400" u="none" cap="none" strike="noStrike"/>
                    </a:p>
                    <a:p>
                      <a:pPr indent="0" lvl="0" marL="0" marR="0" rtl="0" algn="ctr">
                        <a:lnSpc>
                          <a:spcPct val="115000"/>
                        </a:lnSpc>
                        <a:spcBef>
                          <a:spcPts val="0"/>
                        </a:spcBef>
                        <a:spcAft>
                          <a:spcPts val="0"/>
                        </a:spcAft>
                        <a:buClr>
                          <a:schemeClr val="dk1"/>
                        </a:buClr>
                        <a:buSzPts val="1200"/>
                        <a:buFont typeface="Poppins"/>
                        <a:buNone/>
                      </a:pPr>
                      <a:r>
                        <a:t/>
                      </a:r>
                      <a:endParaRPr b="1" sz="1200" u="none" cap="none" strike="noStrike"/>
                    </a:p>
                  </a:txBody>
                  <a:tcPr marT="0" marB="0" marR="97375" marL="97375" anchor="ctr"/>
                </a:tc>
                <a:tc>
                  <a:txBody>
                    <a:bodyPr/>
                    <a:lstStyle/>
                    <a:p>
                      <a:pPr indent="0" lvl="0" marL="0" marR="0" rtl="0" algn="ctr">
                        <a:lnSpc>
                          <a:spcPct val="115000"/>
                        </a:lnSpc>
                        <a:spcBef>
                          <a:spcPts val="0"/>
                        </a:spcBef>
                        <a:spcAft>
                          <a:spcPts val="0"/>
                        </a:spcAft>
                        <a:buClr>
                          <a:schemeClr val="dk1"/>
                        </a:buClr>
                        <a:buSzPts val="1200"/>
                        <a:buFont typeface="Poppins"/>
                        <a:buNone/>
                      </a:pPr>
                      <a:r>
                        <a:rPr b="1" lang="es-CO" sz="1200" u="none" cap="none" strike="noStrike"/>
                        <a:t>1.077</a:t>
                      </a:r>
                      <a:endParaRPr b="1" sz="1200" u="none" cap="none" strike="noStrike"/>
                    </a:p>
                  </a:txBody>
                  <a:tcPr marT="0" marB="0" marR="97375" marL="97375" anchor="ctr"/>
                </a:tc>
                <a:tc>
                  <a:txBody>
                    <a:bodyPr/>
                    <a:lstStyle/>
                    <a:p>
                      <a:pPr indent="0" lvl="0" marL="0" marR="0" rtl="0" algn="ctr">
                        <a:lnSpc>
                          <a:spcPct val="115000"/>
                        </a:lnSpc>
                        <a:spcBef>
                          <a:spcPts val="0"/>
                        </a:spcBef>
                        <a:spcAft>
                          <a:spcPts val="0"/>
                        </a:spcAft>
                        <a:buClr>
                          <a:schemeClr val="dk1"/>
                        </a:buClr>
                        <a:buSzPts val="1200"/>
                        <a:buFont typeface="Poppins"/>
                        <a:buNone/>
                      </a:pPr>
                      <a:r>
                        <a:rPr b="1" lang="es-CO" sz="1200" u="none" cap="none" strike="noStrike"/>
                        <a:t>100%</a:t>
                      </a:r>
                      <a:endParaRPr b="1" sz="1200" u="none" cap="none" strike="noStrike"/>
                    </a:p>
                  </a:txBody>
                  <a:tcPr marT="0" marB="0" marR="97375" marL="97375" anchor="ctr"/>
                </a:tc>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94"/>
          <p:cNvSpPr txBox="1"/>
          <p:nvPr>
            <p:ph type="title"/>
          </p:nvPr>
        </p:nvSpPr>
        <p:spPr>
          <a:xfrm>
            <a:off x="1328738" y="365125"/>
            <a:ext cx="9437687" cy="1325563"/>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1600"/>
              </a:spcBef>
              <a:spcAft>
                <a:spcPts val="0"/>
              </a:spcAft>
              <a:buClr>
                <a:schemeClr val="accent1"/>
              </a:buClr>
              <a:buSzPts val="1100"/>
              <a:buFont typeface="Poppins Black"/>
              <a:buNone/>
            </a:pPr>
            <a:r>
              <a:rPr lang="es-CO" sz="3500">
                <a:solidFill>
                  <a:schemeClr val="accent1"/>
                </a:solidFill>
                <a:latin typeface="Poppins Black"/>
                <a:ea typeface="Poppins Black"/>
                <a:cs typeface="Poppins Black"/>
                <a:sym typeface="Poppins Black"/>
              </a:rPr>
              <a:t>CLASIFICACIÓN DE LOS MOTIVOS </a:t>
            </a:r>
            <a:br>
              <a:rPr lang="es-CO" sz="3500">
                <a:solidFill>
                  <a:srgbClr val="215025"/>
                </a:solidFill>
                <a:latin typeface="Poppins Black"/>
                <a:ea typeface="Poppins Black"/>
                <a:cs typeface="Poppins Black"/>
                <a:sym typeface="Poppins Black"/>
              </a:rPr>
            </a:br>
            <a:r>
              <a:rPr lang="es-CO" sz="3500">
                <a:solidFill>
                  <a:schemeClr val="accent2"/>
                </a:solidFill>
                <a:latin typeface="Poppins Black"/>
                <a:ea typeface="Poppins Black"/>
                <a:cs typeface="Poppins Black"/>
                <a:sym typeface="Poppins Black"/>
              </a:rPr>
              <a:t>DE PQRD</a:t>
            </a:r>
            <a:endParaRPr sz="3500">
              <a:solidFill>
                <a:schemeClr val="accent2"/>
              </a:solidFill>
              <a:latin typeface="Poppins Black"/>
              <a:ea typeface="Poppins Black"/>
              <a:cs typeface="Poppins Black"/>
              <a:sym typeface="Poppins Black"/>
            </a:endParaRPr>
          </a:p>
        </p:txBody>
      </p:sp>
      <p:pic>
        <p:nvPicPr>
          <p:cNvPr id="935" name="Google Shape;935;p94"/>
          <p:cNvPicPr preferRelativeResize="0"/>
          <p:nvPr/>
        </p:nvPicPr>
        <p:blipFill rotWithShape="1">
          <a:blip r:embed="rId3">
            <a:alphaModFix/>
          </a:blip>
          <a:srcRect b="0" l="0" r="0" t="0"/>
          <a:stretch/>
        </p:blipFill>
        <p:spPr>
          <a:xfrm>
            <a:off x="2313457" y="2100293"/>
            <a:ext cx="7468247" cy="421633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95"/>
          <p:cNvSpPr txBox="1"/>
          <p:nvPr>
            <p:ph type="title"/>
          </p:nvPr>
        </p:nvSpPr>
        <p:spPr>
          <a:xfrm>
            <a:off x="1377351" y="349651"/>
            <a:ext cx="9437298"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3000"/>
              <a:buFont typeface="Poppins Black"/>
              <a:buNone/>
            </a:pPr>
            <a:r>
              <a:rPr lang="es-CO" sz="3000">
                <a:solidFill>
                  <a:schemeClr val="accent2"/>
                </a:solidFill>
                <a:latin typeface="Poppins Black"/>
                <a:ea typeface="Poppins Black"/>
                <a:cs typeface="Poppins Black"/>
                <a:sym typeface="Poppins Black"/>
              </a:rPr>
              <a:t>CLASIFICACIÓN DE RECLAMACIONES SEGÚN EL </a:t>
            </a:r>
            <a:r>
              <a:rPr lang="es-CO" sz="3000">
                <a:solidFill>
                  <a:schemeClr val="accent1"/>
                </a:solidFill>
                <a:latin typeface="Poppins Black"/>
                <a:ea typeface="Poppins Black"/>
                <a:cs typeface="Poppins Black"/>
                <a:sym typeface="Poppins Black"/>
              </a:rPr>
              <a:t>RIESGO  DE ACUERDO A LA CIRCULAR 008</a:t>
            </a:r>
            <a:endParaRPr sz="3000">
              <a:solidFill>
                <a:schemeClr val="accent1"/>
              </a:solidFill>
            </a:endParaRPr>
          </a:p>
        </p:txBody>
      </p:sp>
      <p:sp>
        <p:nvSpPr>
          <p:cNvPr id="941" name="Google Shape;941;p95"/>
          <p:cNvSpPr txBox="1"/>
          <p:nvPr/>
        </p:nvSpPr>
        <p:spPr>
          <a:xfrm>
            <a:off x="1178269" y="2253212"/>
            <a:ext cx="4594860" cy="3255210"/>
          </a:xfrm>
          <a:prstGeom prst="rect">
            <a:avLst/>
          </a:prstGeom>
          <a:noFill/>
          <a:ln>
            <a:noFill/>
          </a:ln>
        </p:spPr>
        <p:txBody>
          <a:bodyPr anchorCtr="0" anchor="t" bIns="121900" lIns="121900" spcFirstLastPara="1" rIns="121900" wrap="square" tIns="121900">
            <a:spAutoFit/>
          </a:bodyPr>
          <a:lstStyle/>
          <a:p>
            <a:pPr indent="0" lvl="0" marL="0" marR="0" rtl="0" algn="just">
              <a:lnSpc>
                <a:spcPct val="115000"/>
              </a:lnSpc>
              <a:spcBef>
                <a:spcPts val="1600"/>
              </a:spcBef>
              <a:spcAft>
                <a:spcPts val="0"/>
              </a:spcAft>
              <a:buClr>
                <a:srgbClr val="000000"/>
              </a:buClr>
              <a:buSzPts val="1600"/>
              <a:buFont typeface="Arial"/>
              <a:buNone/>
            </a:pPr>
            <a:r>
              <a:rPr b="0" i="0" lang="es-CO" sz="1600" u="none" cap="none" strike="noStrike">
                <a:solidFill>
                  <a:schemeClr val="dk1"/>
                </a:solidFill>
                <a:latin typeface="Calibri"/>
                <a:ea typeface="Calibri"/>
                <a:cs typeface="Calibri"/>
                <a:sym typeface="Calibri"/>
              </a:rPr>
              <a:t>Se presentaron </a:t>
            </a:r>
            <a:r>
              <a:rPr b="1" i="0" lang="es-CO" sz="1600" u="none" cap="none" strike="noStrike">
                <a:solidFill>
                  <a:schemeClr val="dk1"/>
                </a:solidFill>
                <a:latin typeface="Calibri"/>
                <a:ea typeface="Calibri"/>
                <a:cs typeface="Calibri"/>
                <a:sym typeface="Calibri"/>
              </a:rPr>
              <a:t>543 </a:t>
            </a:r>
            <a:r>
              <a:rPr b="0" i="0" lang="es-CO" sz="1600" u="none" cap="none" strike="noStrike">
                <a:solidFill>
                  <a:schemeClr val="dk1"/>
                </a:solidFill>
                <a:latin typeface="Calibri"/>
                <a:ea typeface="Calibri"/>
                <a:cs typeface="Calibri"/>
                <a:sym typeface="Calibri"/>
              </a:rPr>
              <a:t>reclamaciones riesgo a la vida y/o regulares, de enero a junio de 2023, número de casos interpuestos ante la super salud y otros canales de atención, con porcentaje de cierre de mes a mes, de acuerdo a la circular 008 de 2018, los cuales están distribuidos de la siguiente manera: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2933"/>
              </a:spcBef>
              <a:spcAft>
                <a:spcPts val="0"/>
              </a:spcAft>
              <a:buClr>
                <a:srgbClr val="000000"/>
              </a:buClr>
              <a:buSzPts val="1600"/>
              <a:buFont typeface="Arial"/>
              <a:buNone/>
            </a:pPr>
            <a:r>
              <a:rPr b="1" i="0" lang="es-CO" sz="1600" u="none" cap="none" strike="noStrike">
                <a:solidFill>
                  <a:schemeClr val="dk1"/>
                </a:solidFill>
                <a:latin typeface="Calibri"/>
                <a:ea typeface="Calibri"/>
                <a:cs typeface="Calibri"/>
                <a:sym typeface="Calibri"/>
              </a:rPr>
              <a:t>Riesgo de vida</a:t>
            </a:r>
            <a:r>
              <a:rPr b="0" i="0" lang="es-CO" sz="1600" u="none" cap="none" strike="noStrike">
                <a:solidFill>
                  <a:schemeClr val="dk1"/>
                </a:solidFill>
                <a:latin typeface="Calibri"/>
                <a:ea typeface="Calibri"/>
                <a:cs typeface="Calibri"/>
                <a:sym typeface="Calibri"/>
              </a:rPr>
              <a:t>: 2 días hábiles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1333"/>
              </a:spcBef>
              <a:spcAft>
                <a:spcPts val="0"/>
              </a:spcAft>
              <a:buClr>
                <a:srgbClr val="000000"/>
              </a:buClr>
              <a:buSzPts val="1600"/>
              <a:buFont typeface="Arial"/>
              <a:buNone/>
            </a:pPr>
            <a:r>
              <a:rPr b="1" i="0" lang="es-CO" sz="1600" u="none" cap="none" strike="noStrike">
                <a:solidFill>
                  <a:schemeClr val="dk1"/>
                </a:solidFill>
                <a:latin typeface="Calibri"/>
                <a:ea typeface="Calibri"/>
                <a:cs typeface="Calibri"/>
                <a:sym typeface="Calibri"/>
              </a:rPr>
              <a:t>Regulares</a:t>
            </a:r>
            <a:r>
              <a:rPr b="0" i="0" lang="es-CO" sz="1600" u="none" cap="none" strike="noStrike">
                <a:solidFill>
                  <a:schemeClr val="dk1"/>
                </a:solidFill>
                <a:latin typeface="Calibri"/>
                <a:ea typeface="Calibri"/>
                <a:cs typeface="Calibri"/>
                <a:sym typeface="Calibri"/>
              </a:rPr>
              <a:t>: 5 días hábiles </a:t>
            </a:r>
            <a:endParaRPr b="0" i="0" sz="1600" u="none" cap="none" strike="noStrike">
              <a:solidFill>
                <a:schemeClr val="dk1"/>
              </a:solidFill>
              <a:latin typeface="Calibri"/>
              <a:ea typeface="Calibri"/>
              <a:cs typeface="Calibri"/>
              <a:sym typeface="Calibri"/>
            </a:endParaRPr>
          </a:p>
        </p:txBody>
      </p:sp>
      <p:graphicFrame>
        <p:nvGraphicFramePr>
          <p:cNvPr id="942" name="Google Shape;942;p95"/>
          <p:cNvGraphicFramePr/>
          <p:nvPr/>
        </p:nvGraphicFramePr>
        <p:xfrm>
          <a:off x="6096000" y="2613292"/>
          <a:ext cx="3000000" cy="3000000"/>
        </p:xfrm>
        <a:graphic>
          <a:graphicData uri="http://schemas.openxmlformats.org/drawingml/2006/table">
            <a:tbl>
              <a:tblPr bandRow="1" firstCol="1" firstRow="1">
                <a:noFill/>
                <a:tableStyleId>{712D18DD-DDD4-477A-950C-681D5517F363}</a:tableStyleId>
              </a:tblPr>
              <a:tblGrid>
                <a:gridCol w="1633875"/>
                <a:gridCol w="1504325"/>
                <a:gridCol w="1406025"/>
              </a:tblGrid>
              <a:tr h="415050">
                <a:tc>
                  <a:txBody>
                    <a:bodyPr/>
                    <a:lstStyle/>
                    <a:p>
                      <a:pPr indent="0" lvl="0" marL="0" marR="0" rtl="0" algn="ctr">
                        <a:lnSpc>
                          <a:spcPct val="115000"/>
                        </a:lnSpc>
                        <a:spcBef>
                          <a:spcPts val="0"/>
                        </a:spcBef>
                        <a:spcAft>
                          <a:spcPts val="0"/>
                        </a:spcAft>
                        <a:buClr>
                          <a:schemeClr val="lt1"/>
                        </a:buClr>
                        <a:buSzPts val="1200"/>
                        <a:buFont typeface="Poppins"/>
                        <a:buNone/>
                      </a:pPr>
                      <a:r>
                        <a:rPr b="1" lang="es-CO" sz="1200" u="none" cap="none" strike="noStrike">
                          <a:solidFill>
                            <a:schemeClr val="lt1"/>
                          </a:solidFill>
                        </a:rPr>
                        <a:t>MUNICIPIO</a:t>
                      </a:r>
                      <a:endParaRPr b="1" sz="1200" u="none" cap="none" strike="noStrike">
                        <a:solidFill>
                          <a:schemeClr val="lt1"/>
                        </a:solidFill>
                      </a:endParaRPr>
                    </a:p>
                  </a:txBody>
                  <a:tcPr marT="0" marB="0" marR="97375" marL="97375" anchor="ctr"/>
                </a:tc>
                <a:tc>
                  <a:txBody>
                    <a:bodyPr/>
                    <a:lstStyle/>
                    <a:p>
                      <a:pPr indent="0" lvl="0" marL="0" marR="0" rtl="0" algn="ctr">
                        <a:lnSpc>
                          <a:spcPct val="115000"/>
                        </a:lnSpc>
                        <a:spcBef>
                          <a:spcPts val="0"/>
                        </a:spcBef>
                        <a:spcAft>
                          <a:spcPts val="0"/>
                        </a:spcAft>
                        <a:buClr>
                          <a:schemeClr val="lt1"/>
                        </a:buClr>
                        <a:buSzPts val="1200"/>
                        <a:buFont typeface="Poppins"/>
                        <a:buNone/>
                      </a:pPr>
                      <a:r>
                        <a:rPr b="1" lang="es-CO" sz="1200" u="none" cap="none" strike="noStrike">
                          <a:solidFill>
                            <a:schemeClr val="lt1"/>
                          </a:solidFill>
                        </a:rPr>
                        <a:t>N° DE PQRD</a:t>
                      </a:r>
                      <a:endParaRPr b="1" sz="1200" u="none" cap="none" strike="noStrike">
                        <a:solidFill>
                          <a:schemeClr val="lt1"/>
                        </a:solidFill>
                      </a:endParaRPr>
                    </a:p>
                  </a:txBody>
                  <a:tcPr marT="0" marB="0" marR="97375" marL="97375" anchor="ctr"/>
                </a:tc>
                <a:tc>
                  <a:txBody>
                    <a:bodyPr/>
                    <a:lstStyle/>
                    <a:p>
                      <a:pPr indent="0" lvl="0" marL="0" marR="0" rtl="0" algn="ctr">
                        <a:lnSpc>
                          <a:spcPct val="115000"/>
                        </a:lnSpc>
                        <a:spcBef>
                          <a:spcPts val="0"/>
                        </a:spcBef>
                        <a:spcAft>
                          <a:spcPts val="0"/>
                        </a:spcAft>
                        <a:buClr>
                          <a:schemeClr val="lt1"/>
                        </a:buClr>
                        <a:buSzPts val="1200"/>
                        <a:buFont typeface="Poppins"/>
                        <a:buNone/>
                      </a:pPr>
                      <a:r>
                        <a:rPr b="1" lang="es-CO" sz="1200" u="none" cap="none" strike="noStrike">
                          <a:solidFill>
                            <a:schemeClr val="lt1"/>
                          </a:solidFill>
                        </a:rPr>
                        <a:t>CERRADAS</a:t>
                      </a:r>
                      <a:endParaRPr b="1" sz="1200" u="none" cap="none" strike="noStrike">
                        <a:solidFill>
                          <a:schemeClr val="lt1"/>
                        </a:solidFill>
                      </a:endParaRPr>
                    </a:p>
                  </a:txBody>
                  <a:tcPr marT="0" marB="0" marR="97375" marL="97375" anchor="ctr"/>
                </a:tc>
              </a:tr>
              <a:tr h="277350">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ENERO </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43</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100%</a:t>
                      </a:r>
                      <a:endParaRPr sz="1200" u="none" cap="none" strike="noStrike">
                        <a:latin typeface="Poppins Black"/>
                        <a:ea typeface="Poppins Black"/>
                        <a:cs typeface="Poppins Black"/>
                        <a:sym typeface="Poppins Black"/>
                      </a:endParaRPr>
                    </a:p>
                  </a:txBody>
                  <a:tcPr marT="0" marB="0" marR="68575" marL="68575" anchor="ctr"/>
                </a:tc>
              </a:tr>
              <a:tr h="277350">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FEBRERO </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52</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100%</a:t>
                      </a:r>
                      <a:endParaRPr sz="1200" u="none" cap="none" strike="noStrike">
                        <a:latin typeface="Poppins Black"/>
                        <a:ea typeface="Poppins Black"/>
                        <a:cs typeface="Poppins Black"/>
                        <a:sym typeface="Poppins Black"/>
                      </a:endParaRPr>
                    </a:p>
                  </a:txBody>
                  <a:tcPr marT="0" marB="0" marR="68575" marL="68575" anchor="ctr"/>
                </a:tc>
              </a:tr>
              <a:tr h="277350">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MARZO </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82</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100%</a:t>
                      </a:r>
                      <a:endParaRPr sz="1200" u="none" cap="none" strike="noStrike">
                        <a:latin typeface="Poppins Black"/>
                        <a:ea typeface="Poppins Black"/>
                        <a:cs typeface="Poppins Black"/>
                        <a:sym typeface="Poppins Black"/>
                      </a:endParaRPr>
                    </a:p>
                  </a:txBody>
                  <a:tcPr marT="0" marB="0" marR="68575" marL="68575" anchor="ctr"/>
                </a:tc>
              </a:tr>
              <a:tr h="277350">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ABRIL </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143</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100%</a:t>
                      </a:r>
                      <a:endParaRPr sz="1200" u="none" cap="none" strike="noStrike">
                        <a:latin typeface="Poppins Black"/>
                        <a:ea typeface="Poppins Black"/>
                        <a:cs typeface="Poppins Black"/>
                        <a:sym typeface="Poppins Black"/>
                      </a:endParaRPr>
                    </a:p>
                  </a:txBody>
                  <a:tcPr marT="0" marB="0" marR="68575" marL="68575" anchor="ctr"/>
                </a:tc>
              </a:tr>
              <a:tr h="277350">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MAYO </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153</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100%</a:t>
                      </a:r>
                      <a:endParaRPr sz="1200" u="none" cap="none" strike="noStrike">
                        <a:latin typeface="Poppins Black"/>
                        <a:ea typeface="Poppins Black"/>
                        <a:cs typeface="Poppins Black"/>
                        <a:sym typeface="Poppins Black"/>
                      </a:endParaRPr>
                    </a:p>
                  </a:txBody>
                  <a:tcPr marT="0" marB="0" marR="68575" marL="68575" anchor="ctr"/>
                </a:tc>
              </a:tr>
              <a:tr h="313250">
                <a:tc>
                  <a:txBody>
                    <a:bodyPr/>
                    <a:lstStyle/>
                    <a:p>
                      <a:pPr indent="0" lvl="0" marL="0" marR="0" rtl="0" algn="ctr">
                        <a:lnSpc>
                          <a:spcPct val="115000"/>
                        </a:lnSpc>
                        <a:spcBef>
                          <a:spcPts val="0"/>
                        </a:spcBef>
                        <a:spcAft>
                          <a:spcPts val="0"/>
                        </a:spcAft>
                        <a:buClr>
                          <a:srgbClr val="000000"/>
                        </a:buClr>
                        <a:buSzPts val="1200"/>
                        <a:buFont typeface="Arial"/>
                        <a:buNone/>
                      </a:pPr>
                      <a:r>
                        <a:rPr b="1" lang="es-CO" sz="1200" u="none" cap="none" strike="noStrike">
                          <a:solidFill>
                            <a:schemeClr val="lt1"/>
                          </a:solidFill>
                        </a:rPr>
                        <a:t>JUNIO </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70</a:t>
                      </a:r>
                      <a:endParaRPr sz="1200" u="none" cap="none" strike="noStrike">
                        <a:latin typeface="Poppins Black"/>
                        <a:ea typeface="Poppins Black"/>
                        <a:cs typeface="Poppins Black"/>
                        <a:sym typeface="Poppins Black"/>
                      </a:endParaRPr>
                    </a:p>
                  </a:txBody>
                  <a:tcPr marT="0" marB="0" marR="68575" marL="68575" anchor="b"/>
                </a:tc>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100%</a:t>
                      </a:r>
                      <a:endParaRPr sz="1200" u="none" cap="none" strike="noStrike">
                        <a:latin typeface="Poppins Black"/>
                        <a:ea typeface="Poppins Black"/>
                        <a:cs typeface="Poppins Black"/>
                        <a:sym typeface="Poppins Black"/>
                      </a:endParaRPr>
                    </a:p>
                  </a:txBody>
                  <a:tcPr marT="0" marB="0" marR="68575" marL="68575" anchor="ctr"/>
                </a:tc>
              </a:tr>
            </a:tbl>
          </a:graphicData>
        </a:graphic>
      </p:graphicFrame>
      <p:sp>
        <p:nvSpPr>
          <p:cNvPr id="943" name="Google Shape;943;p95"/>
          <p:cNvSpPr txBox="1"/>
          <p:nvPr/>
        </p:nvSpPr>
        <p:spPr>
          <a:xfrm>
            <a:off x="7412494" y="4679209"/>
            <a:ext cx="3296554" cy="589865"/>
          </a:xfrm>
          <a:prstGeom prst="rect">
            <a:avLst/>
          </a:prstGeom>
          <a:noFill/>
          <a:ln>
            <a:noFill/>
          </a:ln>
        </p:spPr>
        <p:txBody>
          <a:bodyPr anchorCtr="0" anchor="t" bIns="121900" lIns="121900" spcFirstLastPara="1" rIns="121900" wrap="square" tIns="121900">
            <a:spAutoFit/>
          </a:bodyPr>
          <a:lstStyle/>
          <a:p>
            <a:pPr indent="0" lvl="0" marL="0" marR="0" rtl="0" algn="r">
              <a:lnSpc>
                <a:spcPct val="115000"/>
              </a:lnSpc>
              <a:spcBef>
                <a:spcPts val="0"/>
              </a:spcBef>
              <a:spcAft>
                <a:spcPts val="1333"/>
              </a:spcAft>
              <a:buClr>
                <a:srgbClr val="000000"/>
              </a:buClr>
              <a:buSzPts val="1000"/>
              <a:buFont typeface="Arial"/>
              <a:buNone/>
            </a:pPr>
            <a:r>
              <a:rPr b="1" i="0" lang="es-CO" sz="1000" u="none" cap="none" strike="noStrike">
                <a:solidFill>
                  <a:schemeClr val="dk1"/>
                </a:solidFill>
                <a:latin typeface="Poppins"/>
                <a:ea typeface="Poppins"/>
                <a:cs typeface="Poppins"/>
                <a:sym typeface="Poppins"/>
              </a:rPr>
              <a:t>Fuente:</a:t>
            </a:r>
            <a:r>
              <a:rPr b="0" i="0" lang="es-CO" sz="1000" u="none" cap="none" strike="noStrike">
                <a:solidFill>
                  <a:schemeClr val="dk1"/>
                </a:solidFill>
                <a:latin typeface="Poppins"/>
                <a:ea typeface="Poppins"/>
                <a:cs typeface="Poppins"/>
                <a:sym typeface="Poppins"/>
              </a:rPr>
              <a:t> Base de datos PQRD ene / dic 2023</a:t>
            </a:r>
            <a:endParaRPr b="0" i="0" sz="1000" u="none" cap="none" strike="noStrike">
              <a:solidFill>
                <a:schemeClr val="dk1"/>
              </a:solidFill>
              <a:latin typeface="Poppins"/>
              <a:ea typeface="Poppins"/>
              <a:cs typeface="Poppins"/>
              <a:sym typeface="Poppins"/>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96"/>
          <p:cNvSpPr txBox="1"/>
          <p:nvPr>
            <p:ph type="title"/>
          </p:nvPr>
        </p:nvSpPr>
        <p:spPr>
          <a:xfrm>
            <a:off x="1377351" y="568888"/>
            <a:ext cx="9437298"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3000"/>
              <a:buFont typeface="Poppins Black"/>
              <a:buNone/>
            </a:pPr>
            <a:r>
              <a:rPr lang="es-CO" sz="3000">
                <a:solidFill>
                  <a:schemeClr val="accent1"/>
                </a:solidFill>
              </a:rPr>
              <a:t>CLASIFICACION DE RECLAMACIONES SEGÚN</a:t>
            </a:r>
            <a:br>
              <a:rPr lang="es-CO" sz="3000">
                <a:solidFill>
                  <a:schemeClr val="accent1"/>
                </a:solidFill>
              </a:rPr>
            </a:br>
            <a:r>
              <a:rPr lang="es-CO" sz="3000">
                <a:solidFill>
                  <a:schemeClr val="accent1"/>
                </a:solidFill>
              </a:rPr>
              <a:t> EL RIESGO  DE ACUERDO A CIRCULAR</a:t>
            </a:r>
            <a:r>
              <a:rPr lang="es-CO" sz="3000"/>
              <a:t> </a:t>
            </a:r>
            <a:r>
              <a:rPr lang="es-CO" sz="3000">
                <a:solidFill>
                  <a:schemeClr val="accent2"/>
                </a:solidFill>
              </a:rPr>
              <a:t>2023151000000010-5</a:t>
            </a:r>
            <a:endParaRPr sz="3000">
              <a:solidFill>
                <a:schemeClr val="accent2"/>
              </a:solidFill>
            </a:endParaRPr>
          </a:p>
        </p:txBody>
      </p:sp>
      <p:sp>
        <p:nvSpPr>
          <p:cNvPr id="949" name="Google Shape;949;p96"/>
          <p:cNvSpPr txBox="1"/>
          <p:nvPr/>
        </p:nvSpPr>
        <p:spPr>
          <a:xfrm>
            <a:off x="1207764" y="2442947"/>
            <a:ext cx="4754886" cy="3531870"/>
          </a:xfrm>
          <a:prstGeom prst="rect">
            <a:avLst/>
          </a:prstGeom>
          <a:noFill/>
          <a:ln>
            <a:noFill/>
          </a:ln>
        </p:spPr>
        <p:txBody>
          <a:bodyPr anchorCtr="0" anchor="t" bIns="45700" lIns="91425" spcFirstLastPara="1" rIns="91425" wrap="square" tIns="45700">
            <a:normAutofit/>
          </a:bodyPr>
          <a:lstStyle/>
          <a:p>
            <a:pPr indent="0" lvl="0" marL="152396" marR="0" rtl="0" algn="just">
              <a:lnSpc>
                <a:spcPct val="90000"/>
              </a:lnSpc>
              <a:spcBef>
                <a:spcPts val="0"/>
              </a:spcBef>
              <a:spcAft>
                <a:spcPts val="0"/>
              </a:spcAft>
              <a:buClr>
                <a:schemeClr val="dk1"/>
              </a:buClr>
              <a:buSzPts val="1600"/>
              <a:buFont typeface="Arial"/>
              <a:buNone/>
            </a:pPr>
            <a:r>
              <a:rPr b="1" i="0" lang="es-CO" sz="1600" u="none" cap="none" strike="noStrike">
                <a:solidFill>
                  <a:schemeClr val="dk1"/>
                </a:solidFill>
                <a:latin typeface="Calibri"/>
                <a:ea typeface="Calibri"/>
                <a:cs typeface="Calibri"/>
                <a:sym typeface="Calibri"/>
              </a:rPr>
              <a:t>534</a:t>
            </a:r>
            <a:r>
              <a:rPr b="0" i="0" lang="es-CO" sz="1600" u="none" cap="none" strike="noStrike">
                <a:solidFill>
                  <a:schemeClr val="dk1"/>
                </a:solidFill>
                <a:latin typeface="Calibri"/>
                <a:ea typeface="Calibri"/>
                <a:cs typeface="Calibri"/>
                <a:sym typeface="Calibri"/>
              </a:rPr>
              <a:t> reclamaciones, de julio a agosto de 2023, estas se relacionan con el número de casos interpuestos ante la super salud y otros canales de atención, con porcentaje de cierre mes a mes de acuerdo a la externa circular externa 2023151000000010-5 de 2023, los cuales están distribuidos de la siguiente manera: </a:t>
            </a:r>
            <a:endParaRPr b="0" i="0" sz="1400" u="none" cap="none" strike="noStrike">
              <a:solidFill>
                <a:srgbClr val="000000"/>
              </a:solidFill>
              <a:latin typeface="Arial"/>
              <a:ea typeface="Arial"/>
              <a:cs typeface="Arial"/>
              <a:sym typeface="Arial"/>
            </a:endParaRPr>
          </a:p>
          <a:p>
            <a:pPr indent="0" lvl="0" marL="152396" marR="0" rtl="0" algn="just">
              <a:lnSpc>
                <a:spcPct val="90000"/>
              </a:lnSpc>
              <a:spcBef>
                <a:spcPts val="1000"/>
              </a:spcBef>
              <a:spcAft>
                <a:spcPts val="0"/>
              </a:spcAft>
              <a:buClr>
                <a:schemeClr val="dk1"/>
              </a:buClr>
              <a:buSzPts val="1600"/>
              <a:buFont typeface="Arial"/>
              <a:buNone/>
            </a:pPr>
            <a:r>
              <a:rPr b="1" i="0" lang="es-CO" sz="1600" u="none" cap="none" strike="noStrike">
                <a:solidFill>
                  <a:schemeClr val="dk1"/>
                </a:solidFill>
                <a:latin typeface="Calibri"/>
                <a:ea typeface="Calibri"/>
                <a:cs typeface="Calibri"/>
                <a:sym typeface="Calibri"/>
              </a:rPr>
              <a:t>Riesgo vital</a:t>
            </a:r>
            <a:r>
              <a:rPr b="0" i="0" lang="es-CO" sz="1600" u="none" cap="none" strike="noStrike">
                <a:solidFill>
                  <a:schemeClr val="dk1"/>
                </a:solidFill>
                <a:latin typeface="Calibri"/>
                <a:ea typeface="Calibri"/>
                <a:cs typeface="Calibri"/>
                <a:sym typeface="Calibri"/>
              </a:rPr>
              <a:t>: 24 horas o menos.</a:t>
            </a:r>
            <a:endParaRPr b="0" i="0" sz="1400" u="none" cap="none" strike="noStrike">
              <a:solidFill>
                <a:srgbClr val="000000"/>
              </a:solidFill>
              <a:latin typeface="Arial"/>
              <a:ea typeface="Arial"/>
              <a:cs typeface="Arial"/>
              <a:sym typeface="Arial"/>
            </a:endParaRPr>
          </a:p>
          <a:p>
            <a:pPr indent="0" lvl="0" marL="127000" marR="0" rtl="0" algn="just">
              <a:lnSpc>
                <a:spcPct val="115000"/>
              </a:lnSpc>
              <a:spcBef>
                <a:spcPts val="0"/>
              </a:spcBef>
              <a:spcAft>
                <a:spcPts val="0"/>
              </a:spcAft>
              <a:buClr>
                <a:schemeClr val="dk1"/>
              </a:buClr>
              <a:buSzPts val="1600"/>
              <a:buFont typeface="Arial"/>
              <a:buNone/>
            </a:pPr>
            <a:r>
              <a:rPr b="1" i="0" lang="es-CO" sz="1600" u="none" cap="none" strike="noStrike">
                <a:solidFill>
                  <a:schemeClr val="dk1"/>
                </a:solidFill>
                <a:latin typeface="Calibri"/>
                <a:ea typeface="Calibri"/>
                <a:cs typeface="Calibri"/>
                <a:sym typeface="Calibri"/>
              </a:rPr>
              <a:t>Riesgo priorizado</a:t>
            </a:r>
            <a:r>
              <a:rPr b="0" i="0" lang="es-CO" sz="1600" u="none" cap="none" strike="noStrike">
                <a:solidFill>
                  <a:srgbClr val="215025"/>
                </a:solidFill>
                <a:latin typeface="Calibri"/>
                <a:ea typeface="Calibri"/>
                <a:cs typeface="Calibri"/>
                <a:sym typeface="Calibri"/>
              </a:rPr>
              <a:t>: </a:t>
            </a:r>
            <a:r>
              <a:rPr b="0" i="0" lang="es-CO" sz="1600" u="none" cap="none" strike="noStrike">
                <a:solidFill>
                  <a:schemeClr val="dk1"/>
                </a:solidFill>
                <a:latin typeface="Calibri"/>
                <a:ea typeface="Calibri"/>
                <a:cs typeface="Calibri"/>
                <a:sym typeface="Calibri"/>
              </a:rPr>
              <a:t>48 horas o menos </a:t>
            </a:r>
            <a:r>
              <a:rPr b="0" i="0" lang="es-CO" sz="1600" u="none" cap="none" strike="noStrike">
                <a:solidFill>
                  <a:srgbClr val="215025"/>
                </a:solidFill>
                <a:latin typeface="Calibri"/>
                <a:ea typeface="Calibri"/>
                <a:cs typeface="Calibri"/>
                <a:sym typeface="Calibri"/>
              </a:rPr>
              <a:t>Riesgo de vida: </a:t>
            </a:r>
            <a:r>
              <a:rPr b="0" i="0" lang="es-CO" sz="1600" u="none" cap="none" strike="noStrike">
                <a:solidFill>
                  <a:schemeClr val="dk1"/>
                </a:solidFill>
                <a:latin typeface="Calibri"/>
                <a:ea typeface="Calibri"/>
                <a:cs typeface="Calibri"/>
                <a:sym typeface="Calibri"/>
              </a:rPr>
              <a:t>72 horas o menos.</a:t>
            </a:r>
            <a:endParaRPr b="0" i="0" sz="1600" u="none" cap="none" strike="noStrike">
              <a:solidFill>
                <a:srgbClr val="215025"/>
              </a:solidFill>
              <a:latin typeface="Calibri"/>
              <a:ea typeface="Calibri"/>
              <a:cs typeface="Calibri"/>
              <a:sym typeface="Calibri"/>
            </a:endParaRPr>
          </a:p>
          <a:p>
            <a:pPr indent="-228600" lvl="0" marL="457200" marR="0" rtl="0" algn="just">
              <a:lnSpc>
                <a:spcPct val="115000"/>
              </a:lnSpc>
              <a:spcBef>
                <a:spcPts val="0"/>
              </a:spcBef>
              <a:spcAft>
                <a:spcPts val="0"/>
              </a:spcAft>
              <a:buClr>
                <a:schemeClr val="dk1"/>
              </a:buClr>
              <a:buSzPts val="1600"/>
              <a:buFont typeface="Calibri"/>
              <a:buNone/>
            </a:pPr>
            <a:r>
              <a:t/>
            </a:r>
            <a:endParaRPr b="0" i="0" sz="1800" u="none" cap="none" strike="noStrike">
              <a:solidFill>
                <a:srgbClr val="215025"/>
              </a:solidFill>
              <a:latin typeface="Poppins Black"/>
              <a:ea typeface="Poppins Black"/>
              <a:cs typeface="Poppins Black"/>
              <a:sym typeface="Poppins Black"/>
            </a:endParaRPr>
          </a:p>
          <a:p>
            <a:pPr indent="-228600" lvl="0" marL="457200" marR="0" rtl="0" algn="just">
              <a:lnSpc>
                <a:spcPct val="115000"/>
              </a:lnSpc>
              <a:spcBef>
                <a:spcPts val="0"/>
              </a:spcBef>
              <a:spcAft>
                <a:spcPts val="0"/>
              </a:spcAft>
              <a:buClr>
                <a:schemeClr val="dk1"/>
              </a:buClr>
              <a:buSzPts val="1600"/>
              <a:buFont typeface="Calibri"/>
              <a:buNone/>
            </a:pPr>
            <a:r>
              <a:t/>
            </a:r>
            <a:endParaRPr b="0" i="0" sz="1800" u="none" cap="none" strike="noStrike">
              <a:solidFill>
                <a:schemeClr val="dk1"/>
              </a:solidFill>
              <a:latin typeface="Calibri"/>
              <a:ea typeface="Calibri"/>
              <a:cs typeface="Calibri"/>
              <a:sym typeface="Calibri"/>
            </a:endParaRPr>
          </a:p>
          <a:p>
            <a:pPr indent="0" lvl="0" marL="152396" marR="0" rtl="0" algn="just">
              <a:lnSpc>
                <a:spcPct val="90000"/>
              </a:lnSpc>
              <a:spcBef>
                <a:spcPts val="1000"/>
              </a:spcBef>
              <a:spcAft>
                <a:spcPts val="0"/>
              </a:spcAft>
              <a:buClr>
                <a:srgbClr val="215025"/>
              </a:buClr>
              <a:buSzPts val="1800"/>
              <a:buFont typeface="Arial"/>
              <a:buNone/>
            </a:pPr>
            <a:r>
              <a:t/>
            </a:r>
            <a:endParaRPr b="0" i="0" sz="1800" u="none" cap="none" strike="noStrike">
              <a:solidFill>
                <a:schemeClr val="dk1"/>
              </a:solidFill>
              <a:latin typeface="Poppins"/>
              <a:ea typeface="Poppins"/>
              <a:cs typeface="Poppins"/>
              <a:sym typeface="Poppins"/>
            </a:endParaRPr>
          </a:p>
          <a:p>
            <a:pPr indent="0" lvl="0" marL="152396" marR="0" rtl="0" algn="l">
              <a:lnSpc>
                <a:spcPct val="90000"/>
              </a:lnSpc>
              <a:spcBef>
                <a:spcPts val="1000"/>
              </a:spcBef>
              <a:spcAft>
                <a:spcPts val="0"/>
              </a:spcAft>
              <a:buClr>
                <a:srgbClr val="215025"/>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152396" marR="0" rtl="0" algn="l">
              <a:lnSpc>
                <a:spcPct val="90000"/>
              </a:lnSpc>
              <a:spcBef>
                <a:spcPts val="1000"/>
              </a:spcBef>
              <a:spcAft>
                <a:spcPts val="0"/>
              </a:spcAft>
              <a:buClr>
                <a:srgbClr val="215025"/>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152396" marR="0" rtl="0" algn="l">
              <a:lnSpc>
                <a:spcPct val="90000"/>
              </a:lnSpc>
              <a:spcBef>
                <a:spcPts val="1000"/>
              </a:spcBef>
              <a:spcAft>
                <a:spcPts val="0"/>
              </a:spcAft>
              <a:buClr>
                <a:srgbClr val="215025"/>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152396" marR="0" rtl="0" algn="l">
              <a:lnSpc>
                <a:spcPct val="90000"/>
              </a:lnSpc>
              <a:spcBef>
                <a:spcPts val="1000"/>
              </a:spcBef>
              <a:spcAft>
                <a:spcPts val="0"/>
              </a:spcAft>
              <a:buClr>
                <a:srgbClr val="215025"/>
              </a:buClr>
              <a:buSzPts val="2800"/>
              <a:buFont typeface="Arial"/>
              <a:buNone/>
            </a:pPr>
            <a:r>
              <a:t/>
            </a:r>
            <a:endParaRPr b="0" i="0" sz="2800" u="none" cap="none" strike="noStrike">
              <a:solidFill>
                <a:srgbClr val="215025"/>
              </a:solidFill>
              <a:latin typeface="Poppins"/>
              <a:ea typeface="Poppins"/>
              <a:cs typeface="Poppins"/>
              <a:sym typeface="Poppins"/>
            </a:endParaRPr>
          </a:p>
        </p:txBody>
      </p:sp>
      <p:graphicFrame>
        <p:nvGraphicFramePr>
          <p:cNvPr id="950" name="Google Shape;950;p96"/>
          <p:cNvGraphicFramePr/>
          <p:nvPr/>
        </p:nvGraphicFramePr>
        <p:xfrm>
          <a:off x="6229351" y="2517058"/>
          <a:ext cx="3000000" cy="3000000"/>
        </p:xfrm>
        <a:graphic>
          <a:graphicData uri="http://schemas.openxmlformats.org/drawingml/2006/table">
            <a:tbl>
              <a:tblPr bandRow="1" firstCol="1" firstRow="1">
                <a:noFill/>
                <a:tableStyleId>{712D18DD-DDD4-477A-950C-681D5517F363}</a:tableStyleId>
              </a:tblPr>
              <a:tblGrid>
                <a:gridCol w="1703500"/>
                <a:gridCol w="1527450"/>
                <a:gridCol w="1354350"/>
              </a:tblGrid>
              <a:tr h="387900">
                <a:tc>
                  <a:txBody>
                    <a:bodyPr/>
                    <a:lstStyle/>
                    <a:p>
                      <a:pPr indent="0" lvl="0" marL="0" marR="0" rtl="0" algn="ctr">
                        <a:lnSpc>
                          <a:spcPct val="115000"/>
                        </a:lnSpc>
                        <a:spcBef>
                          <a:spcPts val="0"/>
                        </a:spcBef>
                        <a:spcAft>
                          <a:spcPts val="0"/>
                        </a:spcAft>
                        <a:buClr>
                          <a:schemeClr val="dk1"/>
                        </a:buClr>
                        <a:buSzPts val="1200"/>
                        <a:buFont typeface="Poppins"/>
                        <a:buNone/>
                      </a:pPr>
                      <a:r>
                        <a:rPr b="1" lang="es-CO" sz="1200" u="none" cap="none" strike="noStrike"/>
                        <a:t>MUNICIPIO</a:t>
                      </a:r>
                      <a:endParaRPr b="1" sz="1200" u="none" cap="none" strike="noStrike"/>
                    </a:p>
                  </a:txBody>
                  <a:tcPr marT="0" marB="0" marR="97375" marL="97375" anchor="ctr"/>
                </a:tc>
                <a:tc>
                  <a:txBody>
                    <a:bodyPr/>
                    <a:lstStyle/>
                    <a:p>
                      <a:pPr indent="0" lvl="0" marL="0" marR="0" rtl="0" algn="ctr">
                        <a:lnSpc>
                          <a:spcPct val="115000"/>
                        </a:lnSpc>
                        <a:spcBef>
                          <a:spcPts val="0"/>
                        </a:spcBef>
                        <a:spcAft>
                          <a:spcPts val="0"/>
                        </a:spcAft>
                        <a:buClr>
                          <a:schemeClr val="dk1"/>
                        </a:buClr>
                        <a:buSzPts val="1200"/>
                        <a:buFont typeface="Poppins"/>
                        <a:buNone/>
                      </a:pPr>
                      <a:r>
                        <a:rPr b="1" lang="es-CO" sz="1200" u="none" cap="none" strike="noStrike"/>
                        <a:t>N° DE PQRD</a:t>
                      </a:r>
                      <a:endParaRPr b="1" sz="1200" u="none" cap="none" strike="noStrike"/>
                    </a:p>
                  </a:txBody>
                  <a:tcPr marT="0" marB="0" marR="97375" marL="97375" anchor="ctr"/>
                </a:tc>
                <a:tc>
                  <a:txBody>
                    <a:bodyPr/>
                    <a:lstStyle/>
                    <a:p>
                      <a:pPr indent="0" lvl="0" marL="0" marR="0" rtl="0" algn="ctr">
                        <a:lnSpc>
                          <a:spcPct val="115000"/>
                        </a:lnSpc>
                        <a:spcBef>
                          <a:spcPts val="0"/>
                        </a:spcBef>
                        <a:spcAft>
                          <a:spcPts val="0"/>
                        </a:spcAft>
                        <a:buClr>
                          <a:schemeClr val="dk1"/>
                        </a:buClr>
                        <a:buSzPts val="1200"/>
                        <a:buFont typeface="Poppins"/>
                        <a:buNone/>
                      </a:pPr>
                      <a:r>
                        <a:rPr b="1" lang="es-CO" sz="1200" u="none" cap="none" strike="noStrike"/>
                        <a:t>CERRADAS</a:t>
                      </a:r>
                      <a:endParaRPr b="1" sz="1200" u="none" cap="none" strike="noStrike"/>
                    </a:p>
                  </a:txBody>
                  <a:tcPr marT="0" marB="0" marR="97375" marL="97375" anchor="ctr"/>
                </a:tc>
              </a:tr>
              <a:tr h="275675">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solidFill>
                            <a:schemeClr val="lt1"/>
                          </a:solidFill>
                        </a:rPr>
                        <a:t>JULIO </a:t>
                      </a:r>
                      <a:endParaRPr sz="1200" u="none" cap="none" strike="noStrike">
                        <a:solidFill>
                          <a:schemeClr val="lt1"/>
                        </a:solidFill>
                        <a:latin typeface="Poppins Black"/>
                        <a:ea typeface="Poppins Black"/>
                        <a:cs typeface="Poppins Black"/>
                        <a:sym typeface="Poppins Black"/>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147</a:t>
                      </a:r>
                      <a:endParaRPr b="0" i="0" sz="1200" u="none" cap="none" strike="noStrike">
                        <a:solidFill>
                          <a:srgbClr val="000000"/>
                        </a:solidFill>
                        <a:latin typeface="Arial"/>
                        <a:ea typeface="Arial"/>
                        <a:cs typeface="Arial"/>
                        <a:sym typeface="Arial"/>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93%</a:t>
                      </a:r>
                      <a:endParaRPr b="0" i="0" sz="1200" u="none" cap="none" strike="noStrike">
                        <a:solidFill>
                          <a:srgbClr val="000000"/>
                        </a:solidFill>
                        <a:latin typeface="Arial"/>
                        <a:ea typeface="Arial"/>
                        <a:cs typeface="Arial"/>
                        <a:sym typeface="Arial"/>
                      </a:endParaRPr>
                    </a:p>
                  </a:txBody>
                  <a:tcPr marT="9525" marB="0" marR="9525" marL="9525" anchor="ctr"/>
                </a:tc>
              </a:tr>
              <a:tr h="275675">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AGOSTO </a:t>
                      </a:r>
                      <a:endParaRPr sz="1200" u="none" cap="none" strike="noStrike">
                        <a:latin typeface="Poppins Black"/>
                        <a:ea typeface="Poppins Black"/>
                        <a:cs typeface="Poppins Black"/>
                        <a:sym typeface="Poppins Black"/>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76</a:t>
                      </a:r>
                      <a:endParaRPr b="0" i="0" sz="1200" u="none" cap="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96%</a:t>
                      </a:r>
                      <a:endParaRPr b="0" i="0" sz="1200" u="none" cap="none" strike="noStrike">
                        <a:solidFill>
                          <a:srgbClr val="000000"/>
                        </a:solidFill>
                        <a:latin typeface="Arial"/>
                        <a:ea typeface="Arial"/>
                        <a:cs typeface="Arial"/>
                        <a:sym typeface="Arial"/>
                      </a:endParaRPr>
                    </a:p>
                  </a:txBody>
                  <a:tcPr marT="9525" marB="0" marR="9525" marL="9525" anchor="ctr"/>
                </a:tc>
              </a:tr>
              <a:tr h="275675">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SEPTIEMBRE </a:t>
                      </a:r>
                      <a:endParaRPr sz="1200" u="none" cap="none" strike="noStrike">
                        <a:latin typeface="Poppins Black"/>
                        <a:ea typeface="Poppins Black"/>
                        <a:cs typeface="Poppins Black"/>
                        <a:sym typeface="Poppins Black"/>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98</a:t>
                      </a:r>
                      <a:endParaRPr b="0" i="0" sz="1200" u="none" cap="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90%</a:t>
                      </a:r>
                      <a:endParaRPr b="0" i="0" sz="1200" u="none" cap="none" strike="noStrike">
                        <a:solidFill>
                          <a:srgbClr val="000000"/>
                        </a:solidFill>
                        <a:latin typeface="Arial"/>
                        <a:ea typeface="Arial"/>
                        <a:cs typeface="Arial"/>
                        <a:sym typeface="Arial"/>
                      </a:endParaRPr>
                    </a:p>
                  </a:txBody>
                  <a:tcPr marT="9525" marB="0" marR="9525" marL="9525" anchor="ctr"/>
                </a:tc>
              </a:tr>
              <a:tr h="275675">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OCTURBE </a:t>
                      </a:r>
                      <a:endParaRPr sz="1200" u="none" cap="none" strike="noStrike">
                        <a:latin typeface="Poppins Black"/>
                        <a:ea typeface="Poppins Black"/>
                        <a:cs typeface="Poppins Black"/>
                        <a:sym typeface="Poppins Black"/>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80</a:t>
                      </a:r>
                      <a:endParaRPr b="0" i="0" sz="1200" u="none" cap="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80%</a:t>
                      </a:r>
                      <a:endParaRPr b="0" i="0" sz="1200" u="none" cap="none" strike="noStrike">
                        <a:solidFill>
                          <a:srgbClr val="000000"/>
                        </a:solidFill>
                        <a:latin typeface="Arial"/>
                        <a:ea typeface="Arial"/>
                        <a:cs typeface="Arial"/>
                        <a:sym typeface="Arial"/>
                      </a:endParaRPr>
                    </a:p>
                  </a:txBody>
                  <a:tcPr marT="9525" marB="0" marR="9525" marL="9525" anchor="ctr"/>
                </a:tc>
              </a:tr>
              <a:tr h="275675">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NOVIEMBRE </a:t>
                      </a:r>
                      <a:endParaRPr sz="1200" u="none" cap="none" strike="noStrike">
                        <a:latin typeface="Poppins Black"/>
                        <a:ea typeface="Poppins Black"/>
                        <a:cs typeface="Poppins Black"/>
                        <a:sym typeface="Poppins Black"/>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83</a:t>
                      </a:r>
                      <a:endParaRPr b="0" i="0" sz="1200" u="none" cap="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76%</a:t>
                      </a:r>
                      <a:endParaRPr b="0" i="0" sz="1200" u="none" cap="none" strike="noStrike">
                        <a:solidFill>
                          <a:srgbClr val="000000"/>
                        </a:solidFill>
                        <a:latin typeface="Arial"/>
                        <a:ea typeface="Arial"/>
                        <a:cs typeface="Arial"/>
                        <a:sym typeface="Arial"/>
                      </a:endParaRPr>
                    </a:p>
                  </a:txBody>
                  <a:tcPr marT="9525" marB="0" marR="9525" marL="9525" anchor="ctr"/>
                </a:tc>
              </a:tr>
              <a:tr h="275675">
                <a:tc>
                  <a:txBody>
                    <a:bodyPr/>
                    <a:lstStyle/>
                    <a:p>
                      <a:pPr indent="0" lvl="0" marL="0" marR="0" rtl="0" algn="ctr">
                        <a:lnSpc>
                          <a:spcPct val="115000"/>
                        </a:lnSpc>
                        <a:spcBef>
                          <a:spcPts val="0"/>
                        </a:spcBef>
                        <a:spcAft>
                          <a:spcPts val="0"/>
                        </a:spcAft>
                        <a:buClr>
                          <a:srgbClr val="000000"/>
                        </a:buClr>
                        <a:buSzPts val="1200"/>
                        <a:buFont typeface="Arial"/>
                        <a:buNone/>
                      </a:pPr>
                      <a:r>
                        <a:rPr lang="es-CO" sz="1200" u="none" cap="none" strike="noStrike"/>
                        <a:t>DICIEMBRE </a:t>
                      </a:r>
                      <a:endParaRPr sz="1200" u="none" cap="none" strike="noStrike">
                        <a:latin typeface="Poppins Black"/>
                        <a:ea typeface="Poppins Black"/>
                        <a:cs typeface="Poppins Black"/>
                        <a:sym typeface="Poppins Black"/>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50</a:t>
                      </a:r>
                      <a:endParaRPr b="0" i="0" sz="1200" u="none" cap="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s-CO" sz="1200" u="none" cap="none" strike="noStrike">
                          <a:solidFill>
                            <a:srgbClr val="000000"/>
                          </a:solidFill>
                        </a:rPr>
                        <a:t>100%</a:t>
                      </a:r>
                      <a:endParaRPr b="0" i="0" sz="1200" u="none" cap="none" strike="noStrike">
                        <a:solidFill>
                          <a:srgbClr val="000000"/>
                        </a:solidFill>
                        <a:latin typeface="Arial"/>
                        <a:ea typeface="Arial"/>
                        <a:cs typeface="Arial"/>
                        <a:sym typeface="Arial"/>
                      </a:endParaRPr>
                    </a:p>
                  </a:txBody>
                  <a:tcPr marT="9525" marB="0" marR="9525" marL="9525" anchor="ctr"/>
                </a:tc>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97"/>
          <p:cNvSpPr txBox="1"/>
          <p:nvPr>
            <p:ph type="title"/>
          </p:nvPr>
        </p:nvSpPr>
        <p:spPr>
          <a:xfrm>
            <a:off x="838200" y="1717854"/>
            <a:ext cx="7315200" cy="110136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oppins Black"/>
              <a:buNone/>
            </a:pPr>
            <a:r>
              <a:rPr lang="es-CO"/>
              <a:t>DIRECCIÓN ADMINISTRATIVA Y FINANCIERA</a:t>
            </a:r>
            <a:endParaRPr/>
          </a:p>
        </p:txBody>
      </p:sp>
      <p:sp>
        <p:nvSpPr>
          <p:cNvPr id="956" name="Google Shape;956;p97"/>
          <p:cNvSpPr txBox="1"/>
          <p:nvPr>
            <p:ph idx="1" type="body"/>
          </p:nvPr>
        </p:nvSpPr>
        <p:spPr>
          <a:xfrm>
            <a:off x="838200" y="3027839"/>
            <a:ext cx="73152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98"/>
          <p:cNvSpPr txBox="1"/>
          <p:nvPr>
            <p:ph type="title"/>
          </p:nvPr>
        </p:nvSpPr>
        <p:spPr>
          <a:xfrm>
            <a:off x="1423389" y="254046"/>
            <a:ext cx="9437298"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3500"/>
              <a:buFont typeface="Poppins Black"/>
              <a:buNone/>
            </a:pPr>
            <a:r>
              <a:rPr b="1" lang="es-CO" sz="3500">
                <a:solidFill>
                  <a:schemeClr val="accent1"/>
                </a:solidFill>
              </a:rPr>
              <a:t>COMPORTAMIENTO</a:t>
            </a:r>
            <a:r>
              <a:rPr b="1" lang="es-CO" sz="3500"/>
              <a:t> </a:t>
            </a:r>
            <a:br>
              <a:rPr b="1" lang="es-CO" sz="3500"/>
            </a:br>
            <a:r>
              <a:rPr b="1" lang="es-CO" sz="3500">
                <a:solidFill>
                  <a:schemeClr val="accent2"/>
                </a:solidFill>
              </a:rPr>
              <a:t>DE INGRESOS</a:t>
            </a:r>
            <a:br>
              <a:rPr b="1" lang="es-CO" sz="3500">
                <a:solidFill>
                  <a:schemeClr val="accent2"/>
                </a:solidFill>
              </a:rPr>
            </a:br>
            <a:endParaRPr sz="3500">
              <a:solidFill>
                <a:schemeClr val="accent2"/>
              </a:solidFill>
            </a:endParaRPr>
          </a:p>
        </p:txBody>
      </p:sp>
      <p:graphicFrame>
        <p:nvGraphicFramePr>
          <p:cNvPr id="962" name="Google Shape;962;p98"/>
          <p:cNvGraphicFramePr/>
          <p:nvPr/>
        </p:nvGraphicFramePr>
        <p:xfrm>
          <a:off x="1018224" y="1238662"/>
          <a:ext cx="3000000" cy="3000000"/>
        </p:xfrm>
        <a:graphic>
          <a:graphicData uri="http://schemas.openxmlformats.org/drawingml/2006/table">
            <a:tbl>
              <a:tblPr>
                <a:noFill/>
                <a:tableStyleId>{712D18DD-DDD4-477A-950C-681D5517F363}</a:tableStyleId>
              </a:tblPr>
              <a:tblGrid>
                <a:gridCol w="3384250"/>
                <a:gridCol w="1570650"/>
              </a:tblGrid>
              <a:tr h="246900">
                <a:tc gridSpan="2">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rPr>
                        <a:t>COMPARATIVO EJECUCION DE INGRESOS  VIGENCIA 2022-2023</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hMerge="1"/>
              </a:tr>
              <a:tr h="16730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a:t>
                      </a:r>
                      <a:r>
                        <a:rPr b="1" lang="es-CO" sz="1100" u="none" cap="none" strike="noStrike">
                          <a:solidFill>
                            <a:srgbClr val="000000"/>
                          </a:solidFill>
                        </a:rPr>
                        <a:t>INGRESOS RECONOCIDOS 2022</a:t>
                      </a:r>
                      <a:endParaRPr b="1"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      284.132.156.461 </a:t>
                      </a:r>
                      <a:endParaRPr b="1" i="0" sz="1100" u="none" cap="none" strike="noStrike">
                        <a:solidFill>
                          <a:srgbClr val="000000"/>
                        </a:solidFill>
                        <a:latin typeface="Calibri"/>
                        <a:ea typeface="Calibri"/>
                        <a:cs typeface="Calibri"/>
                        <a:sym typeface="Calibri"/>
                      </a:endParaRPr>
                    </a:p>
                  </a:txBody>
                  <a:tcPr marT="9525" marB="0" marR="9525" marL="9525" anchor="b"/>
                </a:tc>
              </a:tr>
              <a:tr h="16067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DISPONIBILIDAD INICIAL</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21.463.081.367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r>
              <a:tr h="16067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INGRESOS CORRIENTES UPC</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256.193.922.987 </a:t>
                      </a:r>
                      <a:endParaRPr b="0" i="0" sz="1100" u="none" cap="none" strike="noStrike">
                        <a:solidFill>
                          <a:srgbClr val="000000"/>
                        </a:solidFill>
                        <a:latin typeface="Calibri"/>
                        <a:ea typeface="Calibri"/>
                        <a:cs typeface="Calibri"/>
                        <a:sym typeface="Calibri"/>
                      </a:endParaRPr>
                    </a:p>
                  </a:txBody>
                  <a:tcPr marT="9525" marB="0" marR="9525" marL="9525" anchor="ctr"/>
                </a:tc>
              </a:tr>
              <a:tr h="16067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OTROS INGRESOS CORRIENTES</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3.264.721.964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r>
              <a:tr h="16730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RECURSOS DE CAPITAL</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3.210.430.143 </a:t>
                      </a:r>
                      <a:endParaRPr b="0" i="0" sz="1100" u="none" cap="none" strike="noStrike">
                        <a:solidFill>
                          <a:srgbClr val="000000"/>
                        </a:solidFill>
                        <a:latin typeface="Calibri"/>
                        <a:ea typeface="Calibri"/>
                        <a:cs typeface="Calibri"/>
                        <a:sym typeface="Calibri"/>
                      </a:endParaRPr>
                    </a:p>
                  </a:txBody>
                  <a:tcPr marT="9525" marB="0" marR="9525" marL="9525" anchor="ctr"/>
                </a:tc>
              </a:tr>
              <a:tr h="16730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a:t>
                      </a:r>
                      <a:r>
                        <a:rPr b="1" lang="es-CO" sz="1100" u="none" cap="none" strike="noStrike">
                          <a:solidFill>
                            <a:srgbClr val="000000"/>
                          </a:solidFill>
                        </a:rPr>
                        <a:t>INGRESOS RECONOCIDOS 2023</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                         321.893.236.473 </a:t>
                      </a:r>
                      <a:endParaRPr b="1" i="0" sz="1100" u="none" cap="none" strike="noStrike">
                        <a:solidFill>
                          <a:srgbClr val="000000"/>
                        </a:solidFill>
                        <a:latin typeface="Calibri"/>
                        <a:ea typeface="Calibri"/>
                        <a:cs typeface="Calibri"/>
                        <a:sym typeface="Calibri"/>
                      </a:endParaRPr>
                    </a:p>
                  </a:txBody>
                  <a:tcPr marT="9525" marB="0" marR="9525" marL="9525" anchor="b">
                    <a:solidFill>
                      <a:srgbClr val="D1DFCE"/>
                    </a:solidFill>
                  </a:tcPr>
                </a:tc>
              </a:tr>
              <a:tr h="16067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DISPONIBILIDAD INICIAL</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6.938.887.545 </a:t>
                      </a:r>
                      <a:endParaRPr b="0" i="0" sz="1100" u="none" cap="none" strike="noStrike">
                        <a:solidFill>
                          <a:srgbClr val="000000"/>
                        </a:solidFill>
                        <a:latin typeface="Calibri"/>
                        <a:ea typeface="Calibri"/>
                        <a:cs typeface="Calibri"/>
                        <a:sym typeface="Calibri"/>
                      </a:endParaRPr>
                    </a:p>
                  </a:txBody>
                  <a:tcPr marT="9525" marB="0" marR="9525" marL="9525" anchor="ctr"/>
                </a:tc>
              </a:tr>
              <a:tr h="16067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INGRESOS CORRIENTES UPC</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309.379.527.233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r>
              <a:tr h="16067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OTROS INGRESOS CORRIENTES</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1.180.538.608 </a:t>
                      </a:r>
                      <a:endParaRPr b="0" i="0" sz="1100" u="none" cap="none" strike="noStrike">
                        <a:solidFill>
                          <a:srgbClr val="000000"/>
                        </a:solidFill>
                        <a:latin typeface="Calibri"/>
                        <a:ea typeface="Calibri"/>
                        <a:cs typeface="Calibri"/>
                        <a:sym typeface="Calibri"/>
                      </a:endParaRPr>
                    </a:p>
                  </a:txBody>
                  <a:tcPr marT="9525" marB="0" marR="9525" marL="9525" anchor="ctr"/>
                </a:tc>
              </a:tr>
              <a:tr h="16730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RECURSOS DE CAPITAL</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4.394.283.087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r>
              <a:tr h="167300">
                <a:tc>
                  <a:txBody>
                    <a:bodyPr/>
                    <a:lstStyle/>
                    <a:p>
                      <a:pPr indent="0" lvl="0" marL="0" marR="0" rtl="0" algn="l">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VARIACION $</a:t>
                      </a:r>
                      <a:endParaRPr b="1"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                    37.761.080.012 </a:t>
                      </a:r>
                      <a:endParaRPr b="1" i="0" sz="1100" u="none" cap="none" strike="noStrike">
                        <a:solidFill>
                          <a:srgbClr val="000000"/>
                        </a:solidFill>
                        <a:latin typeface="Calibri"/>
                        <a:ea typeface="Calibri"/>
                        <a:cs typeface="Calibri"/>
                        <a:sym typeface="Calibri"/>
                      </a:endParaRPr>
                    </a:p>
                  </a:txBody>
                  <a:tcPr marT="9525" marB="0" marR="9525" marL="9525" anchor="b"/>
                </a:tc>
              </a:tr>
              <a:tr h="16730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VARIACION %</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13,29%</a:t>
                      </a:r>
                      <a:endParaRPr b="1" i="0" sz="1100" u="none" cap="none" strike="noStrike">
                        <a:solidFill>
                          <a:srgbClr val="000000"/>
                        </a:solidFill>
                        <a:latin typeface="Calibri"/>
                        <a:ea typeface="Calibri"/>
                        <a:cs typeface="Calibri"/>
                        <a:sym typeface="Calibri"/>
                      </a:endParaRPr>
                    </a:p>
                  </a:txBody>
                  <a:tcPr marT="9525" marB="0" marR="9525" marL="9525" anchor="b"/>
                </a:tc>
              </a:tr>
            </a:tbl>
          </a:graphicData>
        </a:graphic>
      </p:graphicFrame>
      <p:graphicFrame>
        <p:nvGraphicFramePr>
          <p:cNvPr id="963" name="Google Shape;963;p98"/>
          <p:cNvGraphicFramePr/>
          <p:nvPr/>
        </p:nvGraphicFramePr>
        <p:xfrm>
          <a:off x="1016613" y="3752850"/>
          <a:ext cx="3000000" cy="3000000"/>
        </p:xfrm>
        <a:graphic>
          <a:graphicData uri="http://schemas.openxmlformats.org/drawingml/2006/table">
            <a:tbl>
              <a:tblPr>
                <a:noFill/>
                <a:tableStyleId>{712D18DD-DDD4-477A-950C-681D5517F363}</a:tableStyleId>
              </a:tblPr>
              <a:tblGrid>
                <a:gridCol w="3387625"/>
                <a:gridCol w="1568900"/>
              </a:tblGrid>
              <a:tr h="247650">
                <a:tc gridSpan="2">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rPr>
                        <a:t>COMPARATIVO INGRESOS CORRIENTE UPC 2022-2023</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hMerge="1"/>
              </a:tr>
              <a:tr h="20072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INGRESOS CORRIENTES UPC 2022</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256.193.922.987 </a:t>
                      </a:r>
                      <a:endParaRPr b="0" i="0" sz="1100" u="none" cap="none" strike="noStrike">
                        <a:solidFill>
                          <a:srgbClr val="000000"/>
                        </a:solidFill>
                        <a:latin typeface="Calibri"/>
                        <a:ea typeface="Calibri"/>
                        <a:cs typeface="Calibri"/>
                        <a:sym typeface="Calibri"/>
                      </a:endParaRPr>
                    </a:p>
                  </a:txBody>
                  <a:tcPr marT="9525" marB="0" marR="9525" marL="9525" anchor="ctr"/>
                </a:tc>
              </a:tr>
              <a:tr h="20955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INGRESOS CORRIENTES UPC 2023</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309.379.527.233 </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r>
              <a:tr h="209550">
                <a:tc>
                  <a:txBody>
                    <a:bodyPr/>
                    <a:lstStyle/>
                    <a:p>
                      <a:pPr indent="0" lvl="0" marL="0" marR="0" rtl="0" algn="l">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VARIACION $</a:t>
                      </a:r>
                      <a:endParaRPr b="1"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            53.185.604.246 </a:t>
                      </a:r>
                      <a:endParaRPr b="1" i="0" sz="1100" u="none" cap="none" strike="noStrike">
                        <a:solidFill>
                          <a:srgbClr val="000000"/>
                        </a:solidFill>
                        <a:latin typeface="Calibri"/>
                        <a:ea typeface="Calibri"/>
                        <a:cs typeface="Calibri"/>
                        <a:sym typeface="Calibri"/>
                      </a:endParaRPr>
                    </a:p>
                  </a:txBody>
                  <a:tcPr marT="9525" marB="0" marR="9525" marL="9525" anchor="ctr"/>
                </a:tc>
              </a:tr>
              <a:tr h="209550">
                <a:tc>
                  <a:txBody>
                    <a:bodyPr/>
                    <a:lstStyle/>
                    <a:p>
                      <a:pPr indent="0" lvl="0" marL="0" marR="0" rtl="0" algn="l">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VARIACION %</a:t>
                      </a:r>
                      <a:endParaRPr b="1" i="0" sz="1100" u="none" cap="none" strike="noStrike">
                        <a:solidFill>
                          <a:srgbClr val="000000"/>
                        </a:solidFill>
                        <a:latin typeface="Calibri"/>
                        <a:ea typeface="Calibri"/>
                        <a:cs typeface="Calibri"/>
                        <a:sym typeface="Calibri"/>
                      </a:endParaRPr>
                    </a:p>
                  </a:txBody>
                  <a:tcPr marT="9525" marB="0" marR="9525" marL="9525" anchor="b">
                    <a:solidFill>
                      <a:srgbClr val="D1DFCE"/>
                    </a:solidFill>
                  </a:tcPr>
                </a:tc>
                <a:tc>
                  <a:txBody>
                    <a:bodyPr/>
                    <a:lstStyle/>
                    <a:p>
                      <a:pPr indent="0" lvl="0" marL="0" marR="0" rtl="0" algn="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21%</a:t>
                      </a:r>
                      <a:endParaRPr b="1"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r>
            </a:tbl>
          </a:graphicData>
        </a:graphic>
      </p:graphicFrame>
      <p:graphicFrame>
        <p:nvGraphicFramePr>
          <p:cNvPr id="964" name="Google Shape;964;p98"/>
          <p:cNvGraphicFramePr/>
          <p:nvPr/>
        </p:nvGraphicFramePr>
        <p:xfrm>
          <a:off x="1016614" y="4829874"/>
          <a:ext cx="3000000" cy="3000000"/>
        </p:xfrm>
        <a:graphic>
          <a:graphicData uri="http://schemas.openxmlformats.org/drawingml/2006/table">
            <a:tbl>
              <a:tblPr>
                <a:noFill/>
                <a:tableStyleId>{712D18DD-DDD4-477A-950C-681D5517F363}</a:tableStyleId>
              </a:tblPr>
              <a:tblGrid>
                <a:gridCol w="2580875"/>
                <a:gridCol w="744075"/>
                <a:gridCol w="870500"/>
                <a:gridCol w="761075"/>
              </a:tblGrid>
              <a:tr h="227900">
                <a:tc gridSpan="4">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COMPORTAMIENTO VARIABLES MACRO</a:t>
                      </a:r>
                      <a:endParaRPr b="1" i="0" sz="1200" u="none" cap="none" strike="noStrike">
                        <a:solidFill>
                          <a:schemeClr val="lt1"/>
                        </a:solidFill>
                        <a:latin typeface="Calibri"/>
                        <a:ea typeface="Calibri"/>
                        <a:cs typeface="Calibri"/>
                        <a:sym typeface="Calibri"/>
                      </a:endParaRPr>
                    </a:p>
                  </a:txBody>
                  <a:tcPr marT="0" marB="0" marR="0" marL="0" anchor="b">
                    <a:solidFill>
                      <a:schemeClr val="accent1"/>
                    </a:solidFill>
                  </a:tcPr>
                </a:tc>
                <a:tc hMerge="1"/>
                <a:tc hMerge="1"/>
                <a:tc hMerge="1"/>
              </a:tr>
              <a:tr h="16757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VIGENCIA</a:t>
                      </a:r>
                      <a:endParaRPr b="1" i="0" sz="110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ctr">
                        <a:lnSpc>
                          <a:spcPct val="100000"/>
                        </a:lnSpc>
                        <a:spcBef>
                          <a:spcPts val="0"/>
                        </a:spcBef>
                        <a:spcAft>
                          <a:spcPts val="0"/>
                        </a:spcAft>
                        <a:buClr>
                          <a:srgbClr val="000000"/>
                        </a:buClr>
                        <a:buSzPts val="1050"/>
                        <a:buFont typeface="Arial"/>
                        <a:buNone/>
                      </a:pPr>
                      <a:r>
                        <a:rPr b="1" lang="es-CO" sz="1050" u="none" cap="none" strike="noStrike">
                          <a:solidFill>
                            <a:srgbClr val="000000"/>
                          </a:solidFill>
                        </a:rPr>
                        <a:t>2021</a:t>
                      </a:r>
                      <a:endParaRPr b="1" i="0" sz="105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ctr">
                        <a:lnSpc>
                          <a:spcPct val="100000"/>
                        </a:lnSpc>
                        <a:spcBef>
                          <a:spcPts val="0"/>
                        </a:spcBef>
                        <a:spcAft>
                          <a:spcPts val="0"/>
                        </a:spcAft>
                        <a:buClr>
                          <a:srgbClr val="000000"/>
                        </a:buClr>
                        <a:buSzPts val="1050"/>
                        <a:buFont typeface="Arial"/>
                        <a:buNone/>
                      </a:pPr>
                      <a:r>
                        <a:rPr b="1" lang="es-CO" sz="1050" u="none" cap="none" strike="noStrike">
                          <a:solidFill>
                            <a:srgbClr val="000000"/>
                          </a:solidFill>
                        </a:rPr>
                        <a:t>2022</a:t>
                      </a:r>
                      <a:endParaRPr b="1" i="0" sz="1050" u="none" cap="none" strike="noStrike">
                        <a:solidFill>
                          <a:srgbClr val="000000"/>
                        </a:solidFill>
                        <a:latin typeface="Calibri"/>
                        <a:ea typeface="Calibri"/>
                        <a:cs typeface="Calibri"/>
                        <a:sym typeface="Calibri"/>
                      </a:endParaRPr>
                    </a:p>
                  </a:txBody>
                  <a:tcPr marT="0" marB="0" marR="0" marL="0" anchor="ctr"/>
                </a:tc>
                <a:tc>
                  <a:txBody>
                    <a:bodyPr/>
                    <a:lstStyle/>
                    <a:p>
                      <a:pPr indent="0" lvl="0" marL="0" marR="0" rtl="0" algn="ctr">
                        <a:lnSpc>
                          <a:spcPct val="100000"/>
                        </a:lnSpc>
                        <a:spcBef>
                          <a:spcPts val="0"/>
                        </a:spcBef>
                        <a:spcAft>
                          <a:spcPts val="0"/>
                        </a:spcAft>
                        <a:buClr>
                          <a:srgbClr val="000000"/>
                        </a:buClr>
                        <a:buSzPts val="1050"/>
                        <a:buFont typeface="Arial"/>
                        <a:buNone/>
                      </a:pPr>
                      <a:r>
                        <a:rPr b="1" lang="es-CO" sz="1050" u="none" cap="none" strike="noStrike">
                          <a:solidFill>
                            <a:srgbClr val="000000"/>
                          </a:solidFill>
                        </a:rPr>
                        <a:t>2023</a:t>
                      </a:r>
                      <a:endParaRPr b="1" i="0" sz="1050" u="none" cap="none" strike="noStrike">
                        <a:solidFill>
                          <a:srgbClr val="000000"/>
                        </a:solidFill>
                        <a:latin typeface="Calibri"/>
                        <a:ea typeface="Calibri"/>
                        <a:cs typeface="Calibri"/>
                        <a:sym typeface="Calibri"/>
                      </a:endParaRPr>
                    </a:p>
                  </a:txBody>
                  <a:tcPr marT="0" marB="0" marR="0" marL="0" anchor="ctr"/>
                </a:tc>
              </a:tr>
              <a:tr h="167575">
                <a:tc>
                  <a:txBody>
                    <a:bodyPr/>
                    <a:lstStyle/>
                    <a:p>
                      <a:pPr indent="0" lvl="0" marL="0" marR="0" rtl="0" algn="l">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Inflación (IPC variación anual)</a:t>
                      </a:r>
                      <a:endParaRPr b="1" i="0" sz="1100" u="none" cap="none" strike="noStrike">
                        <a:solidFill>
                          <a:srgbClr val="000000"/>
                        </a:solidFill>
                        <a:latin typeface="Calibri"/>
                        <a:ea typeface="Calibri"/>
                        <a:cs typeface="Calibri"/>
                        <a:sym typeface="Calibri"/>
                      </a:endParaRPr>
                    </a:p>
                  </a:txBody>
                  <a:tcPr marT="0" marB="0" marR="0" marL="0" anchor="b">
                    <a:solidFill>
                      <a:srgbClr val="D1DFCE"/>
                    </a:solidFill>
                  </a:tcPr>
                </a:tc>
                <a:tc>
                  <a:txBody>
                    <a:bodyPr/>
                    <a:lstStyle/>
                    <a:p>
                      <a:pPr indent="0" lvl="0" marL="0" marR="0" rtl="0" algn="r">
                        <a:lnSpc>
                          <a:spcPct val="100000"/>
                        </a:lnSpc>
                        <a:spcBef>
                          <a:spcPts val="0"/>
                        </a:spcBef>
                        <a:spcAft>
                          <a:spcPts val="0"/>
                        </a:spcAft>
                        <a:buClr>
                          <a:srgbClr val="000000"/>
                        </a:buClr>
                        <a:buSzPts val="1050"/>
                        <a:buFont typeface="Arial"/>
                        <a:buNone/>
                      </a:pPr>
                      <a:r>
                        <a:rPr b="1" lang="es-CO" sz="1050" u="none" cap="none" strike="noStrike">
                          <a:solidFill>
                            <a:srgbClr val="000000"/>
                          </a:solidFill>
                        </a:rPr>
                        <a:t>5,30%</a:t>
                      </a:r>
                      <a:endParaRPr b="1" i="0" sz="1050" u="none" cap="none" strike="noStrike">
                        <a:solidFill>
                          <a:srgbClr val="000000"/>
                        </a:solidFill>
                        <a:latin typeface="Calibri"/>
                        <a:ea typeface="Calibri"/>
                        <a:cs typeface="Calibri"/>
                        <a:sym typeface="Calibri"/>
                      </a:endParaRPr>
                    </a:p>
                  </a:txBody>
                  <a:tcPr marT="0" marB="0" marR="0" marL="0" anchor="b">
                    <a:solidFill>
                      <a:srgbClr val="D1DFCE"/>
                    </a:solidFill>
                  </a:tcPr>
                </a:tc>
                <a:tc>
                  <a:txBody>
                    <a:bodyPr/>
                    <a:lstStyle/>
                    <a:p>
                      <a:pPr indent="0" lvl="0" marL="0" marR="0" rtl="0" algn="r">
                        <a:lnSpc>
                          <a:spcPct val="100000"/>
                        </a:lnSpc>
                        <a:spcBef>
                          <a:spcPts val="0"/>
                        </a:spcBef>
                        <a:spcAft>
                          <a:spcPts val="0"/>
                        </a:spcAft>
                        <a:buClr>
                          <a:srgbClr val="000000"/>
                        </a:buClr>
                        <a:buSzPts val="1050"/>
                        <a:buFont typeface="Arial"/>
                        <a:buNone/>
                      </a:pPr>
                      <a:r>
                        <a:rPr b="1" lang="es-CO" sz="1050" u="none" cap="none" strike="noStrike">
                          <a:solidFill>
                            <a:srgbClr val="000000"/>
                          </a:solidFill>
                        </a:rPr>
                        <a:t>13,12%</a:t>
                      </a:r>
                      <a:endParaRPr b="1" i="0" sz="1050" u="none" cap="none" strike="noStrike">
                        <a:solidFill>
                          <a:srgbClr val="000000"/>
                        </a:solidFill>
                        <a:latin typeface="Calibri"/>
                        <a:ea typeface="Calibri"/>
                        <a:cs typeface="Calibri"/>
                        <a:sym typeface="Calibri"/>
                      </a:endParaRPr>
                    </a:p>
                  </a:txBody>
                  <a:tcPr marT="0" marB="0" marR="0" marL="0" anchor="b">
                    <a:solidFill>
                      <a:srgbClr val="D1DFCE"/>
                    </a:solidFill>
                  </a:tcPr>
                </a:tc>
                <a:tc>
                  <a:txBody>
                    <a:bodyPr/>
                    <a:lstStyle/>
                    <a:p>
                      <a:pPr indent="0" lvl="0" marL="0" marR="0" rtl="0" algn="r">
                        <a:lnSpc>
                          <a:spcPct val="100000"/>
                        </a:lnSpc>
                        <a:spcBef>
                          <a:spcPts val="0"/>
                        </a:spcBef>
                        <a:spcAft>
                          <a:spcPts val="0"/>
                        </a:spcAft>
                        <a:buClr>
                          <a:srgbClr val="000000"/>
                        </a:buClr>
                        <a:buSzPts val="1050"/>
                        <a:buFont typeface="Arial"/>
                        <a:buNone/>
                      </a:pPr>
                      <a:r>
                        <a:rPr b="1" lang="es-CO" sz="1050" u="none" cap="none" strike="noStrike">
                          <a:solidFill>
                            <a:srgbClr val="000000"/>
                          </a:solidFill>
                        </a:rPr>
                        <a:t>10,15%</a:t>
                      </a:r>
                      <a:endParaRPr b="1" i="0" sz="1050" u="none" cap="none" strike="noStrike">
                        <a:solidFill>
                          <a:srgbClr val="000000"/>
                        </a:solidFill>
                        <a:latin typeface="Calibri"/>
                        <a:ea typeface="Calibri"/>
                        <a:cs typeface="Calibri"/>
                        <a:sym typeface="Calibri"/>
                      </a:endParaRPr>
                    </a:p>
                  </a:txBody>
                  <a:tcPr marT="0" marB="0" marR="0" marL="0" anchor="b">
                    <a:solidFill>
                      <a:srgbClr val="D1DFCE"/>
                    </a:solidFill>
                  </a:tcPr>
                </a:tc>
              </a:tr>
              <a:tr h="16757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Salario Mínimo </a:t>
                      </a:r>
                      <a:endParaRPr b="0" i="0" sz="11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        908.526 </a:t>
                      </a:r>
                      <a:endParaRPr b="0" i="0" sz="105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     1.000.000 </a:t>
                      </a:r>
                      <a:endParaRPr b="0" i="0" sz="105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     1.160.000 </a:t>
                      </a:r>
                      <a:endParaRPr b="0" i="0" sz="1050" u="none" cap="none" strike="noStrike">
                        <a:solidFill>
                          <a:srgbClr val="000000"/>
                        </a:solidFill>
                        <a:latin typeface="Calibri"/>
                        <a:ea typeface="Calibri"/>
                        <a:cs typeface="Calibri"/>
                        <a:sym typeface="Calibri"/>
                      </a:endParaRPr>
                    </a:p>
                  </a:txBody>
                  <a:tcPr marT="0" marB="0" marR="0" marL="0" anchor="b"/>
                </a:tc>
              </a:tr>
              <a:tr h="167575">
                <a:tc>
                  <a:txBody>
                    <a:bodyPr/>
                    <a:lstStyle/>
                    <a:p>
                      <a:pPr indent="0" lvl="0" marL="0" marR="0" rtl="0" algn="l">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Incremento Salario Mínimo %</a:t>
                      </a:r>
                      <a:endParaRPr b="1" i="0" sz="1100" u="none" cap="none" strike="noStrike">
                        <a:solidFill>
                          <a:srgbClr val="000000"/>
                        </a:solidFill>
                        <a:latin typeface="Calibri"/>
                        <a:ea typeface="Calibri"/>
                        <a:cs typeface="Calibri"/>
                        <a:sym typeface="Calibri"/>
                      </a:endParaRPr>
                    </a:p>
                  </a:txBody>
                  <a:tcPr marT="0" marB="0" marR="0" marL="0" anchor="b">
                    <a:solidFill>
                      <a:srgbClr val="D1DFCE"/>
                    </a:solidFill>
                  </a:tcPr>
                </a:tc>
                <a:tc>
                  <a:txBody>
                    <a:bodyPr/>
                    <a:lstStyle/>
                    <a:p>
                      <a:pPr indent="0" lvl="0" marL="0" marR="0" rtl="0" algn="r">
                        <a:lnSpc>
                          <a:spcPct val="100000"/>
                        </a:lnSpc>
                        <a:spcBef>
                          <a:spcPts val="0"/>
                        </a:spcBef>
                        <a:spcAft>
                          <a:spcPts val="0"/>
                        </a:spcAft>
                        <a:buClr>
                          <a:srgbClr val="000000"/>
                        </a:buClr>
                        <a:buSzPts val="1050"/>
                        <a:buFont typeface="Arial"/>
                        <a:buNone/>
                      </a:pPr>
                      <a:r>
                        <a:rPr b="1" lang="es-CO" sz="1050" u="none" cap="none" strike="noStrike">
                          <a:solidFill>
                            <a:srgbClr val="000000"/>
                          </a:solidFill>
                        </a:rPr>
                        <a:t>3,50%</a:t>
                      </a:r>
                      <a:endParaRPr b="1" i="0" sz="1050" u="none" cap="none" strike="noStrike">
                        <a:solidFill>
                          <a:srgbClr val="000000"/>
                        </a:solidFill>
                        <a:latin typeface="Calibri"/>
                        <a:ea typeface="Calibri"/>
                        <a:cs typeface="Calibri"/>
                        <a:sym typeface="Calibri"/>
                      </a:endParaRPr>
                    </a:p>
                  </a:txBody>
                  <a:tcPr marT="0" marB="0" marR="0" marL="0" anchor="b">
                    <a:solidFill>
                      <a:srgbClr val="D1DFCE"/>
                    </a:solidFill>
                  </a:tcPr>
                </a:tc>
                <a:tc>
                  <a:txBody>
                    <a:bodyPr/>
                    <a:lstStyle/>
                    <a:p>
                      <a:pPr indent="0" lvl="0" marL="0" marR="0" rtl="0" algn="r">
                        <a:lnSpc>
                          <a:spcPct val="100000"/>
                        </a:lnSpc>
                        <a:spcBef>
                          <a:spcPts val="0"/>
                        </a:spcBef>
                        <a:spcAft>
                          <a:spcPts val="0"/>
                        </a:spcAft>
                        <a:buClr>
                          <a:srgbClr val="000000"/>
                        </a:buClr>
                        <a:buSzPts val="1050"/>
                        <a:buFont typeface="Arial"/>
                        <a:buNone/>
                      </a:pPr>
                      <a:r>
                        <a:rPr b="1" lang="es-CO" sz="1050" u="none" cap="none" strike="noStrike">
                          <a:solidFill>
                            <a:srgbClr val="000000"/>
                          </a:solidFill>
                        </a:rPr>
                        <a:t>10,07%</a:t>
                      </a:r>
                      <a:endParaRPr b="1" i="0" sz="1050" u="none" cap="none" strike="noStrike">
                        <a:solidFill>
                          <a:srgbClr val="000000"/>
                        </a:solidFill>
                        <a:latin typeface="Calibri"/>
                        <a:ea typeface="Calibri"/>
                        <a:cs typeface="Calibri"/>
                        <a:sym typeface="Calibri"/>
                      </a:endParaRPr>
                    </a:p>
                  </a:txBody>
                  <a:tcPr marT="0" marB="0" marR="0" marL="0" anchor="b">
                    <a:solidFill>
                      <a:srgbClr val="D1DFCE"/>
                    </a:solidFill>
                  </a:tcPr>
                </a:tc>
                <a:tc>
                  <a:txBody>
                    <a:bodyPr/>
                    <a:lstStyle/>
                    <a:p>
                      <a:pPr indent="0" lvl="0" marL="0" marR="0" rtl="0" algn="r">
                        <a:lnSpc>
                          <a:spcPct val="100000"/>
                        </a:lnSpc>
                        <a:spcBef>
                          <a:spcPts val="0"/>
                        </a:spcBef>
                        <a:spcAft>
                          <a:spcPts val="0"/>
                        </a:spcAft>
                        <a:buClr>
                          <a:srgbClr val="000000"/>
                        </a:buClr>
                        <a:buSzPts val="1050"/>
                        <a:buFont typeface="Arial"/>
                        <a:buNone/>
                      </a:pPr>
                      <a:r>
                        <a:rPr b="1" lang="es-CO" sz="1050" u="none" cap="none" strike="noStrike">
                          <a:solidFill>
                            <a:srgbClr val="000000"/>
                          </a:solidFill>
                        </a:rPr>
                        <a:t>16,00%</a:t>
                      </a:r>
                      <a:endParaRPr b="1" i="0" sz="1050" u="none" cap="none" strike="noStrike">
                        <a:solidFill>
                          <a:srgbClr val="000000"/>
                        </a:solidFill>
                        <a:latin typeface="Calibri"/>
                        <a:ea typeface="Calibri"/>
                        <a:cs typeface="Calibri"/>
                        <a:sym typeface="Calibri"/>
                      </a:endParaRPr>
                    </a:p>
                  </a:txBody>
                  <a:tcPr marT="0" marB="0" marR="0" marL="0" anchor="b">
                    <a:solidFill>
                      <a:srgbClr val="D1DFCE"/>
                    </a:solidFill>
                  </a:tcPr>
                </a:tc>
              </a:tr>
              <a:tr h="16757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Valor UPC Subsidiado</a:t>
                      </a:r>
                      <a:endParaRPr b="0" i="0" sz="11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        872.496 </a:t>
                      </a:r>
                      <a:endParaRPr b="0" i="0" sz="105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         964.807 </a:t>
                      </a:r>
                      <a:endParaRPr b="0" i="0" sz="105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     1.121.396 </a:t>
                      </a:r>
                      <a:endParaRPr b="0" i="0" sz="1050" u="none" cap="none" strike="noStrike">
                        <a:solidFill>
                          <a:srgbClr val="000000"/>
                        </a:solidFill>
                        <a:latin typeface="Calibri"/>
                        <a:ea typeface="Calibri"/>
                        <a:cs typeface="Calibri"/>
                        <a:sym typeface="Calibri"/>
                      </a:endParaRPr>
                    </a:p>
                  </a:txBody>
                  <a:tcPr marT="0" marB="0" marR="0" marL="0" anchor="b"/>
                </a:tc>
              </a:tr>
              <a:tr h="167575">
                <a:tc>
                  <a:txBody>
                    <a:bodyPr/>
                    <a:lstStyle/>
                    <a:p>
                      <a:pPr indent="0" lvl="0" marL="0" marR="0" rtl="0" algn="l">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Incremento UPC RS %</a:t>
                      </a:r>
                      <a:endParaRPr b="1" i="0" sz="1100" u="none" cap="none" strike="noStrike">
                        <a:solidFill>
                          <a:srgbClr val="000000"/>
                        </a:solidFill>
                        <a:latin typeface="Calibri"/>
                        <a:ea typeface="Calibri"/>
                        <a:cs typeface="Calibri"/>
                        <a:sym typeface="Calibri"/>
                      </a:endParaRPr>
                    </a:p>
                  </a:txBody>
                  <a:tcPr marT="0" marB="0" marR="0" marL="0" anchor="b">
                    <a:solidFill>
                      <a:srgbClr val="D1DFCE"/>
                    </a:solidFill>
                  </a:tcPr>
                </a:tc>
                <a:tc>
                  <a:txBody>
                    <a:bodyPr/>
                    <a:lstStyle/>
                    <a:p>
                      <a:pPr indent="0" lvl="0" marL="0" marR="0" rtl="0" algn="r">
                        <a:lnSpc>
                          <a:spcPct val="100000"/>
                        </a:lnSpc>
                        <a:spcBef>
                          <a:spcPts val="0"/>
                        </a:spcBef>
                        <a:spcAft>
                          <a:spcPts val="0"/>
                        </a:spcAft>
                        <a:buClr>
                          <a:srgbClr val="000000"/>
                        </a:buClr>
                        <a:buSzPts val="1050"/>
                        <a:buFont typeface="Arial"/>
                        <a:buNone/>
                      </a:pPr>
                      <a:r>
                        <a:rPr b="1" lang="es-CO" sz="1050" u="none" cap="none" strike="noStrike">
                          <a:solidFill>
                            <a:srgbClr val="000000"/>
                          </a:solidFill>
                        </a:rPr>
                        <a:t>5,18%</a:t>
                      </a:r>
                      <a:endParaRPr b="1" i="0" sz="1050" u="none" cap="none" strike="noStrike">
                        <a:solidFill>
                          <a:srgbClr val="000000"/>
                        </a:solidFill>
                        <a:latin typeface="Calibri"/>
                        <a:ea typeface="Calibri"/>
                        <a:cs typeface="Calibri"/>
                        <a:sym typeface="Calibri"/>
                      </a:endParaRPr>
                    </a:p>
                  </a:txBody>
                  <a:tcPr marT="0" marB="0" marR="0" marL="0" anchor="b">
                    <a:solidFill>
                      <a:srgbClr val="D1DFCE"/>
                    </a:solidFill>
                  </a:tcPr>
                </a:tc>
                <a:tc>
                  <a:txBody>
                    <a:bodyPr/>
                    <a:lstStyle/>
                    <a:p>
                      <a:pPr indent="0" lvl="0" marL="0" marR="0" rtl="0" algn="r">
                        <a:lnSpc>
                          <a:spcPct val="100000"/>
                        </a:lnSpc>
                        <a:spcBef>
                          <a:spcPts val="0"/>
                        </a:spcBef>
                        <a:spcAft>
                          <a:spcPts val="0"/>
                        </a:spcAft>
                        <a:buClr>
                          <a:srgbClr val="000000"/>
                        </a:buClr>
                        <a:buSzPts val="1050"/>
                        <a:buFont typeface="Arial"/>
                        <a:buNone/>
                      </a:pPr>
                      <a:r>
                        <a:rPr b="1" lang="es-CO" sz="1050" u="none" cap="none" strike="noStrike">
                          <a:solidFill>
                            <a:srgbClr val="000000"/>
                          </a:solidFill>
                        </a:rPr>
                        <a:t>10,58%</a:t>
                      </a:r>
                      <a:endParaRPr b="1" i="0" sz="1050" u="none" cap="none" strike="noStrike">
                        <a:solidFill>
                          <a:srgbClr val="000000"/>
                        </a:solidFill>
                        <a:latin typeface="Calibri"/>
                        <a:ea typeface="Calibri"/>
                        <a:cs typeface="Calibri"/>
                        <a:sym typeface="Calibri"/>
                      </a:endParaRPr>
                    </a:p>
                  </a:txBody>
                  <a:tcPr marT="0" marB="0" marR="0" marL="0" anchor="b">
                    <a:solidFill>
                      <a:srgbClr val="D1DFCE"/>
                    </a:solidFill>
                  </a:tcPr>
                </a:tc>
                <a:tc>
                  <a:txBody>
                    <a:bodyPr/>
                    <a:lstStyle/>
                    <a:p>
                      <a:pPr indent="0" lvl="0" marL="0" marR="0" rtl="0" algn="r">
                        <a:lnSpc>
                          <a:spcPct val="100000"/>
                        </a:lnSpc>
                        <a:spcBef>
                          <a:spcPts val="0"/>
                        </a:spcBef>
                        <a:spcAft>
                          <a:spcPts val="0"/>
                        </a:spcAft>
                        <a:buClr>
                          <a:srgbClr val="000000"/>
                        </a:buClr>
                        <a:buSzPts val="1050"/>
                        <a:buFont typeface="Arial"/>
                        <a:buNone/>
                      </a:pPr>
                      <a:r>
                        <a:rPr b="1" lang="es-CO" sz="1050" u="none" cap="none" strike="noStrike">
                          <a:solidFill>
                            <a:srgbClr val="000000"/>
                          </a:solidFill>
                        </a:rPr>
                        <a:t>16,23%</a:t>
                      </a:r>
                      <a:endParaRPr b="1" i="0" sz="1050" u="none" cap="none" strike="noStrike">
                        <a:solidFill>
                          <a:srgbClr val="000000"/>
                        </a:solidFill>
                        <a:latin typeface="Calibri"/>
                        <a:ea typeface="Calibri"/>
                        <a:cs typeface="Calibri"/>
                        <a:sym typeface="Calibri"/>
                      </a:endParaRPr>
                    </a:p>
                  </a:txBody>
                  <a:tcPr marT="0" marB="0" marR="0" marL="0" anchor="b">
                    <a:solidFill>
                      <a:srgbClr val="D1DFCE"/>
                    </a:solidFill>
                  </a:tcPr>
                </a:tc>
              </a:tr>
              <a:tr h="17597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Incremento de la UPC con relación al IPC %</a:t>
                      </a:r>
                      <a:endParaRPr b="0" i="0" sz="11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r">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3,57%</a:t>
                      </a:r>
                      <a:endParaRPr b="0" i="0" sz="105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r">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5,28%</a:t>
                      </a:r>
                      <a:endParaRPr b="0" i="0" sz="105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r">
                        <a:lnSpc>
                          <a:spcPct val="100000"/>
                        </a:lnSpc>
                        <a:spcBef>
                          <a:spcPts val="0"/>
                        </a:spcBef>
                        <a:spcAft>
                          <a:spcPts val="0"/>
                        </a:spcAft>
                        <a:buClr>
                          <a:srgbClr val="000000"/>
                        </a:buClr>
                        <a:buSzPts val="1050"/>
                        <a:buFont typeface="Arial"/>
                        <a:buNone/>
                      </a:pPr>
                      <a:r>
                        <a:rPr b="0" lang="es-CO" sz="1050" u="none" cap="none" strike="noStrike">
                          <a:solidFill>
                            <a:srgbClr val="000000"/>
                          </a:solidFill>
                        </a:rPr>
                        <a:t>3,11%</a:t>
                      </a:r>
                      <a:endParaRPr b="0" i="0" sz="1050" u="none" cap="none" strike="noStrike">
                        <a:solidFill>
                          <a:srgbClr val="000000"/>
                        </a:solidFill>
                        <a:latin typeface="Calibri"/>
                        <a:ea typeface="Calibri"/>
                        <a:cs typeface="Calibri"/>
                        <a:sym typeface="Calibri"/>
                      </a:endParaRPr>
                    </a:p>
                  </a:txBody>
                  <a:tcPr marT="0" marB="0" marR="0" marL="0" anchor="b"/>
                </a:tc>
              </a:tr>
            </a:tbl>
          </a:graphicData>
        </a:graphic>
      </p:graphicFrame>
      <p:sp>
        <p:nvSpPr>
          <p:cNvPr id="965" name="Google Shape;965;p98"/>
          <p:cNvSpPr/>
          <p:nvPr/>
        </p:nvSpPr>
        <p:spPr>
          <a:xfrm>
            <a:off x="6142038" y="3119458"/>
            <a:ext cx="4875944" cy="738664"/>
          </a:xfrm>
          <a:prstGeom prst="rect">
            <a:avLst/>
          </a:prstGeom>
          <a:noFill/>
          <a:ln>
            <a:noFill/>
          </a:ln>
        </p:spPr>
        <p:txBody>
          <a:bodyPr anchorCtr="0" anchor="t" bIns="45700" lIns="91425" spcFirstLastPara="1" rIns="91425" wrap="square" tIns="45700">
            <a:spAutoFit/>
          </a:bodyPr>
          <a:lstStyle/>
          <a:p>
            <a:pPr indent="-171450" lvl="0" marL="171450" marR="0" rtl="0" algn="just">
              <a:lnSpc>
                <a:spcPct val="100000"/>
              </a:lnSpc>
              <a:spcBef>
                <a:spcPts val="0"/>
              </a:spcBef>
              <a:spcAft>
                <a:spcPts val="0"/>
              </a:spcAft>
              <a:buClr>
                <a:schemeClr val="dk1"/>
              </a:buClr>
              <a:buSzPts val="1050"/>
              <a:buFont typeface="Arial"/>
              <a:buChar char="•"/>
            </a:pPr>
            <a:r>
              <a:rPr b="0" i="0" lang="es-CO" sz="1050" u="none" cap="none" strike="noStrike">
                <a:solidFill>
                  <a:schemeClr val="dk1"/>
                </a:solidFill>
                <a:latin typeface="Calibri"/>
                <a:ea typeface="Calibri"/>
                <a:cs typeface="Calibri"/>
                <a:sym typeface="Calibri"/>
              </a:rPr>
              <a:t>Los recursos de capital se diferencian de los ingresos corrientes por su regularidad. Es decir, su cuantía es indeterminada, lo cual difícilmente asegura su continuidad durante amplios periodos presupuestales. (recursos del balance, recuperación de cartera, entre otros.)</a:t>
            </a:r>
            <a:endParaRPr b="0" i="0" sz="1400" u="none" cap="none" strike="noStrike">
              <a:solidFill>
                <a:srgbClr val="000000"/>
              </a:solidFill>
              <a:latin typeface="Arial"/>
              <a:ea typeface="Arial"/>
              <a:cs typeface="Arial"/>
              <a:sym typeface="Arial"/>
            </a:endParaRPr>
          </a:p>
        </p:txBody>
      </p:sp>
      <p:sp>
        <p:nvSpPr>
          <p:cNvPr id="966" name="Google Shape;966;p98"/>
          <p:cNvSpPr/>
          <p:nvPr/>
        </p:nvSpPr>
        <p:spPr>
          <a:xfrm>
            <a:off x="6188159" y="4054979"/>
            <a:ext cx="4875944" cy="1223412"/>
          </a:xfrm>
          <a:prstGeom prst="rect">
            <a:avLst/>
          </a:prstGeom>
          <a:noFill/>
          <a:ln>
            <a:noFill/>
          </a:ln>
        </p:spPr>
        <p:txBody>
          <a:bodyPr anchorCtr="0" anchor="t" bIns="45700" lIns="91425" spcFirstLastPara="1" rIns="91425" wrap="square" tIns="45700">
            <a:spAutoFit/>
          </a:bodyPr>
          <a:lstStyle/>
          <a:p>
            <a:pPr indent="-171450" lvl="0" marL="171450" marR="0" rtl="0" algn="just">
              <a:lnSpc>
                <a:spcPct val="100000"/>
              </a:lnSpc>
              <a:spcBef>
                <a:spcPts val="0"/>
              </a:spcBef>
              <a:spcAft>
                <a:spcPts val="0"/>
              </a:spcAft>
              <a:buClr>
                <a:schemeClr val="dk1"/>
              </a:buClr>
              <a:buSzPts val="1050"/>
              <a:buFont typeface="Arial"/>
              <a:buChar char="•"/>
            </a:pPr>
            <a:r>
              <a:rPr b="0" i="0" lang="es-CO" sz="1050" u="none" cap="none" strike="noStrike">
                <a:solidFill>
                  <a:schemeClr val="dk1"/>
                </a:solidFill>
                <a:latin typeface="Calibri"/>
                <a:ea typeface="Calibri"/>
                <a:cs typeface="Calibri"/>
                <a:sym typeface="Calibri"/>
              </a:rPr>
              <a:t>La Unidad de pago por capitación (UPC) es el valor anual que se reconoce por cada uno de los afiliados al sistema general de seguridad social en salud (SGSSS) para cubrir las prestaciones del Plan Obligatorio de Salud (POS).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Calibri"/>
              <a:ea typeface="Calibri"/>
              <a:cs typeface="Calibri"/>
              <a:sym typeface="Calibri"/>
            </a:endParaRPr>
          </a:p>
          <a:p>
            <a:pPr indent="-171450" lvl="0" marL="171450" marR="0" rtl="0" algn="just">
              <a:lnSpc>
                <a:spcPct val="100000"/>
              </a:lnSpc>
              <a:spcBef>
                <a:spcPts val="0"/>
              </a:spcBef>
              <a:spcAft>
                <a:spcPts val="0"/>
              </a:spcAft>
              <a:buClr>
                <a:schemeClr val="dk1"/>
              </a:buClr>
              <a:buSzPts val="1050"/>
              <a:buFont typeface="Arial"/>
              <a:buChar char="•"/>
            </a:pPr>
            <a:r>
              <a:rPr b="0" i="0" lang="es-CO" sz="1050" u="none" cap="none" strike="noStrike">
                <a:solidFill>
                  <a:schemeClr val="dk1"/>
                </a:solidFill>
                <a:latin typeface="Calibri"/>
                <a:ea typeface="Calibri"/>
                <a:cs typeface="Calibri"/>
                <a:sym typeface="Calibri"/>
              </a:rPr>
              <a:t>El número de afiliados reconocidos para liquidación de UPC´S al cierre de la vigencia  2022  fue de </a:t>
            </a:r>
            <a:r>
              <a:rPr b="1" i="0" lang="es-CO" sz="1050" u="none" cap="none" strike="noStrike">
                <a:solidFill>
                  <a:schemeClr val="dk1"/>
                </a:solidFill>
                <a:latin typeface="Calibri"/>
                <a:ea typeface="Calibri"/>
                <a:cs typeface="Calibri"/>
                <a:sym typeface="Calibri"/>
              </a:rPr>
              <a:t>260.681</a:t>
            </a:r>
            <a:r>
              <a:rPr b="0" i="0" lang="es-CO" sz="1050" u="none" cap="none" strike="noStrike">
                <a:solidFill>
                  <a:schemeClr val="dk1"/>
                </a:solidFill>
                <a:latin typeface="Calibri"/>
                <a:ea typeface="Calibri"/>
                <a:cs typeface="Calibri"/>
                <a:sym typeface="Calibri"/>
              </a:rPr>
              <a:t> y para el cierre de la vigencia 2023 fue de </a:t>
            </a:r>
            <a:r>
              <a:rPr b="1" i="0" lang="es-CO" sz="1050" u="none" cap="none" strike="noStrike">
                <a:solidFill>
                  <a:schemeClr val="dk1"/>
                </a:solidFill>
                <a:latin typeface="Calibri"/>
                <a:ea typeface="Calibri"/>
                <a:cs typeface="Calibri"/>
                <a:sym typeface="Calibri"/>
              </a:rPr>
              <a:t>271.001</a:t>
            </a:r>
            <a:r>
              <a:rPr b="0" i="0" lang="es-CO" sz="1050" u="none" cap="none" strike="noStrike">
                <a:solidFill>
                  <a:schemeClr val="dk1"/>
                </a:solidFill>
                <a:latin typeface="Calibri"/>
                <a:ea typeface="Calibri"/>
                <a:cs typeface="Calibri"/>
                <a:sym typeface="Calibri"/>
              </a:rPr>
              <a:t> registrando un incremento del </a:t>
            </a:r>
            <a:r>
              <a:rPr b="1" i="0" lang="es-CO" sz="1050" u="none" cap="none" strike="noStrike">
                <a:solidFill>
                  <a:schemeClr val="dk1"/>
                </a:solidFill>
                <a:latin typeface="Calibri"/>
                <a:ea typeface="Calibri"/>
                <a:cs typeface="Calibri"/>
                <a:sym typeface="Calibri"/>
              </a:rPr>
              <a:t>4%</a:t>
            </a:r>
            <a:endParaRPr b="0" i="0" sz="1050" u="none" cap="none" strike="noStrike">
              <a:solidFill>
                <a:schemeClr val="dk1"/>
              </a:solidFill>
              <a:latin typeface="Calibri"/>
              <a:ea typeface="Calibri"/>
              <a:cs typeface="Calibri"/>
              <a:sym typeface="Calibri"/>
            </a:endParaRPr>
          </a:p>
        </p:txBody>
      </p:sp>
      <p:sp>
        <p:nvSpPr>
          <p:cNvPr id="967" name="Google Shape;967;p98"/>
          <p:cNvSpPr/>
          <p:nvPr/>
        </p:nvSpPr>
        <p:spPr>
          <a:xfrm>
            <a:off x="6165096" y="2171204"/>
            <a:ext cx="4829825" cy="738664"/>
          </a:xfrm>
          <a:prstGeom prst="rect">
            <a:avLst/>
          </a:prstGeom>
          <a:noFill/>
          <a:ln>
            <a:noFill/>
          </a:ln>
        </p:spPr>
        <p:txBody>
          <a:bodyPr anchorCtr="0" anchor="t" bIns="45700" lIns="91425" spcFirstLastPara="1" rIns="91425" wrap="square" tIns="45700">
            <a:spAutoFit/>
          </a:bodyPr>
          <a:lstStyle/>
          <a:p>
            <a:pPr indent="-171450" lvl="0" marL="171450" marR="0" rtl="0" algn="just">
              <a:lnSpc>
                <a:spcPct val="100000"/>
              </a:lnSpc>
              <a:spcBef>
                <a:spcPts val="0"/>
              </a:spcBef>
              <a:spcAft>
                <a:spcPts val="0"/>
              </a:spcAft>
              <a:buClr>
                <a:schemeClr val="dk1"/>
              </a:buClr>
              <a:buSzPts val="1050"/>
              <a:buFont typeface="Arial"/>
              <a:buChar char="•"/>
            </a:pPr>
            <a:r>
              <a:rPr b="0" i="0" lang="es-CO" sz="1050" u="none" cap="none" strike="noStrike">
                <a:solidFill>
                  <a:schemeClr val="dk1"/>
                </a:solidFill>
                <a:latin typeface="Calibri"/>
                <a:ea typeface="Calibri"/>
                <a:cs typeface="Calibri"/>
                <a:sym typeface="Calibri"/>
              </a:rPr>
              <a:t>Mediante Resolución 2292 del 23 de diciembre de 2021, El Ministerio estableció y actualizó los servicios y tecnologías de salud financiados con recursos de UPC para la vigencia 2022, incorporando algunos servicios y tecnologías que hacían parte de los presupuestos máximos.</a:t>
            </a:r>
            <a:endParaRPr b="0" i="0" sz="1400" u="none" cap="none" strike="noStrike">
              <a:solidFill>
                <a:srgbClr val="000000"/>
              </a:solidFill>
              <a:latin typeface="Arial"/>
              <a:ea typeface="Arial"/>
              <a:cs typeface="Arial"/>
              <a:sym typeface="Arial"/>
            </a:endParaRPr>
          </a:p>
        </p:txBody>
      </p:sp>
      <p:sp>
        <p:nvSpPr>
          <p:cNvPr id="968" name="Google Shape;968;p98"/>
          <p:cNvSpPr/>
          <p:nvPr/>
        </p:nvSpPr>
        <p:spPr>
          <a:xfrm>
            <a:off x="6188159" y="5554505"/>
            <a:ext cx="4783705" cy="938719"/>
          </a:xfrm>
          <a:prstGeom prst="rect">
            <a:avLst/>
          </a:prstGeom>
          <a:noFill/>
          <a:ln>
            <a:noFill/>
          </a:ln>
        </p:spPr>
        <p:txBody>
          <a:bodyPr anchorCtr="0" anchor="t" bIns="45700" lIns="91425" spcFirstLastPara="1" rIns="91425" wrap="square" tIns="45700">
            <a:spAutoFit/>
          </a:bodyPr>
          <a:lstStyle/>
          <a:p>
            <a:pPr indent="-171450" lvl="0" marL="171450" marR="0" rtl="0" algn="just">
              <a:lnSpc>
                <a:spcPct val="100000"/>
              </a:lnSpc>
              <a:spcBef>
                <a:spcPts val="0"/>
              </a:spcBef>
              <a:spcAft>
                <a:spcPts val="0"/>
              </a:spcAft>
              <a:buClr>
                <a:schemeClr val="dk1"/>
              </a:buClr>
              <a:buSzPts val="1100"/>
              <a:buFont typeface="Arial"/>
              <a:buChar char="•"/>
            </a:pPr>
            <a:r>
              <a:rPr b="0" i="0" lang="es-CO" sz="1100" u="none" cap="none" strike="noStrike">
                <a:solidFill>
                  <a:schemeClr val="dk1"/>
                </a:solidFill>
                <a:latin typeface="Calibri"/>
                <a:ea typeface="Calibri"/>
                <a:cs typeface="Calibri"/>
                <a:sym typeface="Calibri"/>
              </a:rPr>
              <a:t>Mientras el comportamiento variable macroeconómico, mantenga una tendencia ascendente como se ha visto en los últimos años. Los ingresos normalmente serán mayores al paso de cada vigencia. entendiéndose que están directamente relacionados (IPC, Salario mínimo, incremento UPC. Entre otros).</a:t>
            </a:r>
            <a:endParaRPr b="0" i="0" sz="1400" u="none" cap="none" strike="noStrike">
              <a:solidFill>
                <a:schemeClr val="dk1"/>
              </a:solidFill>
              <a:latin typeface="Calibri"/>
              <a:ea typeface="Calibri"/>
              <a:cs typeface="Calibri"/>
              <a:sym typeface="Calibri"/>
            </a:endParaRPr>
          </a:p>
        </p:txBody>
      </p:sp>
      <p:sp>
        <p:nvSpPr>
          <p:cNvPr id="969" name="Google Shape;969;p98"/>
          <p:cNvSpPr/>
          <p:nvPr/>
        </p:nvSpPr>
        <p:spPr>
          <a:xfrm>
            <a:off x="6165096" y="1636926"/>
            <a:ext cx="4829825" cy="415498"/>
          </a:xfrm>
          <a:prstGeom prst="rect">
            <a:avLst/>
          </a:prstGeom>
          <a:noFill/>
          <a:ln>
            <a:noFill/>
          </a:ln>
        </p:spPr>
        <p:txBody>
          <a:bodyPr anchorCtr="0" anchor="t" bIns="45700" lIns="91425" spcFirstLastPara="1" rIns="91425" wrap="square" tIns="45700">
            <a:spAutoFit/>
          </a:bodyPr>
          <a:lstStyle/>
          <a:p>
            <a:pPr indent="-171450" lvl="0" marL="171450" marR="0" rtl="0" algn="just">
              <a:lnSpc>
                <a:spcPct val="100000"/>
              </a:lnSpc>
              <a:spcBef>
                <a:spcPts val="0"/>
              </a:spcBef>
              <a:spcAft>
                <a:spcPts val="0"/>
              </a:spcAft>
              <a:buClr>
                <a:schemeClr val="dk1"/>
              </a:buClr>
              <a:buSzPts val="1050"/>
              <a:buFont typeface="Arial"/>
              <a:buChar char="•"/>
            </a:pPr>
            <a:r>
              <a:rPr b="1" i="0" lang="es-CO" sz="1050" u="none" cap="none" strike="noStrike">
                <a:solidFill>
                  <a:schemeClr val="dk1"/>
                </a:solidFill>
                <a:latin typeface="Calibri"/>
                <a:ea typeface="Calibri"/>
                <a:cs typeface="Calibri"/>
                <a:sym typeface="Calibri"/>
              </a:rPr>
              <a:t>Disponibilidad inicial</a:t>
            </a:r>
            <a:r>
              <a:rPr b="0" i="0" lang="es-CO" sz="1050" u="none" cap="none" strike="noStrike">
                <a:solidFill>
                  <a:schemeClr val="dk1"/>
                </a:solidFill>
                <a:latin typeface="Calibri"/>
                <a:ea typeface="Calibri"/>
                <a:cs typeface="Calibri"/>
                <a:sym typeface="Calibri"/>
              </a:rPr>
              <a:t>; Corresponde al saldo de caja y bancos  a 31 de diciembre de la vigencia inmediatamente anterior.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99"/>
          <p:cNvSpPr txBox="1"/>
          <p:nvPr>
            <p:ph type="title"/>
          </p:nvPr>
        </p:nvSpPr>
        <p:spPr>
          <a:xfrm>
            <a:off x="1328467" y="155575"/>
            <a:ext cx="943729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500"/>
              <a:buFont typeface="Poppins Black"/>
              <a:buNone/>
            </a:pPr>
            <a:r>
              <a:rPr b="1" lang="es-CO" sz="3500">
                <a:solidFill>
                  <a:schemeClr val="accent2"/>
                </a:solidFill>
              </a:rPr>
              <a:t>COMPORTAMIENTO</a:t>
            </a:r>
            <a:r>
              <a:rPr b="1" lang="es-CO" sz="3500"/>
              <a:t> </a:t>
            </a:r>
            <a:r>
              <a:rPr b="1" lang="es-CO" sz="3500">
                <a:solidFill>
                  <a:schemeClr val="accent1"/>
                </a:solidFill>
              </a:rPr>
              <a:t>DE EGRESOS</a:t>
            </a:r>
            <a:endParaRPr sz="3500">
              <a:solidFill>
                <a:schemeClr val="accent1"/>
              </a:solidFill>
            </a:endParaRPr>
          </a:p>
        </p:txBody>
      </p:sp>
      <p:graphicFrame>
        <p:nvGraphicFramePr>
          <p:cNvPr id="975" name="Google Shape;975;p99"/>
          <p:cNvGraphicFramePr/>
          <p:nvPr/>
        </p:nvGraphicFramePr>
        <p:xfrm>
          <a:off x="1085991" y="1853666"/>
          <a:ext cx="3000000" cy="3000000"/>
        </p:xfrm>
        <a:graphic>
          <a:graphicData uri="http://schemas.openxmlformats.org/drawingml/2006/table">
            <a:tbl>
              <a:tblPr>
                <a:noFill/>
                <a:tableStyleId>{712D18DD-DDD4-477A-950C-681D5517F363}</a:tableStyleId>
              </a:tblPr>
              <a:tblGrid>
                <a:gridCol w="2477900"/>
                <a:gridCol w="2102100"/>
                <a:gridCol w="504975"/>
                <a:gridCol w="2053300"/>
                <a:gridCol w="553775"/>
                <a:gridCol w="1644100"/>
                <a:gridCol w="458000"/>
              </a:tblGrid>
              <a:tr h="324275">
                <a:tc gridSpan="7">
                  <a:txBody>
                    <a:bodyPr/>
                    <a:lstStyle/>
                    <a:p>
                      <a:pPr indent="0" lvl="0" marL="0" marR="0" rtl="0" algn="ctr">
                        <a:lnSpc>
                          <a:spcPct val="100000"/>
                        </a:lnSpc>
                        <a:spcBef>
                          <a:spcPts val="0"/>
                        </a:spcBef>
                        <a:spcAft>
                          <a:spcPts val="0"/>
                        </a:spcAft>
                        <a:buClr>
                          <a:srgbClr val="000000"/>
                        </a:buClr>
                        <a:buSzPts val="1200"/>
                        <a:buFont typeface="Arial"/>
                        <a:buNone/>
                      </a:pPr>
                      <a:r>
                        <a:rPr b="1" lang="es-CO" sz="1200" u="none" cap="none" strike="noStrike">
                          <a:solidFill>
                            <a:schemeClr val="lt1"/>
                          </a:solidFill>
                        </a:rPr>
                        <a:t>COMPARATIVO  EJECUCION DE EGRESOS VIGENCIA 2022-2023</a:t>
                      </a:r>
                      <a:endParaRPr b="1" i="0" sz="12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hMerge="1"/>
                <a:tc hMerge="1"/>
                <a:tc hMerge="1"/>
                <a:tc hMerge="1"/>
                <a:tc hMerge="1"/>
                <a:tc hMerge="1"/>
              </a:tr>
              <a:tr h="447675">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rPr>
                        <a:t>NOMBRE RUBRO GENERAL</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rPr>
                        <a:t>EGRESOS COMPROMETIDOS 2022</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rPr>
                        <a:t>%</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rPr>
                        <a:t>EGRESOS COMPROMETIDOS 2023</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rPr>
                        <a:t>%</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rPr>
                        <a:t>VARIACION $</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chemeClr val="lt1"/>
                          </a:solidFill>
                        </a:rPr>
                        <a:t> %</a:t>
                      </a:r>
                      <a:endParaRPr b="1" i="0" sz="1100" u="none" cap="none" strike="noStrike">
                        <a:solidFill>
                          <a:schemeClr val="lt1"/>
                        </a:solidFill>
                        <a:latin typeface="Calibri"/>
                        <a:ea typeface="Calibri"/>
                        <a:cs typeface="Calibri"/>
                        <a:sym typeface="Calibri"/>
                      </a:endParaRPr>
                    </a:p>
                  </a:txBody>
                  <a:tcPr marT="9525" marB="0" marR="9525" marL="9525" anchor="ctr">
                    <a:solidFill>
                      <a:schemeClr val="accent1"/>
                    </a:solidFill>
                  </a:tcPr>
                </a:tc>
              </a:tr>
              <a:tr h="23892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GASTOS DE FUNCIONAMIENTO</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20.128.901.580</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7%</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24.028.706.689</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8%</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3.899.805.109</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19%</a:t>
                      </a:r>
                      <a:endParaRPr b="0" i="0" sz="1100" u="none" cap="none" strike="noStrike">
                        <a:solidFill>
                          <a:srgbClr val="000000"/>
                        </a:solidFill>
                        <a:latin typeface="Calibri"/>
                        <a:ea typeface="Calibri"/>
                        <a:cs typeface="Calibri"/>
                        <a:sym typeface="Calibri"/>
                      </a:endParaRPr>
                    </a:p>
                  </a:txBody>
                  <a:tcPr marT="9525" marB="0" marR="9525" marL="9525" anchor="ctr"/>
                </a:tc>
              </a:tr>
              <a:tr h="26670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ATENCION BAJA COMPLEJIDA</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$ 102.764.516.019</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37%</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139.692.211.954</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44%</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36.927.695.935</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36%</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r>
              <a:tr h="265900">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MEDIANA Y ALTA COMPLEJIDA</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$ 137.258.613.417</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50%</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142.832.450.099</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45%</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5.573.836.682</a:t>
                      </a:r>
                      <a:endParaRPr b="0"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4%</a:t>
                      </a:r>
                      <a:endParaRPr b="0" i="0" sz="1100" u="none" cap="none" strike="noStrike">
                        <a:solidFill>
                          <a:srgbClr val="000000"/>
                        </a:solidFill>
                        <a:latin typeface="Calibri"/>
                        <a:ea typeface="Calibri"/>
                        <a:cs typeface="Calibri"/>
                        <a:sym typeface="Calibri"/>
                      </a:endParaRPr>
                    </a:p>
                  </a:txBody>
                  <a:tcPr marT="9525" marB="0" marR="9525" marL="9525" anchor="ctr"/>
                </a:tc>
              </a:tr>
              <a:tr h="238925">
                <a:tc>
                  <a:txBody>
                    <a:bodyPr/>
                    <a:lstStyle/>
                    <a:p>
                      <a:pPr indent="0" lvl="0" marL="0" marR="0" rtl="0" algn="l">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OTROS SERVICIOS DE SALUD</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15.475.984.466</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6%</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11.800.559.195</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4%</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    3.675.425.271</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lang="es-CO" sz="1100" u="none" cap="none" strike="noStrike">
                          <a:solidFill>
                            <a:srgbClr val="000000"/>
                          </a:solidFill>
                        </a:rPr>
                        <a:t>-24%</a:t>
                      </a:r>
                      <a:endParaRPr b="0" i="0" sz="1100" u="none" cap="none" strike="noStrike">
                        <a:solidFill>
                          <a:srgbClr val="000000"/>
                        </a:solidFill>
                        <a:latin typeface="Calibri"/>
                        <a:ea typeface="Calibri"/>
                        <a:cs typeface="Calibri"/>
                        <a:sym typeface="Calibri"/>
                      </a:endParaRPr>
                    </a:p>
                  </a:txBody>
                  <a:tcPr marT="9525" marB="0" marR="9525" marL="9525" anchor="ctr">
                    <a:solidFill>
                      <a:srgbClr val="D1DFCE"/>
                    </a:solidFill>
                  </a:tcPr>
                </a:tc>
              </a:tr>
              <a:tr h="172200">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000000"/>
                        </a:solidFill>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000000"/>
                        </a:solidFill>
                      </a:endParaRPr>
                    </a:p>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TOTALES</a:t>
                      </a:r>
                      <a:endParaRPr sz="1400" u="none" cap="none" strike="noStrike"/>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000000"/>
                        </a:solidFill>
                      </a:endParaRPr>
                    </a:p>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$ 275.628.015.482</a:t>
                      </a:r>
                      <a:endParaRPr b="1"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000000"/>
                        </a:solidFill>
                      </a:endParaRPr>
                    </a:p>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100%</a:t>
                      </a:r>
                      <a:endParaRPr b="1"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000000"/>
                        </a:solidFill>
                      </a:endParaRPr>
                    </a:p>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$ 318.353.927.937</a:t>
                      </a:r>
                      <a:endParaRPr b="1"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000000"/>
                        </a:solidFill>
                      </a:endParaRPr>
                    </a:p>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100%</a:t>
                      </a:r>
                      <a:endParaRPr b="1"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000000"/>
                        </a:solidFill>
                      </a:endParaRPr>
                    </a:p>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$ 42.725.912.455</a:t>
                      </a:r>
                      <a:endParaRPr b="1" i="0" sz="11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000000"/>
                        </a:solidFill>
                      </a:endParaRPr>
                    </a:p>
                    <a:p>
                      <a:pPr indent="0" lvl="0" marL="0" marR="0" rtl="0" algn="ctr">
                        <a:lnSpc>
                          <a:spcPct val="100000"/>
                        </a:lnSpc>
                        <a:spcBef>
                          <a:spcPts val="0"/>
                        </a:spcBef>
                        <a:spcAft>
                          <a:spcPts val="0"/>
                        </a:spcAft>
                        <a:buClr>
                          <a:srgbClr val="000000"/>
                        </a:buClr>
                        <a:buSzPts val="1100"/>
                        <a:buFont typeface="Arial"/>
                        <a:buNone/>
                      </a:pPr>
                      <a:r>
                        <a:rPr b="1" lang="es-CO" sz="1100" u="none" cap="none" strike="noStrike">
                          <a:solidFill>
                            <a:srgbClr val="000000"/>
                          </a:solidFill>
                        </a:rPr>
                        <a:t>16%</a:t>
                      </a:r>
                      <a:endParaRPr b="1" i="0" sz="1100" u="none" cap="none" strike="noStrike">
                        <a:solidFill>
                          <a:srgbClr val="000000"/>
                        </a:solidFill>
                        <a:latin typeface="Calibri"/>
                        <a:ea typeface="Calibri"/>
                        <a:cs typeface="Calibri"/>
                        <a:sym typeface="Calibri"/>
                      </a:endParaRPr>
                    </a:p>
                  </a:txBody>
                  <a:tcPr marT="9525" marB="0" marR="9525" marL="9525" anchor="ctr"/>
                </a:tc>
              </a:tr>
            </a:tbl>
          </a:graphicData>
        </a:graphic>
      </p:graphicFrame>
      <p:sp>
        <p:nvSpPr>
          <p:cNvPr id="976" name="Google Shape;976;p99"/>
          <p:cNvSpPr/>
          <p:nvPr/>
        </p:nvSpPr>
        <p:spPr>
          <a:xfrm>
            <a:off x="1085991" y="4492068"/>
            <a:ext cx="9679774" cy="7694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1" i="0" lang="es-CO" sz="1100" u="none" cap="none" strike="noStrike">
                <a:solidFill>
                  <a:schemeClr val="dk1"/>
                </a:solidFill>
                <a:latin typeface="Calibri"/>
                <a:ea typeface="Calibri"/>
                <a:cs typeface="Calibri"/>
                <a:sym typeface="Calibri"/>
              </a:rPr>
              <a:t>(+) Ingresos 321.893.236.473 (-)</a:t>
            </a:r>
            <a:r>
              <a:rPr b="1" i="0" lang="es-CO" sz="1100" u="none" cap="none" strike="noStrike">
                <a:solidFill>
                  <a:srgbClr val="000000"/>
                </a:solidFill>
                <a:latin typeface="Calibri"/>
                <a:ea typeface="Calibri"/>
                <a:cs typeface="Calibri"/>
                <a:sym typeface="Calibri"/>
              </a:rPr>
              <a:t> egresos 318.353.927.937= 3.539.308.536 (1%)</a:t>
            </a:r>
            <a:r>
              <a:rPr b="1" i="0" lang="es-CO" sz="1100" u="none" cap="none" strike="noStrike">
                <a:solidFill>
                  <a:schemeClr val="dk1"/>
                </a:solidFill>
                <a:latin typeface="Calibri"/>
                <a:ea typeface="Calibri"/>
                <a:cs typeface="Calibri"/>
                <a:sym typeface="Calibri"/>
              </a:rPr>
              <a:t> </a:t>
            </a:r>
            <a:r>
              <a:rPr b="0" i="0" lang="es-CO" sz="1100" u="none" cap="none" strike="noStrike">
                <a:solidFill>
                  <a:schemeClr val="dk1"/>
                </a:solidFill>
                <a:latin typeface="Calibri"/>
                <a:ea typeface="Calibri"/>
                <a:cs typeface="Calibri"/>
                <a:sym typeface="Calibri"/>
              </a:rPr>
              <a:t>Si tomamos el total de ingresos reconocidos vs el total de gastos comprometidos (vigencia 2023) encontramos que los ingresos son superiores a los egresos dejando una variación positiva del (</a:t>
            </a:r>
            <a:r>
              <a:rPr b="1" i="0" lang="es-CO" sz="1100" u="none" cap="none" strike="noStrike">
                <a:solidFill>
                  <a:schemeClr val="dk1"/>
                </a:solidFill>
                <a:latin typeface="Calibri"/>
                <a:ea typeface="Calibri"/>
                <a:cs typeface="Calibri"/>
                <a:sym typeface="Calibri"/>
              </a:rPr>
              <a:t>1%) </a:t>
            </a:r>
            <a:r>
              <a:rPr b="0" i="0" lang="es-CO" sz="1100" u="none" cap="none" strike="noStrike">
                <a:solidFill>
                  <a:schemeClr val="dk1"/>
                </a:solidFill>
                <a:latin typeface="Calibri"/>
                <a:ea typeface="Calibri"/>
                <a:cs typeface="Calibri"/>
                <a:sym typeface="Calibri"/>
              </a:rPr>
              <a:t>pero no podríamos llamarlo superávit presupuestal, entendiéndose que no estamos reconociendo las cuentas por pagar y las reservas reconocidas a 31 de diciembre</a:t>
            </a:r>
            <a:r>
              <a:rPr b="1" i="0" lang="es-CO" sz="1100" u="none" cap="none" strike="noStrike">
                <a:solidFill>
                  <a:schemeClr val="dk1"/>
                </a:solidFill>
                <a:latin typeface="Calibri"/>
                <a:ea typeface="Calibri"/>
                <a:cs typeface="Calibri"/>
                <a:sym typeface="Calibri"/>
              </a:rPr>
              <a:t>. </a:t>
            </a:r>
            <a:r>
              <a:rPr b="0" i="0" lang="es-CO" sz="1100" u="none" cap="none" strike="noStrike">
                <a:solidFill>
                  <a:schemeClr val="dk1"/>
                </a:solidFill>
                <a:latin typeface="Calibri"/>
                <a:ea typeface="Calibri"/>
                <a:cs typeface="Calibri"/>
                <a:sym typeface="Calibri"/>
              </a:rPr>
              <a:t>Sin embargo La finalidad de la EPSI no es producir excedentes financieros ni económicos, sino la satisfacción completa de las necesidades de la población.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seño personalizado">
  <a:themeElements>
    <a:clrScheme name="Verde">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2024-04-10T22:31:41Z</dcterms:created>
  <dc:creator>Usuario</dc:creator>
</cp:coreProperties>
</file>