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65" r:id="rId5"/>
    <p:sldId id="273" r:id="rId6"/>
    <p:sldId id="258" r:id="rId7"/>
    <p:sldId id="274" r:id="rId8"/>
    <p:sldId id="275" r:id="rId9"/>
    <p:sldId id="285" r:id="rId10"/>
    <p:sldId id="277" r:id="rId11"/>
    <p:sldId id="278" r:id="rId12"/>
    <p:sldId id="260" r:id="rId13"/>
    <p:sldId id="279" r:id="rId14"/>
    <p:sldId id="280" r:id="rId15"/>
    <p:sldId id="281" r:id="rId16"/>
    <p:sldId id="261" r:id="rId17"/>
    <p:sldId id="282" r:id="rId18"/>
    <p:sldId id="283" r:id="rId19"/>
    <p:sldId id="284" r:id="rId20"/>
    <p:sldId id="263" r:id="rId21"/>
    <p:sldId id="266" r:id="rId22"/>
    <p:sldId id="272" r:id="rId2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F84"/>
    <a:srgbClr val="205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94660"/>
  </p:normalViewPr>
  <p:slideViewPr>
    <p:cSldViewPr snapToGrid="0">
      <p:cViewPr>
        <p:scale>
          <a:sx n="100" d="100"/>
          <a:sy n="100" d="100"/>
        </p:scale>
        <p:origin x="97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i%20unidad\2.%20SIAU%202025\INFORMES\III%20TRIMESTRE\ENCUESTA%20DE%20SATISFACCION%20A%20LOS%20USUARIOS%20DE%20LA%20EPSI%20III%20TRIMESTR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i%20unidad\2.%20SIAU%202025\INFORMES\III%20TRIMESTRE\ENCUESTA%20DE%20SATISFACCION%20A%20LOS%20USUARIOS%20DE%20LA%20EPSI%20III%20TRIMESTR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USAKAWI%20EPS\PENDIENTE\2025\COMUNICACIONES%20-%20MARIA%20JOSE\TRIMESTRE%203\COMUNICACION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USAKAWI%20EPS\PENDIENTE\2025\COMUNICACIONES%20-%20MARIA%20JOSE\TRIMESTRE%203\COMUNICACION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Hoja8!$B$3</c:f>
              <c:strCache>
                <c:ptCount val="1"/>
                <c:pt idx="0">
                  <c:v>JULIO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Hoja8!$C$2:$H$2</c:f>
              <c:strCache>
                <c:ptCount val="6"/>
                <c:pt idx="0">
                  <c:v>ADOLESCENCIA</c:v>
                </c:pt>
                <c:pt idx="1">
                  <c:v>ADULTEZ</c:v>
                </c:pt>
                <c:pt idx="2">
                  <c:v>INFANCIA</c:v>
                </c:pt>
                <c:pt idx="3">
                  <c:v>JUVENTUD</c:v>
                </c:pt>
                <c:pt idx="4">
                  <c:v>PRIMERA INFANCIA</c:v>
                </c:pt>
                <c:pt idx="5">
                  <c:v>VEJEZ</c:v>
                </c:pt>
              </c:strCache>
            </c:strRef>
          </c:cat>
          <c:val>
            <c:numRef>
              <c:f>Hoja8!$C$3:$H$3</c:f>
              <c:numCache>
                <c:formatCode>General</c:formatCode>
                <c:ptCount val="6"/>
                <c:pt idx="0">
                  <c:v>50798</c:v>
                </c:pt>
                <c:pt idx="1">
                  <c:v>79081</c:v>
                </c:pt>
                <c:pt idx="2">
                  <c:v>49261</c:v>
                </c:pt>
                <c:pt idx="3">
                  <c:v>51810</c:v>
                </c:pt>
                <c:pt idx="4">
                  <c:v>43887</c:v>
                </c:pt>
                <c:pt idx="5">
                  <c:v>24205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2D-40C1-84FC-7BD34359A13B}"/>
            </c:ext>
          </c:extLst>
        </c:ser>
        <c:ser>
          <c:idx val="1"/>
          <c:order val="1"/>
          <c:tx>
            <c:strRef>
              <c:f>Hoja8!$B$4</c:f>
              <c:strCache>
                <c:ptCount val="1"/>
                <c:pt idx="0">
                  <c:v>AGOSTO</c:v>
                </c:pt>
              </c:strCache>
            </c:strRef>
          </c:tx>
          <c:spPr>
            <a:solidFill>
              <a:srgbClr val="8AB833"/>
            </a:solidFill>
            <a:ln>
              <a:noFill/>
            </a:ln>
            <a:effectLst/>
          </c:spPr>
          <c:invertIfNegative val="0"/>
          <c:cat>
            <c:strRef>
              <c:f>Hoja8!$C$2:$H$2</c:f>
              <c:strCache>
                <c:ptCount val="6"/>
                <c:pt idx="0">
                  <c:v>ADOLESCENCIA</c:v>
                </c:pt>
                <c:pt idx="1">
                  <c:v>ADULTEZ</c:v>
                </c:pt>
                <c:pt idx="2">
                  <c:v>INFANCIA</c:v>
                </c:pt>
                <c:pt idx="3">
                  <c:v>JUVENTUD</c:v>
                </c:pt>
                <c:pt idx="4">
                  <c:v>PRIMERA INFANCIA</c:v>
                </c:pt>
                <c:pt idx="5">
                  <c:v>VEJEZ</c:v>
                </c:pt>
              </c:strCache>
            </c:strRef>
          </c:cat>
          <c:val>
            <c:numRef>
              <c:f>Hoja8!$C$4:$H$4</c:f>
              <c:numCache>
                <c:formatCode>General</c:formatCode>
                <c:ptCount val="6"/>
                <c:pt idx="0">
                  <c:v>51121</c:v>
                </c:pt>
                <c:pt idx="1">
                  <c:v>79464</c:v>
                </c:pt>
                <c:pt idx="2">
                  <c:v>49531</c:v>
                </c:pt>
                <c:pt idx="3">
                  <c:v>52078</c:v>
                </c:pt>
                <c:pt idx="4">
                  <c:v>43969</c:v>
                </c:pt>
                <c:pt idx="5">
                  <c:v>24402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2D-40C1-84FC-7BD34359A13B}"/>
            </c:ext>
          </c:extLst>
        </c:ser>
        <c:ser>
          <c:idx val="2"/>
          <c:order val="2"/>
          <c:tx>
            <c:strRef>
              <c:f>Hoja8!$B$5</c:f>
              <c:strCache>
                <c:ptCount val="1"/>
                <c:pt idx="0">
                  <c:v>SEPTIEMBRE</c:v>
                </c:pt>
              </c:strCache>
            </c:strRef>
          </c:tx>
          <c:spPr>
            <a:solidFill>
              <a:srgbClr val="E3DED1">
                <a:lumMod val="90000"/>
              </a:srgbClr>
            </a:solidFill>
            <a:ln>
              <a:noFill/>
            </a:ln>
            <a:effectLst/>
          </c:spPr>
          <c:invertIfNegative val="0"/>
          <c:cat>
            <c:strRef>
              <c:f>Hoja8!$C$2:$H$2</c:f>
              <c:strCache>
                <c:ptCount val="6"/>
                <c:pt idx="0">
                  <c:v>ADOLESCENCIA</c:v>
                </c:pt>
                <c:pt idx="1">
                  <c:v>ADULTEZ</c:v>
                </c:pt>
                <c:pt idx="2">
                  <c:v>INFANCIA</c:v>
                </c:pt>
                <c:pt idx="3">
                  <c:v>JUVENTUD</c:v>
                </c:pt>
                <c:pt idx="4">
                  <c:v>PRIMERA INFANCIA</c:v>
                </c:pt>
                <c:pt idx="5">
                  <c:v>VEJEZ</c:v>
                </c:pt>
              </c:strCache>
            </c:strRef>
          </c:cat>
          <c:val>
            <c:numRef>
              <c:f>Hoja8!$C$5:$H$5</c:f>
              <c:numCache>
                <c:formatCode>General</c:formatCode>
                <c:ptCount val="6"/>
                <c:pt idx="0">
                  <c:v>51506</c:v>
                </c:pt>
                <c:pt idx="1">
                  <c:v>79929</c:v>
                </c:pt>
                <c:pt idx="2">
                  <c:v>49830</c:v>
                </c:pt>
                <c:pt idx="3">
                  <c:v>52337</c:v>
                </c:pt>
                <c:pt idx="4">
                  <c:v>44194</c:v>
                </c:pt>
                <c:pt idx="5">
                  <c:v>24620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D-40C1-84FC-7BD34359A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68957423"/>
        <c:axId val="1668969903"/>
      </c:barChart>
      <c:catAx>
        <c:axId val="16689574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68969903"/>
        <c:crosses val="autoZero"/>
        <c:auto val="1"/>
        <c:lblAlgn val="ctr"/>
        <c:lblOffset val="100"/>
        <c:noMultiLvlLbl val="0"/>
      </c:catAx>
      <c:valAx>
        <c:axId val="16689699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6895742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pPr>
            <a:r>
              <a:rPr lang="es-CO" sz="1200" b="1" dirty="0">
                <a:latin typeface="Poppins" panose="00000500000000000000" pitchFamily="2" charset="0"/>
                <a:cs typeface="Poppins" panose="00000500000000000000" pitchFamily="2" charset="0"/>
              </a:rPr>
              <a:t>TOTAL ENCUESTAS POR MUNICIPIO</a:t>
            </a:r>
          </a:p>
        </c:rich>
      </c:tx>
      <c:layout>
        <c:manualLayout>
          <c:xMode val="edge"/>
          <c:yMode val="edge"/>
          <c:x val="0.30019658700549534"/>
          <c:y val="1.4030025713708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ea typeface="+mj-ea"/>
              <a:cs typeface="Poppins" panose="00000500000000000000" pitchFamily="2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'DPTO-MUN'!$H$5:$H$26</c:f>
              <c:strCache>
                <c:ptCount val="22"/>
                <c:pt idx="0">
                  <c:v>VALLEDUPAR</c:v>
                </c:pt>
                <c:pt idx="1">
                  <c:v>BARRANCAS</c:v>
                </c:pt>
                <c:pt idx="2">
                  <c:v>AGUSTIN CODAZZI</c:v>
                </c:pt>
                <c:pt idx="3">
                  <c:v>RIOHACHA</c:v>
                </c:pt>
                <c:pt idx="4">
                  <c:v>ALBANIA</c:v>
                </c:pt>
                <c:pt idx="5">
                  <c:v>PUEBLO BELLO</c:v>
                </c:pt>
                <c:pt idx="6">
                  <c:v>MAICAO</c:v>
                </c:pt>
                <c:pt idx="7">
                  <c:v>URIBIA</c:v>
                </c:pt>
                <c:pt idx="8">
                  <c:v>SAN JUAN DEL CESAR</c:v>
                </c:pt>
                <c:pt idx="9">
                  <c:v>DISTRACCION</c:v>
                </c:pt>
                <c:pt idx="10">
                  <c:v>DIBULLA</c:v>
                </c:pt>
                <c:pt idx="11">
                  <c:v>MANAURE</c:v>
                </c:pt>
                <c:pt idx="12">
                  <c:v>HATONUEVO</c:v>
                </c:pt>
                <c:pt idx="13">
                  <c:v>SANTA MARTA</c:v>
                </c:pt>
                <c:pt idx="14">
                  <c:v>FONSECA</c:v>
                </c:pt>
                <c:pt idx="15">
                  <c:v>FUNDACION</c:v>
                </c:pt>
                <c:pt idx="16">
                  <c:v>LA PAZ</c:v>
                </c:pt>
                <c:pt idx="17">
                  <c:v>BECERRIL</c:v>
                </c:pt>
                <c:pt idx="18">
                  <c:v>SABANAS DE SAN ANGEL</c:v>
                </c:pt>
                <c:pt idx="19">
                  <c:v>ARACATACA</c:v>
                </c:pt>
                <c:pt idx="20">
                  <c:v>CHIMICHAGUA</c:v>
                </c:pt>
                <c:pt idx="21">
                  <c:v>CIENAGA</c:v>
                </c:pt>
              </c:strCache>
            </c:strRef>
          </c:cat>
          <c:val>
            <c:numRef>
              <c:f>'DPTO-MUN'!$I$5:$I$26</c:f>
              <c:numCache>
                <c:formatCode>General</c:formatCode>
                <c:ptCount val="22"/>
                <c:pt idx="0">
                  <c:v>882</c:v>
                </c:pt>
                <c:pt idx="1">
                  <c:v>867</c:v>
                </c:pt>
                <c:pt idx="2">
                  <c:v>819</c:v>
                </c:pt>
                <c:pt idx="3">
                  <c:v>723</c:v>
                </c:pt>
                <c:pt idx="4">
                  <c:v>636</c:v>
                </c:pt>
                <c:pt idx="5">
                  <c:v>599</c:v>
                </c:pt>
                <c:pt idx="6">
                  <c:v>582</c:v>
                </c:pt>
                <c:pt idx="7">
                  <c:v>577</c:v>
                </c:pt>
                <c:pt idx="8">
                  <c:v>550</c:v>
                </c:pt>
                <c:pt idx="9">
                  <c:v>474</c:v>
                </c:pt>
                <c:pt idx="10">
                  <c:v>467</c:v>
                </c:pt>
                <c:pt idx="11">
                  <c:v>457</c:v>
                </c:pt>
                <c:pt idx="12">
                  <c:v>385</c:v>
                </c:pt>
                <c:pt idx="13">
                  <c:v>333</c:v>
                </c:pt>
                <c:pt idx="14">
                  <c:v>317</c:v>
                </c:pt>
                <c:pt idx="15">
                  <c:v>296</c:v>
                </c:pt>
                <c:pt idx="16">
                  <c:v>234</c:v>
                </c:pt>
                <c:pt idx="17">
                  <c:v>211</c:v>
                </c:pt>
                <c:pt idx="18">
                  <c:v>190</c:v>
                </c:pt>
                <c:pt idx="19">
                  <c:v>162</c:v>
                </c:pt>
                <c:pt idx="20">
                  <c:v>127</c:v>
                </c:pt>
                <c:pt idx="2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637-4D5A-9DAA-47DEC458F5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339470608"/>
        <c:axId val="1339469648"/>
      </c:barChart>
      <c:catAx>
        <c:axId val="133947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39469648"/>
        <c:crosses val="autoZero"/>
        <c:auto val="1"/>
        <c:lblAlgn val="ctr"/>
        <c:lblOffset val="100"/>
        <c:noMultiLvlLbl val="0"/>
      </c:catAx>
      <c:valAx>
        <c:axId val="133946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3947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[ENCUESTA DE SATISFACCION A LOS USUARIOS DE LA EPSI III TRIMESTRE.xlsx]SATISFACCION!TablaDinámica10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pPr>
            <a:r>
              <a:rPr lang="es-MX" sz="1000" b="1" dirty="0">
                <a:latin typeface="Poppins" panose="00000500000000000000" pitchFamily="2" charset="0"/>
                <a:cs typeface="Poppins" panose="00000500000000000000" pitchFamily="2" charset="0"/>
              </a:rPr>
              <a:t>PORCENTAJE DE SATISFACCIÓN GLOBAL</a:t>
            </a:r>
            <a:endParaRPr lang="en-US" sz="1000" b="1" dirty="0"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ea typeface="+mj-ea"/>
              <a:cs typeface="Poppins" panose="00000500000000000000" pitchFamily="2" charset="0"/>
            </a:defRPr>
          </a:pPr>
          <a:endParaRPr lang="es-CO"/>
        </a:p>
      </c:txPr>
    </c:title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1128A057-6AE1-4020-9AB6-21D6D0360367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5BAC9C55-D0D1-47B9-8683-35E337C5990E}" type="VALUE">
                  <a:rPr lang="en-US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83038FA7-3BDB-4C1B-AE55-A0012EF4BC71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811FD2AA-F72B-4DA1-8A24-0762046B21E1}" type="VALUE">
                  <a:rPr lang="en-US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3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B21359A-353C-492E-B6A9-EB39956719B7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E499E139-06E8-4A1B-8D1F-F71A5DC3952B}" type="VALUE">
                  <a:rPr lang="en-US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4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986313B6-DC0C-49A5-85DB-F6654F6BF177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E00D902D-D23C-40D2-B448-A9AD4CB397BF}" type="VALUE">
                  <a:rPr lang="en-US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5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B07FE452-FA29-4A32-958A-96360FE0A4FD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CE3362F9-6E8C-457C-8113-58539D8B5170}" type="VALUE">
                  <a:rPr lang="en-US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7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3DFB9746-EB86-42E5-8B24-7EBA05A4E70F}" type="CELLRANGE">
                  <a:rPr lang="es-CO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BDC53B90-A65F-4467-93D2-B0838FF09AF9}" type="VALUE">
                  <a:rPr lang="es-CO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8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BF809AA6-6947-4519-862F-6AF1AC1141F6}" type="CELLRANGE">
                  <a:rPr lang="es-CO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1CEAC1E0-8D66-4315-8BB5-C1494873DDCC}" type="VALUE">
                  <a:rPr lang="es-CO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9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3A7C516D-24CA-4A54-8493-BFCF8734113E}" type="CELLRANGE">
                  <a:rPr lang="es-CO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54463C37-63CF-4C46-80B3-3F9A01BCB9CA}" type="VALUE">
                  <a:rPr lang="es-CO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0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1CFA90CA-8E36-4374-96D4-6B1B21118D7C}" type="CELLRANGE">
                  <a:rPr lang="es-CO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4914AA40-601A-47A7-8DD6-17CFD8BB582A}" type="VALUE">
                  <a:rPr lang="es-CO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1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665643E1-5969-4BB1-BAFA-8F8B82DC9900}" type="CELLRANGE">
                  <a:rPr lang="es-CO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3188B808-2346-438F-B425-A0876C9DFDC4}" type="VALUE">
                  <a:rPr lang="es-CO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13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1807C1CC-6D98-4F16-B58A-B9686D780E87}" type="CELLRANGE">
                  <a:rPr lang="es-CO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08CD2181-6735-4BEE-B01E-4301507F8C8D}" type="VALUE">
                  <a:rPr lang="es-CO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4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B4CDE508-6460-4009-BFF4-86565930C3BE}" type="CELLRANGE">
                  <a:rPr lang="es-CO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357925BD-444E-49C8-A1AC-76CA8BE032A8}" type="VALUE">
                  <a:rPr lang="es-CO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5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925C3EDE-BF8D-4C8B-983A-D0C48EFFFEAE}" type="CELLRANGE">
                  <a:rPr lang="es-CO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7A82B69F-DEC0-4A9D-9E24-64227C3BA27E}" type="VALUE">
                  <a:rPr lang="es-CO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6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236B1A31-B185-4E15-BF8D-43A194E995C5}" type="CELLRANGE">
                  <a:rPr lang="es-CO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180C54C5-D5B6-4118-B2E6-CAF74C991EB9}" type="VALUE">
                  <a:rPr lang="es-CO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7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B196DD1-6748-4515-BC93-44E438C51FFD}" type="CELLRANGE">
                  <a:rPr lang="es-CO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53447633-19DA-4061-BA11-A757DAE9D782}" type="VALUE">
                  <a:rPr lang="es-CO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SATISFACCION!$B$3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3806CB5-276F-4A77-855B-F72094CCDE50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660-4778-9743-F48EF316248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0F8898D-C949-48AB-BAB3-DF0AF37799CC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660-4778-9743-F48EF316248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38938F2-8114-4214-9A42-59C726B94398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660-4778-9743-F48EF316248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A6741E5-128D-4F5F-9B3D-2FD813DFD660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660-4778-9743-F48EF316248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3BFF3B2-D2E0-46F6-96BF-A9CF2BBA9857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660-4778-9743-F48EF31624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SATISFACCION!$C$4:$C$8</c:f>
              <c:strCache>
                <c:ptCount val="5"/>
                <c:pt idx="0">
                  <c:v>Buena</c:v>
                </c:pt>
                <c:pt idx="1">
                  <c:v>Muy buena</c:v>
                </c:pt>
                <c:pt idx="2">
                  <c:v>Regular</c:v>
                </c:pt>
                <c:pt idx="3">
                  <c:v>Mala</c:v>
                </c:pt>
                <c:pt idx="4">
                  <c:v>Muy mala</c:v>
                </c:pt>
              </c:strCache>
            </c:strRef>
          </c:cat>
          <c:val>
            <c:numRef>
              <c:f>SATISFACCION!$C$4:$C$8</c:f>
              <c:numCache>
                <c:formatCode>General</c:formatCode>
                <c:ptCount val="5"/>
                <c:pt idx="0">
                  <c:v>5070</c:v>
                </c:pt>
                <c:pt idx="1">
                  <c:v>4855</c:v>
                </c:pt>
                <c:pt idx="2">
                  <c:v>46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SATISFACCION!$C$4:$C$8</c15:f>
                <c15:dlblRangeCache>
                  <c:ptCount val="5"/>
                  <c:pt idx="0">
                    <c:v>51%</c:v>
                  </c:pt>
                  <c:pt idx="1">
                    <c:v>49%</c:v>
                  </c:pt>
                  <c:pt idx="2">
                    <c:v>0%</c:v>
                  </c:pt>
                  <c:pt idx="3">
                    <c:v>0%</c:v>
                  </c:pt>
                  <c:pt idx="4">
                    <c:v>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2660-4778-9743-F48EF31624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430738336"/>
        <c:axId val="1430744096"/>
      </c:barChart>
      <c:catAx>
        <c:axId val="143073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30744096"/>
        <c:crosses val="autoZero"/>
        <c:auto val="1"/>
        <c:lblAlgn val="ctr"/>
        <c:lblOffset val="100"/>
        <c:noMultiLvlLbl val="0"/>
      </c:catAx>
      <c:valAx>
        <c:axId val="143074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30738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6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'GRAFICO 2'!$C$12</c:f>
              <c:strCache>
                <c:ptCount val="1"/>
                <c:pt idx="0">
                  <c:v>LEGALIZADOS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 2'!$B$13:$B$15</c:f>
              <c:strCache>
                <c:ptCount val="3"/>
                <c:pt idx="0">
                  <c:v>CAPITA</c:v>
                </c:pt>
                <c:pt idx="1">
                  <c:v>EVENTO</c:v>
                </c:pt>
                <c:pt idx="2">
                  <c:v>PGP</c:v>
                </c:pt>
              </c:strCache>
            </c:strRef>
          </c:cat>
          <c:val>
            <c:numRef>
              <c:f>'GRAFICO 2'!$C$13:$C$15</c:f>
              <c:numCache>
                <c:formatCode>General</c:formatCode>
                <c:ptCount val="3"/>
                <c:pt idx="0">
                  <c:v>174</c:v>
                </c:pt>
                <c:pt idx="1">
                  <c:v>123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0C-47E8-96FD-D325EC5110C5}"/>
            </c:ext>
          </c:extLst>
        </c:ser>
        <c:ser>
          <c:idx val="1"/>
          <c:order val="1"/>
          <c:tx>
            <c:strRef>
              <c:f>'GRAFICO 2'!$D$12</c:f>
              <c:strCache>
                <c:ptCount val="1"/>
                <c:pt idx="0">
                  <c:v>TOTAL CONTRATOS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 2'!$B$13:$B$15</c:f>
              <c:strCache>
                <c:ptCount val="3"/>
                <c:pt idx="0">
                  <c:v>CAPITA</c:v>
                </c:pt>
                <c:pt idx="1">
                  <c:v>EVENTO</c:v>
                </c:pt>
                <c:pt idx="2">
                  <c:v>PGP</c:v>
                </c:pt>
              </c:strCache>
            </c:strRef>
          </c:cat>
          <c:val>
            <c:numRef>
              <c:f>'GRAFICO 2'!$D$13:$D$15</c:f>
              <c:numCache>
                <c:formatCode>General</c:formatCode>
                <c:ptCount val="3"/>
                <c:pt idx="0">
                  <c:v>174</c:v>
                </c:pt>
                <c:pt idx="1">
                  <c:v>123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0C-47E8-96FD-D325EC5110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99011120"/>
        <c:axId val="699014400"/>
      </c:barChart>
      <c:catAx>
        <c:axId val="699011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99014400"/>
        <c:crosses val="autoZero"/>
        <c:auto val="1"/>
        <c:lblAlgn val="ctr"/>
        <c:lblOffset val="100"/>
        <c:noMultiLvlLbl val="0"/>
      </c:catAx>
      <c:valAx>
        <c:axId val="699014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99011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'GRAFICO 3'!$C$5</c:f>
              <c:strCache>
                <c:ptCount val="1"/>
                <c:pt idx="0">
                  <c:v> LEGALIZADO 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21-47E5-80B2-4CA71491F77B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21-47E5-80B2-4CA71491F77B}"/>
              </c:ext>
            </c:extLst>
          </c:dPt>
          <c:dPt>
            <c:idx val="2"/>
            <c:bubble3D val="0"/>
            <c:spPr>
              <a:solidFill>
                <a:srgbClr val="DAAF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21-47E5-80B2-4CA71491F7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'GRAFICO 3'!$B$6:$B$8</c:f>
              <c:strCache>
                <c:ptCount val="3"/>
                <c:pt idx="0">
                  <c:v>CAPITA</c:v>
                </c:pt>
                <c:pt idx="1">
                  <c:v>EVENTO</c:v>
                </c:pt>
                <c:pt idx="2">
                  <c:v>PGP</c:v>
                </c:pt>
              </c:strCache>
            </c:strRef>
          </c:cat>
          <c:val>
            <c:numRef>
              <c:f>'GRAFICO 3'!$C$6:$C$8</c:f>
              <c:numCache>
                <c:formatCode>_-"$"\ * #,##0_-;\-"$"\ * #,##0_-;_-"$"\ * "-"??_-;_-@_-</c:formatCode>
                <c:ptCount val="3"/>
                <c:pt idx="0">
                  <c:v>141529076921.89999</c:v>
                </c:pt>
                <c:pt idx="1">
                  <c:v>150768446133.74997</c:v>
                </c:pt>
                <c:pt idx="2">
                  <c:v>14583688674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21-47E5-80B2-4CA71491F7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B04C5-E22C-CAEF-30C2-BE88EA143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762" y="1600201"/>
            <a:ext cx="6169980" cy="271054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DEDC92-06BE-AF1E-95D5-3D5DF41CE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762" y="4460032"/>
            <a:ext cx="7093257" cy="7977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CA18AD-A95B-6AB8-08AD-E7696C7C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28/11/2025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B660A0-6F9B-B9BE-A3A7-ED3CCCBF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A4377A-DC23-D2DA-9572-F270B47DF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753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2F77EEA-1500-0E2F-AF76-89767E5534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846C418-DC6F-0B11-9D24-F67C817C1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B2CA5E-8671-EF7A-B99D-19DC7C0B9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12A4EA-1629-A5E3-B763-91A3AD4CA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28/11/2025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B60112-710C-E46B-BD6E-D8C19C092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11B112-CF3E-9557-A5AF-E422C85A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940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30EFCB8-1DE8-63AB-B68F-188229744F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39E6CD6-0533-928D-DBAC-EC0BD1C89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33851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B0C941-C7F9-C383-4E9D-6F94902CA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33851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7BEFA6-E38F-0717-DFBD-2951C72B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28/11/2025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8D9592-3411-F7EB-8A13-DD4C19F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FDE6E5-DC13-36D4-3DDA-43A1DCCB5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977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174666E-9BA0-49AA-02F8-1AFF2E5EA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2C2D6D5-5FA5-A07D-9D0F-735F69BCE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252" y="500255"/>
            <a:ext cx="9554548" cy="114598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862435-8E5D-964E-0516-2CD86302B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253" y="1825625"/>
            <a:ext cx="5058747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B77E41-E9DF-E1AF-BDE4-6557FE37A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5053" y="1825625"/>
            <a:ext cx="5058747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DD9CE1-4E28-2F9F-3703-F2A86EB5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28/11/2025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6B098D-E8C9-C0B6-E169-98E593C8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BA51E3-7D06-FB61-149D-4A926411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464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898C00AA-BD79-A686-CA8D-02AD1D0087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CE2F4FB-C6D1-F5EE-9946-FD035F99B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86" y="365125"/>
            <a:ext cx="9591902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F5C739-98F7-1248-50E0-F27CAE405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125EC3-66FA-89BC-6150-90F442DA5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9650CF-FA37-3641-21D2-B86B086E8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B52B25A-5097-5261-DADE-AA3AA8083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616687-A2F4-82DB-C04F-7B5EFEDC6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28/11/2025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249C4A5-0502-6EF3-4193-3EE9CC50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696392-81A8-C997-D2A3-1B38011FD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7403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F1A4128-415D-9918-F879-0D578C5B3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0F9CFD1-898F-F8F7-4E73-2F5DA978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28/11/2025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6EC5DA0-C684-8CEF-FDB5-6F641E771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AA8D28-BB31-A828-1554-3C81EEED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198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B5E2EA3-B127-D2D4-91D1-A64913268D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CA5E71-1F84-FBFF-88A1-18AECB606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39551"/>
            <a:ext cx="3932237" cy="140895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DE1268-11D1-3541-EABC-92225F627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E00BD2-D9D0-13C7-C1A0-DAED7A4F0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97763"/>
            <a:ext cx="3932237" cy="27712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272CC3-F248-F402-DB8F-B8AA0ACD7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28/11/2025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556D37-2C0B-9E4B-1FC2-BF86280FD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483D47-8291-F4DB-2703-636A5547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1132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FBD1973-A9BD-8754-0229-A9E40F835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B1C9B70-91CB-B925-BD4D-D7350E545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39551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B8AB69-2536-1526-672E-C10CCF8CBC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2C3A62-4FCB-80B2-2E1A-0D17B418A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69772"/>
            <a:ext cx="3932237" cy="27992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40B04B-EADC-2E88-716E-35A69D80A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28/11/2025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63D370-C6AF-0A6C-4D7B-6ED4954EF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67B1DF-E508-5B10-E8A5-82F221B08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736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EB99C15-F395-EEF1-8EBB-DDC08E67A7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F320420-F50E-39EC-7C19-BA11A64B2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E61353-76FA-09F4-11A9-C814F9B8D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60FA40-CC60-226A-10CB-ED8115299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28/11/2025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CCB6F6-AFA3-F269-8696-449C9AED4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90EF73-6CFF-2244-A16B-3DD5B75D3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2751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031E7FB-AC48-9FE1-8CE8-F3108B26CE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FD85B5-07F9-58C6-7422-39DE9A905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ACA41A-C9CE-08DA-24A6-327EB6621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3A84DE-CA74-19B1-DC9F-54BAB3AF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28/11/2025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5F2738-C474-D128-8C14-379C19446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825FA1-8E8D-4700-6E0E-A9BBA241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946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5ED5154-BC80-3170-C8AA-DAB3EF51EC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0F9CFD1-898F-F8F7-4E73-2F5DA978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28/11/2025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6EC5DA0-C684-8CEF-FDB5-6F641E771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AA8D28-BB31-A828-1554-3C81EEED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401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 - Arhua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7E1B875-421E-F509-C47A-75A7A4EB7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9240CA-076B-35BC-3294-C8C616998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F2878D-F9E2-A1FF-5078-E318742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28/11/2025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946DA5-9790-5567-285B-C5AA5566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525BE7-92B7-1150-C62A-3BA8021B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86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 - Yuk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52C2A8C-9D7C-5455-1779-43245FBAC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9240CA-076B-35BC-3294-C8C616998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F2878D-F9E2-A1FF-5078-E318742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28/11/2025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946DA5-9790-5567-285B-C5AA5566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525BE7-92B7-1150-C62A-3BA8021B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6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 - Wayu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4481E2B-3008-CD88-B2F4-0672763AF7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9240CA-076B-35BC-3294-C8C616998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F2878D-F9E2-A1FF-5078-E318742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28/11/2025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946DA5-9790-5567-285B-C5AA5566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525BE7-92B7-1150-C62A-3BA8021B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812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 - Kog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240CA-076B-35BC-3294-C8C616998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F2878D-F9E2-A1FF-5078-E318742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28/11/2025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946DA5-9790-5567-285B-C5AA5566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525BE7-92B7-1150-C62A-3BA8021B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07A4B0F-F9F7-A576-9DEC-3073F7BF4F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9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 - In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455A358-A9C5-890C-74D6-D4051F036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9240CA-076B-35BC-3294-C8C616998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F2878D-F9E2-A1FF-5078-E318742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28/11/2025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946DA5-9790-5567-285B-C5AA5566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525BE7-92B7-1150-C62A-3BA8021B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354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 - Wi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153A8DD-C533-EB3E-C125-5A7E2DC678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9240CA-076B-35BC-3294-C8C616998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F2878D-F9E2-A1FF-5078-E318742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28/11/2025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946DA5-9790-5567-285B-C5AA5566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525BE7-92B7-1150-C62A-3BA8021B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443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 - Kankua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F0FD1DD-7293-6457-7A84-1D487E68A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9240CA-076B-35BC-3294-C8C616998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F2878D-F9E2-A1FF-5078-E318742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28/11/2025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946DA5-9790-5567-285B-C5AA5566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525BE7-92B7-1150-C62A-3BA8021B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20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BDD2F08-250E-9D53-8D7A-3C8B1A52B4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9240CA-076B-35BC-3294-C8C61699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7268"/>
            <a:ext cx="7867261" cy="1868488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F2878D-F9E2-A1FF-5078-E318742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28/11/2025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946DA5-9790-5567-285B-C5AA5566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525BE7-92B7-1150-C62A-3BA8021B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758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ECCC271-B312-360E-1E05-5831D4AC7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3986"/>
            <a:ext cx="5058747" cy="1868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770D7F-3F05-2184-8C77-00F01C30E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8999"/>
            <a:ext cx="5058747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018E5-BA10-CD9E-1A02-603010F86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03D1-CE1F-4BFB-A260-841B126C90E9}" type="datetimeFigureOut">
              <a:rPr lang="es-CO" smtClean="0"/>
              <a:t>28/11/2025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69630F-1F82-B68B-F588-A6E6C5023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00C4A6-8BAB-1821-73B4-11FB0A66A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3BEB4D9-AA0C-C1AD-A197-FA3F04F0F8EF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1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0" r:id="rId10"/>
    <p:sldLayoutId id="2147483651" r:id="rId11"/>
    <p:sldLayoutId id="2147483652" r:id="rId12"/>
    <p:sldLayoutId id="2147483653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5BB43B0C-77C7-4B41-B93D-ECB4AD339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839" y="2976419"/>
            <a:ext cx="6170612" cy="1548390"/>
          </a:xfrm>
        </p:spPr>
        <p:txBody>
          <a:bodyPr/>
          <a:lstStyle/>
          <a:p>
            <a:r>
              <a:rPr lang="es-419" sz="2800" b="1" dirty="0">
                <a:solidFill>
                  <a:srgbClr val="20592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III</a:t>
            </a:r>
            <a:r>
              <a:rPr lang="es-419" sz="2400" b="1" dirty="0">
                <a:solidFill>
                  <a:srgbClr val="20592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s-419" sz="2800" b="1" dirty="0">
                <a:solidFill>
                  <a:srgbClr val="20592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INFORME</a:t>
            </a:r>
            <a:r>
              <a:rPr lang="es-419" sz="2400" b="1" dirty="0">
                <a:solidFill>
                  <a:srgbClr val="20592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s-419" sz="2800" b="1" dirty="0">
                <a:solidFill>
                  <a:srgbClr val="20592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TRIMESTRAL  2025</a:t>
            </a:r>
          </a:p>
          <a:p>
            <a:endParaRPr lang="es-CO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EF9E1C78-5D08-482A-84ED-BC8280B4730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3650673"/>
            <a:ext cx="7092950" cy="1344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500" dirty="0">
                <a:solidFill>
                  <a:srgbClr val="215025"/>
                </a:solidFill>
                <a:latin typeface="Poppins Black"/>
                <a:ea typeface="Poppins Black"/>
                <a:cs typeface="Poppins Black"/>
                <a:sym typeface="Poppins Black"/>
              </a:rPr>
              <a:t>RENDICIÓN DE CUENTAS </a:t>
            </a:r>
          </a:p>
        </p:txBody>
      </p:sp>
    </p:spTree>
    <p:extLst>
      <p:ext uri="{BB962C8B-B14F-4D97-AF65-F5344CB8AC3E}">
        <p14:creationId xmlns:p14="http://schemas.microsoft.com/office/powerpoint/2010/main" val="1637247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11CB129-E069-4BB9-8F99-6B896D747A10}"/>
              </a:ext>
            </a:extLst>
          </p:cNvPr>
          <p:cNvSpPr txBox="1"/>
          <p:nvPr/>
        </p:nvSpPr>
        <p:spPr>
          <a:xfrm>
            <a:off x="1641764" y="3926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20592C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INDICADORES DE CALIDAD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AEE9705-9A67-436B-AD88-6ED20B812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883261"/>
              </p:ext>
            </p:extLst>
          </p:nvPr>
        </p:nvGraphicFramePr>
        <p:xfrm>
          <a:off x="1626731" y="1214731"/>
          <a:ext cx="8782650" cy="509813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906288">
                  <a:extLst>
                    <a:ext uri="{9D8B030D-6E8A-4147-A177-3AD203B41FA5}">
                      <a16:colId xmlns:a16="http://schemas.microsoft.com/office/drawing/2014/main" val="2035042413"/>
                    </a:ext>
                  </a:extLst>
                </a:gridCol>
                <a:gridCol w="4220850">
                  <a:extLst>
                    <a:ext uri="{9D8B030D-6E8A-4147-A177-3AD203B41FA5}">
                      <a16:colId xmlns:a16="http://schemas.microsoft.com/office/drawing/2014/main" val="1904221411"/>
                    </a:ext>
                  </a:extLst>
                </a:gridCol>
                <a:gridCol w="882750">
                  <a:extLst>
                    <a:ext uri="{9D8B030D-6E8A-4147-A177-3AD203B41FA5}">
                      <a16:colId xmlns:a16="http://schemas.microsoft.com/office/drawing/2014/main" val="1720233246"/>
                    </a:ext>
                  </a:extLst>
                </a:gridCol>
                <a:gridCol w="650247">
                  <a:extLst>
                    <a:ext uri="{9D8B030D-6E8A-4147-A177-3AD203B41FA5}">
                      <a16:colId xmlns:a16="http://schemas.microsoft.com/office/drawing/2014/main" val="1790350988"/>
                    </a:ext>
                  </a:extLst>
                </a:gridCol>
                <a:gridCol w="707505">
                  <a:extLst>
                    <a:ext uri="{9D8B030D-6E8A-4147-A177-3AD203B41FA5}">
                      <a16:colId xmlns:a16="http://schemas.microsoft.com/office/drawing/2014/main" val="1384817669"/>
                    </a:ext>
                  </a:extLst>
                </a:gridCol>
                <a:gridCol w="707505">
                  <a:extLst>
                    <a:ext uri="{9D8B030D-6E8A-4147-A177-3AD203B41FA5}">
                      <a16:colId xmlns:a16="http://schemas.microsoft.com/office/drawing/2014/main" val="3401494135"/>
                    </a:ext>
                  </a:extLst>
                </a:gridCol>
                <a:gridCol w="707505">
                  <a:extLst>
                    <a:ext uri="{9D8B030D-6E8A-4147-A177-3AD203B41FA5}">
                      <a16:colId xmlns:a16="http://schemas.microsoft.com/office/drawing/2014/main" val="3862857859"/>
                    </a:ext>
                  </a:extLst>
                </a:gridCol>
              </a:tblGrid>
              <a:tr h="327813">
                <a:tc gridSpan="5">
                  <a:txBody>
                    <a:bodyPr/>
                    <a:lstStyle/>
                    <a:p>
                      <a:pPr algn="ctr"/>
                      <a:r>
                        <a:rPr lang="es-ES" sz="9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INDICADORES DE CALIDAD III TRIMESTRE 2025</a:t>
                      </a:r>
                      <a:endParaRPr lang="es-CO" sz="9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090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DOMINIO/ ATRIBUTO DE CALIDAD 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NOMBRE DEL INDICADOR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UNIDAD DE MEDIDA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META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PRIMER TRIMESTRE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900" b="1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SEGUNDO TRIMESTRE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 fontAlgn="ctr"/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900" b="1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TERCER TRIMESTRE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 fontAlgn="ctr"/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146160"/>
                  </a:ext>
                </a:extLst>
              </a:tr>
              <a:tr h="499898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EFECTIVIDAD EN LA ATENCIÓN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de espera</a:t>
                      </a:r>
                      <a:r>
                        <a:rPr lang="es-ES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para la solicitud de autorización PIN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de Realización de Cirugía Programada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865444"/>
                  </a:ext>
                </a:extLst>
              </a:tr>
              <a:tr h="40518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de espera para la </a:t>
                      </a:r>
                      <a:r>
                        <a:rPr lang="es-ES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autorización PIN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de Realización de Cirugía General - Herniorrafia de Pared Abdominal Programada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006296"/>
                  </a:ext>
                </a:extLst>
              </a:tr>
              <a:tr h="447460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de espera para la </a:t>
                      </a:r>
                      <a:r>
                        <a:rPr lang="es-ES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autorización PIN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de Cirugía Oncológica Programada-Cáncer de Seno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331720"/>
                  </a:ext>
                </a:extLst>
              </a:tr>
              <a:tr h="40518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de espera para la </a:t>
                      </a:r>
                      <a:r>
                        <a:rPr lang="es-ES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autorización PIN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de Toma de Imágenes Diagnósticas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977803"/>
                  </a:ext>
                </a:extLst>
              </a:tr>
              <a:tr h="40518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de espera para la </a:t>
                      </a:r>
                      <a:r>
                        <a:rPr lang="es-ES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Autorización PIN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 TAC  de Tórax Programada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96007"/>
                  </a:ext>
                </a:extLst>
              </a:tr>
              <a:tr h="432311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de espera para la </a:t>
                      </a:r>
                      <a:r>
                        <a:rPr lang="es-ES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Autorización PIN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de TAC de Abdomen Programada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918218"/>
                  </a:ext>
                </a:extLst>
              </a:tr>
              <a:tr h="435395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de espera para la </a:t>
                      </a:r>
                      <a:r>
                        <a:rPr lang="es-ES" sz="900" b="0" i="0" u="sng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Autorización</a:t>
                      </a: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PIN de Resonancia Magnética  de Cráneo Programada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811692"/>
                  </a:ext>
                </a:extLst>
              </a:tr>
              <a:tr h="390041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 espera para la Autorización PIN de Consultas Médicas Especializadas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618453"/>
                  </a:ext>
                </a:extLst>
              </a:tr>
              <a:tr h="40518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 espera para la</a:t>
                      </a:r>
                      <a:r>
                        <a:rPr lang="es-ES" sz="900" b="0" i="0" u="sng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Autorización PIN</a:t>
                      </a: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de Consultas Médicas Especializadas - Medicina Interna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851285"/>
                  </a:ext>
                </a:extLst>
              </a:tr>
              <a:tr h="39581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 espera para la </a:t>
                      </a:r>
                      <a:r>
                        <a:rPr lang="es-ES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Autorización PIN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de Consultas Médicas Especializadas - Cirugía General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08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678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11CB129-E069-4BB9-8F99-6B896D747A10}"/>
              </a:ext>
            </a:extLst>
          </p:cNvPr>
          <p:cNvSpPr txBox="1"/>
          <p:nvPr/>
        </p:nvSpPr>
        <p:spPr>
          <a:xfrm>
            <a:off x="1641764" y="3926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20592C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INDICADORES DE CALIDAD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49577F6-6C7E-4A58-8E4B-AFA7A7652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351560"/>
              </p:ext>
            </p:extLst>
          </p:nvPr>
        </p:nvGraphicFramePr>
        <p:xfrm>
          <a:off x="1635975" y="1200728"/>
          <a:ext cx="8782649" cy="509813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906288">
                  <a:extLst>
                    <a:ext uri="{9D8B030D-6E8A-4147-A177-3AD203B41FA5}">
                      <a16:colId xmlns:a16="http://schemas.microsoft.com/office/drawing/2014/main" val="2035042413"/>
                    </a:ext>
                  </a:extLst>
                </a:gridCol>
                <a:gridCol w="4220850">
                  <a:extLst>
                    <a:ext uri="{9D8B030D-6E8A-4147-A177-3AD203B41FA5}">
                      <a16:colId xmlns:a16="http://schemas.microsoft.com/office/drawing/2014/main" val="1904221411"/>
                    </a:ext>
                  </a:extLst>
                </a:gridCol>
                <a:gridCol w="969787">
                  <a:extLst>
                    <a:ext uri="{9D8B030D-6E8A-4147-A177-3AD203B41FA5}">
                      <a16:colId xmlns:a16="http://schemas.microsoft.com/office/drawing/2014/main" val="1720233246"/>
                    </a:ext>
                  </a:extLst>
                </a:gridCol>
                <a:gridCol w="563209">
                  <a:extLst>
                    <a:ext uri="{9D8B030D-6E8A-4147-A177-3AD203B41FA5}">
                      <a16:colId xmlns:a16="http://schemas.microsoft.com/office/drawing/2014/main" val="1790350988"/>
                    </a:ext>
                  </a:extLst>
                </a:gridCol>
                <a:gridCol w="707505">
                  <a:extLst>
                    <a:ext uri="{9D8B030D-6E8A-4147-A177-3AD203B41FA5}">
                      <a16:colId xmlns:a16="http://schemas.microsoft.com/office/drawing/2014/main" val="1384817669"/>
                    </a:ext>
                  </a:extLst>
                </a:gridCol>
                <a:gridCol w="707505">
                  <a:extLst>
                    <a:ext uri="{9D8B030D-6E8A-4147-A177-3AD203B41FA5}">
                      <a16:colId xmlns:a16="http://schemas.microsoft.com/office/drawing/2014/main" val="867601266"/>
                    </a:ext>
                  </a:extLst>
                </a:gridCol>
                <a:gridCol w="707505">
                  <a:extLst>
                    <a:ext uri="{9D8B030D-6E8A-4147-A177-3AD203B41FA5}">
                      <a16:colId xmlns:a16="http://schemas.microsoft.com/office/drawing/2014/main" val="1148970014"/>
                    </a:ext>
                  </a:extLst>
                </a:gridCol>
              </a:tblGrid>
              <a:tr h="327813">
                <a:tc gridSpan="5">
                  <a:txBody>
                    <a:bodyPr/>
                    <a:lstStyle/>
                    <a:p>
                      <a:pPr algn="ctr"/>
                      <a:r>
                        <a:rPr lang="es-ES" sz="9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INDICADORES DE CALIDAD III TRIMESTRE 2025</a:t>
                      </a:r>
                      <a:endParaRPr lang="es-CO" sz="9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090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DOMINIO/ ATRIBUTO DE CALIDAD 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NOMBRE DEL INDICADOR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UNIDAD DE MEDIDA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META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PRIMER TRIMESTRE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900" b="1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SEGUNDO TRIMESTRE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 fontAlgn="ctr"/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900" b="1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TERCER TRIMESTRE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 fontAlgn="ctr"/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146160"/>
                  </a:ext>
                </a:extLst>
              </a:tr>
              <a:tr h="499898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EFECTIVIDAD EN LA ATENCIÓN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 espera para la </a:t>
                      </a:r>
                      <a:r>
                        <a:rPr lang="es-ES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Autorización PIN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 Consultas Médicas Especializadas - Ginecología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865444"/>
                  </a:ext>
                </a:extLst>
              </a:tr>
              <a:tr h="40518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 espera para la</a:t>
                      </a:r>
                      <a:r>
                        <a:rPr lang="es-ES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Autorización PIN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de Consultas Médicas Especializadas - Oncología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006296"/>
                  </a:ext>
                </a:extLst>
              </a:tr>
              <a:tr h="447460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 espera para la</a:t>
                      </a:r>
                      <a:r>
                        <a:rPr lang="es-ES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Autorización PIN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de la Referencia de pacientes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Horas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6 Horas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8,8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331720"/>
                  </a:ext>
                </a:extLst>
              </a:tr>
              <a:tr h="40518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de espera para la </a:t>
                      </a:r>
                      <a:r>
                        <a:rPr lang="es-ES" sz="900" b="0" i="0" u="sng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autorización PIN</a:t>
                      </a: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de Cirugía Oftalmológica Programada-Cataratas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977803"/>
                  </a:ext>
                </a:extLst>
              </a:tr>
              <a:tr h="40518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de espera para la </a:t>
                      </a:r>
                      <a:r>
                        <a:rPr lang="es-ES" sz="900" b="0" i="0" u="sng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autorización PIN </a:t>
                      </a: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 Cirugía Ortopédica Programada-Reemplazo de Cadera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96007"/>
                  </a:ext>
                </a:extLst>
              </a:tr>
              <a:tr h="432311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de espera para la </a:t>
                      </a:r>
                      <a:r>
                        <a:rPr lang="es-ES" sz="900" b="0" i="0" u="sng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realización</a:t>
                      </a: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de Cirugía Oftalmológica Programada-Cataratas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≤21,2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918218"/>
                  </a:ext>
                </a:extLst>
              </a:tr>
              <a:tr h="435395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de espera para la </a:t>
                      </a:r>
                      <a:r>
                        <a:rPr lang="es-ES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realización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de Cirugía Ortopédica - Remplazo de Cadera Programada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≤19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811692"/>
                  </a:ext>
                </a:extLst>
              </a:tr>
              <a:tr h="390041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Oportunidad en la generacion de </a:t>
                      </a:r>
                      <a:r>
                        <a:rPr lang="es-ES" sz="900" b="0" i="0" u="sng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Autorizaciones PIN </a:t>
                      </a: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ambulatorias (global)</a:t>
                      </a:r>
                      <a:r>
                        <a:rPr lang="es-ES" sz="900" b="0" i="0" u="sng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618453"/>
                  </a:ext>
                </a:extLst>
              </a:tr>
              <a:tr h="40518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Oportunidad en la generacion de Autorizaciones PIN hospitalarias (global)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851285"/>
                  </a:ext>
                </a:extLst>
              </a:tr>
              <a:tr h="39581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Tiempo promedio de espera para la Autorización PIN de Cirugía para revascularización miocárdica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4,2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08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225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D06AC-DFAB-E031-4282-D4D69EC09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963" y="1765731"/>
            <a:ext cx="7982528" cy="1868488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3. SATISFACCIÓN  DE  </a:t>
            </a:r>
            <a:br>
              <a:rPr lang="es-ES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</a:br>
            <a:r>
              <a:rPr lang="es-ES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LOS  USUARIOS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46679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11CB129-E069-4BB9-8F99-6B896D747A10}"/>
              </a:ext>
            </a:extLst>
          </p:cNvPr>
          <p:cNvSpPr txBox="1"/>
          <p:nvPr/>
        </p:nvSpPr>
        <p:spPr>
          <a:xfrm>
            <a:off x="1614054" y="589605"/>
            <a:ext cx="75853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20592C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SATISFACCIÓN DE LOS USUARIOS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DD6CD2-B3EB-41F7-8435-D2D5B597971E}"/>
              </a:ext>
            </a:extLst>
          </p:cNvPr>
          <p:cNvSpPr txBox="1"/>
          <p:nvPr/>
        </p:nvSpPr>
        <p:spPr>
          <a:xfrm>
            <a:off x="1248375" y="5477751"/>
            <a:ext cx="8872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CO" sz="1400" b="1" dirty="0">
                <a:effectLst/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Encuestas De Satisfacción: </a:t>
            </a:r>
            <a:r>
              <a:rPr lang="es-ES" sz="1400" dirty="0">
                <a:effectLst/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En el </a:t>
            </a:r>
            <a:r>
              <a:rPr lang="es-ES" sz="1400" dirty="0"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s-ES" sz="1400" dirty="0">
                <a:effectLst/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II trimestre </a:t>
            </a:r>
            <a:r>
              <a:rPr lang="es-ES" sz="1400" dirty="0"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1400" dirty="0">
                <a:effectLst/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2025 se encuestaron un total de </a:t>
            </a:r>
            <a:r>
              <a:rPr lang="es-ES" sz="1400" b="1" dirty="0">
                <a:effectLst/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7.795 usuarios</a:t>
            </a:r>
            <a:r>
              <a:rPr lang="es-ES" sz="1400" dirty="0">
                <a:effectLst/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, como resultado se obtuvo una tasa de satisfacción de aproximadamente el </a:t>
            </a:r>
            <a:r>
              <a:rPr lang="es-ES" sz="1400" b="1" dirty="0"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s-ES" sz="1400" b="1" dirty="0">
                <a:effectLst/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%.</a:t>
            </a:r>
            <a:endParaRPr lang="es-CO" sz="1400" b="1" dirty="0">
              <a:effectLst/>
              <a:latin typeface="Poppins 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2B33494-7C8F-41DF-83DF-AAC3DB2A8F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105099"/>
              </p:ext>
            </p:extLst>
          </p:nvPr>
        </p:nvGraphicFramePr>
        <p:xfrm>
          <a:off x="1293543" y="1604200"/>
          <a:ext cx="7144928" cy="3372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6DDB744-5FDC-4ED8-AADB-73070852D3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443767"/>
              </p:ext>
            </p:extLst>
          </p:nvPr>
        </p:nvGraphicFramePr>
        <p:xfrm>
          <a:off x="8740128" y="1971844"/>
          <a:ext cx="2962954" cy="2030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8835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11CB129-E069-4BB9-8F99-6B896D747A10}"/>
              </a:ext>
            </a:extLst>
          </p:cNvPr>
          <p:cNvSpPr txBox="1"/>
          <p:nvPr/>
        </p:nvSpPr>
        <p:spPr>
          <a:xfrm>
            <a:off x="1614054" y="589605"/>
            <a:ext cx="75853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20592C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SATISFACCIÓN DE LOS USUARIOS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860D0B-470D-4221-9959-879F6CD1AEC6}"/>
              </a:ext>
            </a:extLst>
          </p:cNvPr>
          <p:cNvSpPr txBox="1"/>
          <p:nvPr/>
        </p:nvSpPr>
        <p:spPr>
          <a:xfrm>
            <a:off x="5632703" y="2237892"/>
            <a:ext cx="49706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CO" sz="1600" b="1" dirty="0">
                <a:effectLst/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Atención e información </a:t>
            </a:r>
            <a:r>
              <a:rPr lang="es-CO" sz="1600" b="1" dirty="0"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O" sz="1600" b="1" dirty="0">
                <a:effectLst/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l usuario: </a:t>
            </a:r>
            <a:r>
              <a:rPr lang="es-ES" sz="1600" dirty="0">
                <a:effectLst/>
                <a:latin typeface="Poppins "/>
                <a:ea typeface="Arial MT"/>
                <a:cs typeface="Arial MT"/>
              </a:rPr>
              <a:t>En el III trimestre de 2.025 fueron atendidos por los diferentes canales de atención dispuestos por la EPSI, presencial (oficinas locales) y no presenciales (Correos electrónicos, chat por página web, líneas gratuitas, redes sociales, teléfonos fijos, teléfono móvil, WhatsApp), un total de </a:t>
            </a:r>
            <a:r>
              <a:rPr lang="es-ES" sz="1600" b="1" dirty="0">
                <a:effectLst/>
                <a:latin typeface="Poppins "/>
                <a:ea typeface="Arial MT"/>
                <a:cs typeface="Arial MT"/>
              </a:rPr>
              <a:t>26.654</a:t>
            </a:r>
            <a:r>
              <a:rPr lang="es-ES" sz="1600" dirty="0">
                <a:effectLst/>
                <a:latin typeface="Poppins "/>
                <a:ea typeface="Arial MT"/>
                <a:cs typeface="Arial MT"/>
              </a:rPr>
              <a:t> usuarios.</a:t>
            </a:r>
            <a:endParaRPr lang="es-CO" sz="1600" b="1" dirty="0">
              <a:effectLst/>
              <a:latin typeface="Poppins 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3B64758-5236-444A-A7ED-1DDAB688A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555731"/>
              </p:ext>
            </p:extLst>
          </p:nvPr>
        </p:nvGraphicFramePr>
        <p:xfrm>
          <a:off x="1871373" y="1174380"/>
          <a:ext cx="3051610" cy="518947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64628">
                  <a:extLst>
                    <a:ext uri="{9D8B030D-6E8A-4147-A177-3AD203B41FA5}">
                      <a16:colId xmlns:a16="http://schemas.microsoft.com/office/drawing/2014/main" val="1666957575"/>
                    </a:ext>
                  </a:extLst>
                </a:gridCol>
                <a:gridCol w="1286982">
                  <a:extLst>
                    <a:ext uri="{9D8B030D-6E8A-4147-A177-3AD203B41FA5}">
                      <a16:colId xmlns:a16="http://schemas.microsoft.com/office/drawing/2014/main" val="4101237261"/>
                    </a:ext>
                  </a:extLst>
                </a:gridCol>
              </a:tblGrid>
              <a:tr h="420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 dirty="0">
                          <a:effectLst/>
                          <a:latin typeface="Poppins "/>
                        </a:rPr>
                        <a:t>MUNICIPIO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 b="1" dirty="0">
                          <a:effectLst/>
                          <a:latin typeface="Poppins "/>
                        </a:rPr>
                        <a:t>TRIM  III 2025</a:t>
                      </a:r>
                      <a:endParaRPr lang="es-CO" sz="1000" b="1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909477"/>
                  </a:ext>
                </a:extLst>
              </a:tr>
              <a:tr h="208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CO" sz="1000" dirty="0">
                          <a:effectLst/>
                          <a:latin typeface="Poppins "/>
                        </a:rPr>
                        <a:t>RIOHACHA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4.710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3875784"/>
                  </a:ext>
                </a:extLst>
              </a:tr>
              <a:tr h="1995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BARRANCAS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3.586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5079287"/>
                  </a:ext>
                </a:extLst>
              </a:tr>
              <a:tr h="2060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URIBIA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2.427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7086697"/>
                  </a:ext>
                </a:extLst>
              </a:tr>
              <a:tr h="2349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ALBANIA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1.721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2695920"/>
                  </a:ext>
                </a:extLst>
              </a:tr>
              <a:tr h="2080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MANAURE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1.702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8168836"/>
                  </a:ext>
                </a:extLst>
              </a:tr>
              <a:tr h="1939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JUAN DEL CESAR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1.131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3628092"/>
                  </a:ext>
                </a:extLst>
              </a:tr>
              <a:tr h="179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DISTRACCIÓN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834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3620311"/>
                  </a:ext>
                </a:extLst>
              </a:tr>
              <a:tr h="2000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DIBULLA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654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5284935"/>
                  </a:ext>
                </a:extLst>
              </a:tr>
              <a:tr h="1908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FONSECA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530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4938958"/>
                  </a:ext>
                </a:extLst>
              </a:tr>
              <a:tr h="196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HATONUEVO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460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3433924"/>
                  </a:ext>
                </a:extLst>
              </a:tr>
              <a:tr h="1975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MAICAO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322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250013"/>
                  </a:ext>
                </a:extLst>
              </a:tr>
              <a:tr h="1975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AGUSTÍN CODAZZI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3.161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2579504"/>
                  </a:ext>
                </a:extLst>
              </a:tr>
              <a:tr h="1975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VALLEDUPAR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3.118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8460382"/>
                  </a:ext>
                </a:extLst>
              </a:tr>
              <a:tr h="1774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PUEBLO BELLO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362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6295526"/>
                  </a:ext>
                </a:extLst>
              </a:tr>
              <a:tr h="2012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PAZ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229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021897"/>
                  </a:ext>
                </a:extLst>
              </a:tr>
              <a:tr h="196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BECERRIL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129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477142"/>
                  </a:ext>
                </a:extLst>
              </a:tr>
              <a:tr h="1774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CHIMICHAGUA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78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0597283"/>
                  </a:ext>
                </a:extLst>
              </a:tr>
              <a:tr h="1774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SANTA MARTA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600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786405"/>
                  </a:ext>
                </a:extLst>
              </a:tr>
              <a:tr h="195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FUNDACIÓN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321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2406631"/>
                  </a:ext>
                </a:extLst>
              </a:tr>
              <a:tr h="2090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SABANAS DE SAN ÁNGEL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253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926301"/>
                  </a:ext>
                </a:extLst>
              </a:tr>
              <a:tr h="1826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ARACATACA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182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2677400"/>
                  </a:ext>
                </a:extLst>
              </a:tr>
              <a:tr h="1826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CIÉNAGA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142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6219676"/>
                  </a:ext>
                </a:extLst>
              </a:tr>
              <a:tr h="1973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ARIGUANI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6310266"/>
                  </a:ext>
                </a:extLst>
              </a:tr>
              <a:tr h="2612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CO" sz="1000" dirty="0">
                          <a:solidFill>
                            <a:schemeClr val="bg1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26.654</a:t>
                      </a:r>
                      <a:endParaRPr lang="es-CO" sz="1100" b="1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329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363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11CB129-E069-4BB9-8F99-6B896D747A10}"/>
              </a:ext>
            </a:extLst>
          </p:cNvPr>
          <p:cNvSpPr txBox="1"/>
          <p:nvPr/>
        </p:nvSpPr>
        <p:spPr>
          <a:xfrm>
            <a:off x="1614054" y="589605"/>
            <a:ext cx="75853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20592C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SATISFACCIÓN DE LOS USUARIOS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860D0B-470D-4221-9959-879F6CD1AEC6}"/>
              </a:ext>
            </a:extLst>
          </p:cNvPr>
          <p:cNvSpPr txBox="1"/>
          <p:nvPr/>
        </p:nvSpPr>
        <p:spPr>
          <a:xfrm>
            <a:off x="5632703" y="2237892"/>
            <a:ext cx="49706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" sz="1600" b="1" dirty="0">
                <a:effectLst/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Capacitaciones: </a:t>
            </a:r>
            <a:r>
              <a:rPr lang="es-ES" sz="1600" dirty="0">
                <a:effectLst/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En el segundo trimestre de 2.025 fueron capacitados un total de </a:t>
            </a:r>
            <a:r>
              <a:rPr lang="es-ES" sz="1600" b="1" dirty="0">
                <a:effectLst/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5.039 usuarios </a:t>
            </a:r>
            <a:r>
              <a:rPr lang="es-ES" sz="1600" dirty="0">
                <a:effectLst/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en temas fundamentales como: canales de atención, deberes y derechos, portabilidad, licencia de maternidad y paternidad, movilidad, trato digno y humanizado (usuarios y funcionarios), entre otros. 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3B64758-5236-444A-A7ED-1DDAB688A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741041"/>
              </p:ext>
            </p:extLst>
          </p:nvPr>
        </p:nvGraphicFramePr>
        <p:xfrm>
          <a:off x="1871373" y="1174380"/>
          <a:ext cx="3051610" cy="499211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64628">
                  <a:extLst>
                    <a:ext uri="{9D8B030D-6E8A-4147-A177-3AD203B41FA5}">
                      <a16:colId xmlns:a16="http://schemas.microsoft.com/office/drawing/2014/main" val="1666957575"/>
                    </a:ext>
                  </a:extLst>
                </a:gridCol>
                <a:gridCol w="1286982">
                  <a:extLst>
                    <a:ext uri="{9D8B030D-6E8A-4147-A177-3AD203B41FA5}">
                      <a16:colId xmlns:a16="http://schemas.microsoft.com/office/drawing/2014/main" val="4101237261"/>
                    </a:ext>
                  </a:extLst>
                </a:gridCol>
              </a:tblGrid>
              <a:tr h="420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 dirty="0">
                          <a:effectLst/>
                          <a:latin typeface="Poppins "/>
                        </a:rPr>
                        <a:t>MUNICIPIO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 b="1" dirty="0">
                          <a:effectLst/>
                          <a:latin typeface="Poppins "/>
                        </a:rPr>
                        <a:t>TRIM  III 2025</a:t>
                      </a:r>
                      <a:endParaRPr lang="es-CO" sz="1000" b="1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909477"/>
                  </a:ext>
                </a:extLst>
              </a:tr>
              <a:tr h="208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ALBANIA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189</a:t>
                      </a: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3875784"/>
                  </a:ext>
                </a:extLst>
              </a:tr>
              <a:tr h="1995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BARRANCAS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657</a:t>
                      </a: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5079287"/>
                  </a:ext>
                </a:extLst>
              </a:tr>
              <a:tr h="2060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DIBULLA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163</a:t>
                      </a: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7086697"/>
                  </a:ext>
                </a:extLst>
              </a:tr>
              <a:tr h="2349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DISTRACCIÓN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310</a:t>
                      </a: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2695920"/>
                  </a:ext>
                </a:extLst>
              </a:tr>
              <a:tr h="2080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FONSECA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267</a:t>
                      </a: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8168836"/>
                  </a:ext>
                </a:extLst>
              </a:tr>
              <a:tr h="1939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HATONUEVO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229</a:t>
                      </a: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3628092"/>
                  </a:ext>
                </a:extLst>
              </a:tr>
              <a:tr h="179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MAICAO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371</a:t>
                      </a: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3620311"/>
                  </a:ext>
                </a:extLst>
              </a:tr>
              <a:tr h="2000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MANAURE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184</a:t>
                      </a: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5284935"/>
                  </a:ext>
                </a:extLst>
              </a:tr>
              <a:tr h="1908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RIOHACHA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276</a:t>
                      </a: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4938958"/>
                  </a:ext>
                </a:extLst>
              </a:tr>
              <a:tr h="196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JUAN DEL CESAR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230</a:t>
                      </a: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3433924"/>
                  </a:ext>
                </a:extLst>
              </a:tr>
              <a:tr h="1975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URIBIA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193</a:t>
                      </a: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250013"/>
                  </a:ext>
                </a:extLst>
              </a:tr>
              <a:tr h="1975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AGUSTÍN CODAZZI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263</a:t>
                      </a: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2579504"/>
                  </a:ext>
                </a:extLst>
              </a:tr>
              <a:tr h="197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BECERRIL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190</a:t>
                      </a: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8460382"/>
                  </a:ext>
                </a:extLst>
              </a:tr>
              <a:tr h="1774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CHIMICHAGUA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129</a:t>
                      </a: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6295526"/>
                  </a:ext>
                </a:extLst>
              </a:tr>
              <a:tr h="2012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PAZ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116</a:t>
                      </a: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021897"/>
                  </a:ext>
                </a:extLst>
              </a:tr>
              <a:tr h="196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PUEBLO BELLO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170</a:t>
                      </a: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477142"/>
                  </a:ext>
                </a:extLst>
              </a:tr>
              <a:tr h="1774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VALLEDUPAR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701</a:t>
                      </a: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0597283"/>
                  </a:ext>
                </a:extLst>
              </a:tr>
              <a:tr h="1774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ARACATACA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104</a:t>
                      </a: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786405"/>
                  </a:ext>
                </a:extLst>
              </a:tr>
              <a:tr h="195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CIÉNAGA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112</a:t>
                      </a: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2406631"/>
                  </a:ext>
                </a:extLst>
              </a:tr>
              <a:tr h="2090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FUNDACIÓN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176</a:t>
                      </a: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926301"/>
                  </a:ext>
                </a:extLst>
              </a:tr>
              <a:tr h="1826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SABANAS DE SAN ÁNGEL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95</a:t>
                      </a: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2677400"/>
                  </a:ext>
                </a:extLst>
              </a:tr>
              <a:tr h="1826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SANTA MARTA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148</a:t>
                      </a: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6219676"/>
                  </a:ext>
                </a:extLst>
              </a:tr>
              <a:tr h="2612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CO" sz="1000" dirty="0">
                          <a:solidFill>
                            <a:schemeClr val="bg1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100" b="1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10.546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329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231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ABC47E-17C0-E993-15DB-1D4C60801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10" y="1821150"/>
            <a:ext cx="8915400" cy="1868488"/>
          </a:xfrm>
        </p:spPr>
        <p:txBody>
          <a:bodyPr>
            <a:noAutofit/>
          </a:bodyPr>
          <a:lstStyle/>
          <a:p>
            <a:r>
              <a:rPr lang="es-ES" sz="4200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4. ESTADO DE CONTRATACIÓN </a:t>
            </a:r>
            <a:br>
              <a:rPr lang="es-ES" sz="4200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</a:br>
            <a:r>
              <a:rPr lang="es-ES" sz="4200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DE LA RED POR NIVEL DE COMPLEJIDAD</a:t>
            </a: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2106009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11CB129-E069-4BB9-8F99-6B896D747A10}"/>
              </a:ext>
            </a:extLst>
          </p:cNvPr>
          <p:cNvSpPr txBox="1"/>
          <p:nvPr/>
        </p:nvSpPr>
        <p:spPr>
          <a:xfrm>
            <a:off x="1675245" y="386405"/>
            <a:ext cx="88415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rgbClr val="215025"/>
                </a:solidFill>
                <a:latin typeface="Poppins Black"/>
                <a:ea typeface="Poppins Black"/>
                <a:cs typeface="Poppins Black"/>
                <a:sym typeface="Poppins Black"/>
              </a:rPr>
              <a:t>ESTADO DE CONTRATACIÓN DE LA RED </a:t>
            </a:r>
            <a:br>
              <a:rPr lang="es-MX" sz="3200" dirty="0">
                <a:solidFill>
                  <a:srgbClr val="21502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lang="es-MX" sz="3200" dirty="0">
                <a:solidFill>
                  <a:srgbClr val="215025"/>
                </a:solidFill>
                <a:latin typeface="Poppins Black"/>
                <a:ea typeface="Poppins Black"/>
                <a:cs typeface="Poppins Black"/>
                <a:sym typeface="Poppins Black"/>
              </a:rPr>
              <a:t>POR  NIVEL DE COMPLEJIDAD</a:t>
            </a:r>
            <a:endParaRPr lang="es-CO" sz="3200" b="1" dirty="0">
              <a:solidFill>
                <a:srgbClr val="20592C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2614CFDF-E437-46D3-BE89-2DF5EF254085}"/>
              </a:ext>
            </a:extLst>
          </p:cNvPr>
          <p:cNvGrpSpPr/>
          <p:nvPr/>
        </p:nvGrpSpPr>
        <p:grpSpPr>
          <a:xfrm>
            <a:off x="1469199" y="1955903"/>
            <a:ext cx="8979313" cy="3193095"/>
            <a:chOff x="0" y="0"/>
            <a:chExt cx="7839075" cy="1675437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B8040702-20E4-429E-95B6-827A1CF2AFFB}"/>
                </a:ext>
              </a:extLst>
            </p:cNvPr>
            <p:cNvGrpSpPr/>
            <p:nvPr/>
          </p:nvGrpSpPr>
          <p:grpSpPr>
            <a:xfrm>
              <a:off x="0" y="0"/>
              <a:ext cx="6424213" cy="1675437"/>
              <a:chOff x="0" y="0"/>
              <a:chExt cx="6424213" cy="1675437"/>
            </a:xfrm>
          </p:grpSpPr>
          <p:sp>
            <p:nvSpPr>
              <p:cNvPr id="12" name="Google Shape;207;p38">
                <a:extLst>
                  <a:ext uri="{FF2B5EF4-FFF2-40B4-BE49-F238E27FC236}">
                    <a16:creationId xmlns:a16="http://schemas.microsoft.com/office/drawing/2014/main" id="{BCE4F258-AA17-462D-9B9C-A445BD1E1244}"/>
                  </a:ext>
                </a:extLst>
              </p:cNvPr>
              <p:cNvSpPr/>
              <p:nvPr/>
            </p:nvSpPr>
            <p:spPr>
              <a:xfrm>
                <a:off x="0" y="681555"/>
                <a:ext cx="1721473" cy="645551"/>
              </a:xfrm>
              <a:prstGeom prst="rect">
                <a:avLst/>
              </a:prstGeom>
              <a:solidFill>
                <a:srgbClr val="63A537"/>
              </a:solidFill>
              <a:ln w="19050" cap="rnd" cmpd="sng">
                <a:solidFill>
                  <a:srgbClr val="6F94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fld id="{A7A27F2C-8553-4085-947C-CC5BC2C15013}" type="TxLink">
                  <a:rPr lang="en-US" sz="1100" b="1" i="0" u="none" strike="noStrike">
                    <a:solidFill>
                      <a:schemeClr val="bg1"/>
                    </a:solidFill>
                    <a:latin typeface="Poppins" panose="00000500000000000000" pitchFamily="2" charset="0"/>
                    <a:ea typeface="Calibri"/>
                    <a:cs typeface="Poppins" panose="00000500000000000000" pitchFamily="2" charset="0"/>
                    <a:sym typeface="Poppins SemiBold"/>
                  </a:rPr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t>131 PRESTADORES ACTIVOS</a:t>
                </a:fld>
                <a:endParaRPr sz="1200" b="1" dirty="0">
                  <a:solidFill>
                    <a:schemeClr val="bg1"/>
                  </a:solidFill>
                  <a:latin typeface="Poppins" panose="00000500000000000000" pitchFamily="2" charset="0"/>
                  <a:ea typeface="Poppins SemiBold"/>
                  <a:cs typeface="Poppins" panose="00000500000000000000" pitchFamily="2" charset="0"/>
                  <a:sym typeface="Poppins SemiBold"/>
                </a:endParaRPr>
              </a:p>
            </p:txBody>
          </p:sp>
          <p:sp>
            <p:nvSpPr>
              <p:cNvPr id="13" name="Google Shape;208;p38">
                <a:extLst>
                  <a:ext uri="{FF2B5EF4-FFF2-40B4-BE49-F238E27FC236}">
                    <a16:creationId xmlns:a16="http://schemas.microsoft.com/office/drawing/2014/main" id="{48EEDBA8-82C3-4008-8D35-43CECF1410F2}"/>
                  </a:ext>
                </a:extLst>
              </p:cNvPr>
              <p:cNvSpPr/>
              <p:nvPr/>
            </p:nvSpPr>
            <p:spPr>
              <a:xfrm>
                <a:off x="2208366" y="0"/>
                <a:ext cx="1673849" cy="343556"/>
              </a:xfrm>
              <a:prstGeom prst="rect">
                <a:avLst/>
              </a:prstGeom>
              <a:solidFill>
                <a:srgbClr val="63A537"/>
              </a:solidFill>
              <a:ln w="19050" cap="rnd" cmpd="sng">
                <a:solidFill>
                  <a:srgbClr val="6F94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fld id="{CB3E4D38-04B8-48C8-9966-5160F927BC45}" type="TxLink">
                  <a:rPr lang="en-US" sz="1100" b="1" i="0" u="none" strike="noStrike">
                    <a:solidFill>
                      <a:schemeClr val="bg1"/>
                    </a:solidFill>
                    <a:latin typeface="Poppins" panose="00000500000000000000" pitchFamily="2" charset="0"/>
                    <a:ea typeface="Calibri"/>
                    <a:cs typeface="Poppins" panose="00000500000000000000" pitchFamily="2" charset="0"/>
                    <a:sym typeface="Poppins"/>
                  </a:rPr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t>286 CONTRATOS</a:t>
                </a:fld>
                <a:endParaRPr sz="1200" b="1" dirty="0">
                  <a:solidFill>
                    <a:schemeClr val="bg1"/>
                  </a:solidFill>
                  <a:latin typeface="Poppins" panose="00000500000000000000" pitchFamily="2" charset="0"/>
                  <a:ea typeface="Poppins"/>
                  <a:cs typeface="Poppins" panose="00000500000000000000" pitchFamily="2" charset="0"/>
                  <a:sym typeface="Poppins"/>
                </a:endParaRPr>
              </a:p>
            </p:txBody>
          </p:sp>
          <p:sp>
            <p:nvSpPr>
              <p:cNvPr id="14" name="Google Shape;209;p38">
                <a:extLst>
                  <a:ext uri="{FF2B5EF4-FFF2-40B4-BE49-F238E27FC236}">
                    <a16:creationId xmlns:a16="http://schemas.microsoft.com/office/drawing/2014/main" id="{65E46753-EA21-484D-8332-C356F901A638}"/>
                  </a:ext>
                </a:extLst>
              </p:cNvPr>
              <p:cNvSpPr/>
              <p:nvPr/>
            </p:nvSpPr>
            <p:spPr>
              <a:xfrm>
                <a:off x="4743450" y="1274765"/>
                <a:ext cx="1669317" cy="400672"/>
              </a:xfrm>
              <a:prstGeom prst="rect">
                <a:avLst/>
              </a:prstGeom>
              <a:solidFill>
                <a:srgbClr val="63A537"/>
              </a:solidFill>
              <a:ln w="19050" cap="rnd" cmpd="sng">
                <a:solidFill>
                  <a:srgbClr val="6F94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fld id="{DAFCE103-D58D-4284-A661-3628473CB2AE}" type="TxLink">
                  <a:rPr lang="en-US" sz="1100" b="1" i="0" u="none" strike="noStrike">
                    <a:solidFill>
                      <a:schemeClr val="bg1"/>
                    </a:solidFill>
                    <a:latin typeface="Poppins" panose="00000500000000000000" pitchFamily="2" charset="0"/>
                    <a:ea typeface="Calibri"/>
                    <a:cs typeface="Poppins" panose="00000500000000000000" pitchFamily="2" charset="0"/>
                    <a:sym typeface="Poppins"/>
                  </a:rPr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t>112 EVENTO 39,2%</a:t>
                </a:fld>
                <a:endParaRPr sz="1200" b="1" dirty="0">
                  <a:solidFill>
                    <a:schemeClr val="bg1"/>
                  </a:solidFill>
                  <a:latin typeface="Poppins" panose="00000500000000000000" pitchFamily="2" charset="0"/>
                  <a:ea typeface="Poppins"/>
                  <a:cs typeface="Poppins" panose="00000500000000000000" pitchFamily="2" charset="0"/>
                  <a:sym typeface="Poppins"/>
                </a:endParaRPr>
              </a:p>
            </p:txBody>
          </p:sp>
          <p:sp>
            <p:nvSpPr>
              <p:cNvPr id="15" name="Google Shape;210;p38">
                <a:extLst>
                  <a:ext uri="{FF2B5EF4-FFF2-40B4-BE49-F238E27FC236}">
                    <a16:creationId xmlns:a16="http://schemas.microsoft.com/office/drawing/2014/main" id="{01888EA5-A9C8-466A-B66C-553D21A4F457}"/>
                  </a:ext>
                </a:extLst>
              </p:cNvPr>
              <p:cNvSpPr/>
              <p:nvPr/>
            </p:nvSpPr>
            <p:spPr>
              <a:xfrm>
                <a:off x="4730649" y="349615"/>
                <a:ext cx="1682214" cy="343556"/>
              </a:xfrm>
              <a:prstGeom prst="rect">
                <a:avLst/>
              </a:prstGeom>
              <a:solidFill>
                <a:srgbClr val="63A537"/>
              </a:solidFill>
              <a:ln w="19050" cap="rnd" cmpd="sng">
                <a:solidFill>
                  <a:srgbClr val="6F94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fld id="{2954EF8A-789E-432B-8EAE-CC503F77B375}" type="TxLink">
                  <a:rPr lang="en-US" b="1" i="0" u="none" strike="noStrike" cap="none">
                    <a:solidFill>
                      <a:schemeClr val="bg1"/>
                    </a:solidFill>
                    <a:latin typeface="Poppins" panose="00000500000000000000" pitchFamily="2" charset="0"/>
                    <a:ea typeface="Calibri"/>
                    <a:cs typeface="Poppins" panose="00000500000000000000" pitchFamily="2" charset="0"/>
                    <a:sym typeface="Poppins"/>
                  </a:rPr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t>5 PGP 1,7%</a:t>
                </a:fld>
                <a:endParaRPr b="1" i="0" u="none" strike="noStrike" cap="none" dirty="0">
                  <a:solidFill>
                    <a:schemeClr val="bg1"/>
                  </a:solidFill>
                  <a:latin typeface="Poppins" panose="00000500000000000000" pitchFamily="2" charset="0"/>
                  <a:ea typeface="Poppins"/>
                  <a:cs typeface="Poppins" panose="00000500000000000000" pitchFamily="2" charset="0"/>
                  <a:sym typeface="Poppins"/>
                </a:endParaRPr>
              </a:p>
            </p:txBody>
          </p:sp>
          <p:sp>
            <p:nvSpPr>
              <p:cNvPr id="16" name="Google Shape;211;p38">
                <a:extLst>
                  <a:ext uri="{FF2B5EF4-FFF2-40B4-BE49-F238E27FC236}">
                    <a16:creationId xmlns:a16="http://schemas.microsoft.com/office/drawing/2014/main" id="{E0CF5D7E-0359-4EF2-8540-8AC4E1D21F51}"/>
                  </a:ext>
                </a:extLst>
              </p:cNvPr>
              <p:cNvSpPr/>
              <p:nvPr/>
            </p:nvSpPr>
            <p:spPr>
              <a:xfrm>
                <a:off x="4741999" y="827501"/>
                <a:ext cx="1682214" cy="345461"/>
              </a:xfrm>
              <a:prstGeom prst="rect">
                <a:avLst/>
              </a:prstGeom>
              <a:solidFill>
                <a:srgbClr val="63A537"/>
              </a:solidFill>
              <a:ln w="19050" cap="rnd" cmpd="sng">
                <a:solidFill>
                  <a:srgbClr val="6F94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fld id="{DD213F20-873F-4DB7-A22D-59EA941A57E6}" type="TxLink">
                  <a:rPr lang="en-US" sz="1100" b="1" i="0" u="none" strike="noStrike" cap="none">
                    <a:solidFill>
                      <a:schemeClr val="bg1"/>
                    </a:solidFill>
                    <a:latin typeface="Poppins" panose="00000500000000000000" pitchFamily="2" charset="0"/>
                    <a:ea typeface="Calibri"/>
                    <a:cs typeface="Poppins" panose="00000500000000000000" pitchFamily="2" charset="0"/>
                    <a:sym typeface="Poppins"/>
                  </a:rPr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t>169 CAPITA 59,1%</a:t>
                </a:fld>
                <a:endParaRPr sz="1200" b="1" i="0" u="none" strike="noStrike" cap="none" dirty="0">
                  <a:solidFill>
                    <a:schemeClr val="bg1"/>
                  </a:solidFill>
                  <a:latin typeface="Poppins" panose="00000500000000000000" pitchFamily="2" charset="0"/>
                  <a:ea typeface="Poppins"/>
                  <a:cs typeface="Poppins" panose="00000500000000000000" pitchFamily="2" charset="0"/>
                  <a:sym typeface="Poppins"/>
                </a:endParaRPr>
              </a:p>
            </p:txBody>
          </p:sp>
          <p:cxnSp>
            <p:nvCxnSpPr>
              <p:cNvPr id="17" name="Google Shape;212;p38">
                <a:extLst>
                  <a:ext uri="{FF2B5EF4-FFF2-40B4-BE49-F238E27FC236}">
                    <a16:creationId xmlns:a16="http://schemas.microsoft.com/office/drawing/2014/main" id="{CF651AB6-1F18-4BD5-A941-76130FFD0CC5}"/>
                  </a:ext>
                </a:extLst>
              </p:cNvPr>
              <p:cNvCxnSpPr/>
              <p:nvPr/>
            </p:nvCxnSpPr>
            <p:spPr>
              <a:xfrm>
                <a:off x="3052267" y="363206"/>
                <a:ext cx="3352" cy="638824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5400000" rotWithShape="0">
                  <a:srgbClr val="000000">
                    <a:alpha val="44710"/>
                  </a:srgbClr>
                </a:outerShdw>
              </a:effectLst>
            </p:spPr>
          </p:cxnSp>
          <p:cxnSp>
            <p:nvCxnSpPr>
              <p:cNvPr id="18" name="Google Shape;212;p38">
                <a:extLst>
                  <a:ext uri="{FF2B5EF4-FFF2-40B4-BE49-F238E27FC236}">
                    <a16:creationId xmlns:a16="http://schemas.microsoft.com/office/drawing/2014/main" id="{24D0F479-661A-49CE-A077-4E0A37378197}"/>
                  </a:ext>
                </a:extLst>
              </p:cNvPr>
              <p:cNvCxnSpPr>
                <a:stCxn id="16" idx="1"/>
                <a:endCxn id="12" idx="3"/>
              </p:cNvCxnSpPr>
              <p:nvPr/>
            </p:nvCxnSpPr>
            <p:spPr>
              <a:xfrm flipH="1">
                <a:off x="1721473" y="1000232"/>
                <a:ext cx="3020526" cy="4099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5400000" rotWithShape="0">
                  <a:srgbClr val="000000">
                    <a:alpha val="44710"/>
                  </a:srgbClr>
                </a:outerShdw>
              </a:effectLst>
            </p:spPr>
          </p:cxnSp>
          <p:cxnSp>
            <p:nvCxnSpPr>
              <p:cNvPr id="19" name="Google Shape;212;p38">
                <a:extLst>
                  <a:ext uri="{FF2B5EF4-FFF2-40B4-BE49-F238E27FC236}">
                    <a16:creationId xmlns:a16="http://schemas.microsoft.com/office/drawing/2014/main" id="{15056F85-3BE5-4563-9663-9F25D3332750}"/>
                  </a:ext>
                </a:extLst>
              </p:cNvPr>
              <p:cNvCxnSpPr>
                <a:stCxn id="15" idx="1"/>
              </p:cNvCxnSpPr>
              <p:nvPr/>
            </p:nvCxnSpPr>
            <p:spPr>
              <a:xfrm flipH="1" flipV="1">
                <a:off x="4333241" y="514985"/>
                <a:ext cx="397408" cy="6408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5400000" rotWithShape="0">
                  <a:srgbClr val="000000">
                    <a:alpha val="44710"/>
                  </a:srgbClr>
                </a:outerShdw>
              </a:effectLst>
            </p:spPr>
          </p:cxnSp>
          <p:cxnSp>
            <p:nvCxnSpPr>
              <p:cNvPr id="20" name="Google Shape;212;p38">
                <a:extLst>
                  <a:ext uri="{FF2B5EF4-FFF2-40B4-BE49-F238E27FC236}">
                    <a16:creationId xmlns:a16="http://schemas.microsoft.com/office/drawing/2014/main" id="{E916F749-42EC-4F91-A7D6-0A2DB54B8E57}"/>
                  </a:ext>
                </a:extLst>
              </p:cNvPr>
              <p:cNvCxnSpPr>
                <a:stCxn id="14" idx="1"/>
              </p:cNvCxnSpPr>
              <p:nvPr/>
            </p:nvCxnSpPr>
            <p:spPr>
              <a:xfrm flipH="1">
                <a:off x="4343402" y="1475101"/>
                <a:ext cx="400048" cy="5719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5400000" rotWithShape="0">
                  <a:srgbClr val="000000">
                    <a:alpha val="44710"/>
                  </a:srgbClr>
                </a:outerShdw>
              </a:effectLst>
            </p:spPr>
          </p:cxnSp>
          <p:cxnSp>
            <p:nvCxnSpPr>
              <p:cNvPr id="21" name="Google Shape;212;p38">
                <a:extLst>
                  <a:ext uri="{FF2B5EF4-FFF2-40B4-BE49-F238E27FC236}">
                    <a16:creationId xmlns:a16="http://schemas.microsoft.com/office/drawing/2014/main" id="{B6703FEE-4912-4A10-B60E-192E95DAE24F}"/>
                  </a:ext>
                </a:extLst>
              </p:cNvPr>
              <p:cNvCxnSpPr/>
              <p:nvPr/>
            </p:nvCxnSpPr>
            <p:spPr>
              <a:xfrm flipV="1">
                <a:off x="4333240" y="512445"/>
                <a:ext cx="2541" cy="963295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5400000" rotWithShape="0">
                  <a:srgbClr val="000000">
                    <a:alpha val="44710"/>
                  </a:srgbClr>
                </a:outerShdw>
              </a:effectLst>
            </p:spPr>
          </p:cxnSp>
        </p:grpSp>
        <p:sp>
          <p:nvSpPr>
            <p:cNvPr id="10" name="Cerrar llave 9">
              <a:extLst>
                <a:ext uri="{FF2B5EF4-FFF2-40B4-BE49-F238E27FC236}">
                  <a16:creationId xmlns:a16="http://schemas.microsoft.com/office/drawing/2014/main" id="{D05677E8-3CE6-4320-BDB2-2313008A1921}"/>
                </a:ext>
              </a:extLst>
            </p:cNvPr>
            <p:cNvSpPr/>
            <p:nvPr/>
          </p:nvSpPr>
          <p:spPr>
            <a:xfrm>
              <a:off x="6477000" y="419100"/>
              <a:ext cx="238125" cy="1200150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CO" sz="1200" b="1">
                <a:solidFill>
                  <a:schemeClr val="bg1"/>
                </a:solidFill>
              </a:endParaRPr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D25DF0E7-E944-4705-A99C-58B9D7CD8982}"/>
                </a:ext>
              </a:extLst>
            </p:cNvPr>
            <p:cNvSpPr/>
            <p:nvPr/>
          </p:nvSpPr>
          <p:spPr>
            <a:xfrm>
              <a:off x="6877050" y="828675"/>
              <a:ext cx="962025" cy="342900"/>
            </a:xfrm>
            <a:prstGeom prst="roundRect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063D62D-D543-44E3-B9C4-902E0B404444}" type="TxLink">
                <a:rPr lang="en-US" sz="1200" b="1" i="0" u="none" strike="noStrike">
                  <a:solidFill>
                    <a:schemeClr val="bg1"/>
                  </a:solidFill>
                  <a:latin typeface="Poppins" panose="00000500000000000000" pitchFamily="2" charset="0"/>
                  <a:ea typeface="Calibri"/>
                  <a:cs typeface="Poppins" panose="00000500000000000000" pitchFamily="2" charset="0"/>
                </a:rPr>
                <a:pPr algn="ctr"/>
                <a:t>100%</a:t>
              </a:fld>
              <a:endParaRPr lang="es-CO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B7E9445-4AEB-4FC8-86B0-CA283F6B8A0C}"/>
              </a:ext>
            </a:extLst>
          </p:cNvPr>
          <p:cNvSpPr txBox="1"/>
          <p:nvPr/>
        </p:nvSpPr>
        <p:spPr>
          <a:xfrm>
            <a:off x="4456103" y="6093682"/>
            <a:ext cx="5992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es-CO" sz="1100" b="1" dirty="0"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Estado de contratación por nivel de complejidad III Trimestre de 2025.</a:t>
            </a:r>
            <a:r>
              <a:rPr lang="es-CO" sz="1600" b="1" dirty="0"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CO" sz="1600" b="1" dirty="0">
              <a:effectLst/>
              <a:latin typeface="Poppins 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75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11CB129-E069-4BB9-8F99-6B896D747A10}"/>
              </a:ext>
            </a:extLst>
          </p:cNvPr>
          <p:cNvSpPr txBox="1"/>
          <p:nvPr/>
        </p:nvSpPr>
        <p:spPr>
          <a:xfrm>
            <a:off x="1675245" y="386405"/>
            <a:ext cx="88415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rgbClr val="215025"/>
                </a:solidFill>
                <a:latin typeface="Poppins Black"/>
                <a:ea typeface="Poppins Black"/>
                <a:cs typeface="Poppins Black"/>
                <a:sym typeface="Poppins Black"/>
              </a:rPr>
              <a:t>ESTADO DE CONTRATACIÓN DE LA RED </a:t>
            </a:r>
            <a:br>
              <a:rPr lang="es-MX" sz="3200" dirty="0">
                <a:solidFill>
                  <a:srgbClr val="21502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lang="es-MX" sz="3200" dirty="0">
                <a:solidFill>
                  <a:srgbClr val="215025"/>
                </a:solidFill>
                <a:latin typeface="Poppins Black"/>
                <a:ea typeface="Poppins Black"/>
                <a:cs typeface="Poppins Black"/>
                <a:sym typeface="Poppins Black"/>
              </a:rPr>
              <a:t>POR  NIVEL DE COMPLEJIDAD</a:t>
            </a:r>
            <a:endParaRPr lang="es-CO" sz="3200" b="1" dirty="0">
              <a:solidFill>
                <a:srgbClr val="20592C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6D416C08-DB6F-4DC5-A0F0-4959C8EAED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844637"/>
              </p:ext>
            </p:extLst>
          </p:nvPr>
        </p:nvGraphicFramePr>
        <p:xfrm>
          <a:off x="1791860" y="1680922"/>
          <a:ext cx="8215546" cy="443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9364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11CB129-E069-4BB9-8F99-6B896D747A10}"/>
              </a:ext>
            </a:extLst>
          </p:cNvPr>
          <p:cNvSpPr txBox="1"/>
          <p:nvPr/>
        </p:nvSpPr>
        <p:spPr>
          <a:xfrm>
            <a:off x="1675245" y="386405"/>
            <a:ext cx="88415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rgbClr val="215025"/>
                </a:solidFill>
                <a:latin typeface="Poppins Black"/>
                <a:ea typeface="Poppins Black"/>
                <a:cs typeface="Poppins Black"/>
                <a:sym typeface="Poppins Black"/>
              </a:rPr>
              <a:t>ESTADO DE CONTRATACIÓN DE LA RED </a:t>
            </a:r>
            <a:br>
              <a:rPr lang="es-MX" sz="3200" dirty="0">
                <a:solidFill>
                  <a:srgbClr val="21502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lang="es-MX" sz="3200" dirty="0">
                <a:solidFill>
                  <a:srgbClr val="215025"/>
                </a:solidFill>
                <a:latin typeface="Poppins Black"/>
                <a:ea typeface="Poppins Black"/>
                <a:cs typeface="Poppins Black"/>
                <a:sym typeface="Poppins Black"/>
              </a:rPr>
              <a:t>POR  NIVEL DE COMPLEJIDAD</a:t>
            </a:r>
            <a:endParaRPr lang="es-CO" sz="3200" b="1" dirty="0">
              <a:solidFill>
                <a:srgbClr val="20592C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6250CF71-B3B1-409B-BB77-5E37F4028E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287455"/>
              </p:ext>
            </p:extLst>
          </p:nvPr>
        </p:nvGraphicFramePr>
        <p:xfrm>
          <a:off x="1845945" y="1606422"/>
          <a:ext cx="8424693" cy="4359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869D594-7680-4F36-8355-9AE4C37ED3FB}"/>
              </a:ext>
            </a:extLst>
          </p:cNvPr>
          <p:cNvSpPr txBox="1"/>
          <p:nvPr/>
        </p:nvSpPr>
        <p:spPr>
          <a:xfrm>
            <a:off x="5942354" y="6193839"/>
            <a:ext cx="51294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CO" sz="1000" b="1" dirty="0"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Valor en Pesos por modalidad de contratos en el III Trimestre de 2025. </a:t>
            </a:r>
            <a:endParaRPr lang="es-CO" sz="1000" b="1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66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53CAC-46DB-4322-BC78-D5E38D47FD5E}"/>
              </a:ext>
            </a:extLst>
          </p:cNvPr>
          <p:cNvSpPr txBox="1">
            <a:spLocks/>
          </p:cNvSpPr>
          <p:nvPr/>
        </p:nvSpPr>
        <p:spPr>
          <a:xfrm>
            <a:off x="1716395" y="815974"/>
            <a:ext cx="943729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>
                <a:solidFill>
                  <a:srgbClr val="20592C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CONTENIDO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FAEBD0-477F-4863-8EE1-55F88C665101}"/>
              </a:ext>
            </a:extLst>
          </p:cNvPr>
          <p:cNvSpPr txBox="1">
            <a:spLocks/>
          </p:cNvSpPr>
          <p:nvPr/>
        </p:nvSpPr>
        <p:spPr>
          <a:xfrm>
            <a:off x="1716395" y="1607561"/>
            <a:ext cx="9437299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CO" dirty="0">
                <a:latin typeface="poppins  (Cuerpo)"/>
              </a:rPr>
              <a:t>Caracterización de los afiliados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s-CO" dirty="0">
              <a:latin typeface="poppins  (Cuerpo)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CO" dirty="0">
                <a:latin typeface="poppins  (Cuerpo)"/>
              </a:rPr>
              <a:t>Indicadores de Calidad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s-CO" dirty="0">
              <a:latin typeface="poppins  (Cuerpo)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CO" dirty="0">
                <a:latin typeface="poppins  (Cuerpo)"/>
                <a:cs typeface="Poppins" panose="00000500000000000000" pitchFamily="2" charset="0"/>
              </a:rPr>
              <a:t>Satisfacción</a:t>
            </a:r>
            <a:r>
              <a:rPr lang="es-CO" dirty="0">
                <a:latin typeface="poppins  (Cuerpo)"/>
              </a:rPr>
              <a:t> de los Usuarios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s-CO" dirty="0">
              <a:latin typeface="poppins  (Cuerpo)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CO" dirty="0">
                <a:latin typeface="poppins  (Cuerpo)"/>
              </a:rPr>
              <a:t>Estado de Contratación de la red por nivel de complejidad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s-CO" dirty="0">
              <a:latin typeface="poppins  (Cuerpo)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CO" dirty="0">
                <a:latin typeface="poppins  (Cuerpo)"/>
              </a:rPr>
              <a:t>Novedades presentadas</a:t>
            </a:r>
          </a:p>
        </p:txBody>
      </p:sp>
    </p:spTree>
    <p:extLst>
      <p:ext uri="{BB962C8B-B14F-4D97-AF65-F5344CB8AC3E}">
        <p14:creationId xmlns:p14="http://schemas.microsoft.com/office/powerpoint/2010/main" val="1639557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07F53-928A-92BA-1852-6912DACD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3986"/>
            <a:ext cx="7437582" cy="1868488"/>
          </a:xfrm>
        </p:spPr>
        <p:txBody>
          <a:bodyPr>
            <a:noAutofit/>
          </a:bodyPr>
          <a:lstStyle/>
          <a:p>
            <a:r>
              <a:rPr lang="es-ES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5. NOVEDADES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7549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2603118-FC4E-402B-88C5-ABB209EDD178}"/>
              </a:ext>
            </a:extLst>
          </p:cNvPr>
          <p:cNvSpPr txBox="1"/>
          <p:nvPr/>
        </p:nvSpPr>
        <p:spPr>
          <a:xfrm>
            <a:off x="1675245" y="598841"/>
            <a:ext cx="88415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215025"/>
                </a:solidFill>
                <a:latin typeface="Poppins Black"/>
                <a:cs typeface="Poppins Black"/>
                <a:sym typeface="Poppins Black"/>
              </a:rPr>
              <a:t>NOVEDADES</a:t>
            </a:r>
            <a:endParaRPr lang="es-CO" sz="3200" b="1" dirty="0">
              <a:solidFill>
                <a:srgbClr val="20592C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graphicFrame>
        <p:nvGraphicFramePr>
          <p:cNvPr id="5" name="Google Shape;231;p42">
            <a:extLst>
              <a:ext uri="{FF2B5EF4-FFF2-40B4-BE49-F238E27FC236}">
                <a16:creationId xmlns:a16="http://schemas.microsoft.com/office/drawing/2014/main" id="{2C26E325-DF8B-4FC9-994B-CCA2800C7C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6618953"/>
              </p:ext>
            </p:extLst>
          </p:nvPr>
        </p:nvGraphicFramePr>
        <p:xfrm>
          <a:off x="1796905" y="1556727"/>
          <a:ext cx="7459085" cy="90014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54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600" b="1" dirty="0">
                          <a:solidFill>
                            <a:srgbClr val="FFFFFF"/>
                          </a:solidFill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CANTIDAD DE AFILIADOS</a:t>
                      </a:r>
                      <a:endParaRPr sz="1600" b="1" dirty="0">
                        <a:solidFill>
                          <a:srgbClr val="FFFFFF"/>
                        </a:solidFill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274E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45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600" b="1" dirty="0"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TOTAL GENERAL</a:t>
                      </a:r>
                      <a:endParaRPr sz="1600" b="1" dirty="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dirty="0"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301.042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oogle Shape;232;p42">
            <a:extLst>
              <a:ext uri="{FF2B5EF4-FFF2-40B4-BE49-F238E27FC236}">
                <a16:creationId xmlns:a16="http://schemas.microsoft.com/office/drawing/2014/main" id="{6C32278B-16DD-4A90-A816-77C6C766BE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8018780"/>
              </p:ext>
            </p:extLst>
          </p:nvPr>
        </p:nvGraphicFramePr>
        <p:xfrm>
          <a:off x="1796904" y="2828175"/>
          <a:ext cx="7459085" cy="12800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54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886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600" b="1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MOVILIDAD</a:t>
                      </a:r>
                      <a:endParaRPr sz="1600" b="1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274E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22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DESCENDENTE</a:t>
                      </a:r>
                      <a:endParaRPr sz="16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519</a:t>
                      </a:r>
                      <a:endParaRPr sz="16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589770575"/>
                  </a:ext>
                </a:extLst>
              </a:tr>
              <a:tr h="36888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ASCENDENTE</a:t>
                      </a:r>
                      <a:endParaRPr sz="16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2.739</a:t>
                      </a:r>
                      <a:endParaRPr sz="16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oogle Shape;233;p42">
            <a:extLst>
              <a:ext uri="{FF2B5EF4-FFF2-40B4-BE49-F238E27FC236}">
                <a16:creationId xmlns:a16="http://schemas.microsoft.com/office/drawing/2014/main" id="{674622E1-05AC-4298-A057-78ADC49295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6265044"/>
              </p:ext>
            </p:extLst>
          </p:nvPr>
        </p:nvGraphicFramePr>
        <p:xfrm>
          <a:off x="1806139" y="4430230"/>
          <a:ext cx="7459085" cy="15024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7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5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456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600" b="1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PORTABILIDAD </a:t>
                      </a:r>
                      <a:endParaRPr sz="1600" b="1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solidFill>
                      <a:srgbClr val="274E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6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SOLICITUDES DE PORTABILIDAD</a:t>
                      </a:r>
                      <a:endParaRPr sz="16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400</a:t>
                      </a:r>
                      <a:endParaRPr sz="16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17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6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SOLICITUDES DE PORT. APROBADAS </a:t>
                      </a:r>
                      <a:endParaRPr sz="16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400</a:t>
                      </a:r>
                      <a:endParaRPr sz="16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218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68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288125-844E-93AC-A6DC-B87615628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55" y="1959695"/>
            <a:ext cx="6744855" cy="1868488"/>
          </a:xfrm>
        </p:spPr>
        <p:txBody>
          <a:bodyPr>
            <a:normAutofit/>
          </a:bodyPr>
          <a:lstStyle/>
          <a:p>
            <a:r>
              <a:rPr lang="es-ES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1. CARACTERIZACIÓN </a:t>
            </a:r>
            <a:br>
              <a:rPr lang="es-ES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</a:br>
            <a:r>
              <a:rPr lang="es-ES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DE LOS AFILIADOS</a:t>
            </a:r>
            <a:endParaRPr lang="es-CO" dirty="0">
              <a:solidFill>
                <a:schemeClr val="bg1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33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0E7E751-A2C6-4069-B1E7-13633CA57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276" y="298369"/>
            <a:ext cx="9620322" cy="1329043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A5C3DC8-4F5C-47C9-B71B-5057DD67D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659521"/>
              </p:ext>
            </p:extLst>
          </p:nvPr>
        </p:nvGraphicFramePr>
        <p:xfrm>
          <a:off x="2583270" y="1447905"/>
          <a:ext cx="6307559" cy="4854618"/>
        </p:xfrm>
        <a:graphic>
          <a:graphicData uri="http://schemas.openxmlformats.org/drawingml/2006/table">
            <a:tbl>
              <a:tblPr/>
              <a:tblGrid>
                <a:gridCol w="1543880">
                  <a:extLst>
                    <a:ext uri="{9D8B030D-6E8A-4147-A177-3AD203B41FA5}">
                      <a16:colId xmlns:a16="http://schemas.microsoft.com/office/drawing/2014/main" val="873962881"/>
                    </a:ext>
                  </a:extLst>
                </a:gridCol>
                <a:gridCol w="1289951">
                  <a:extLst>
                    <a:ext uri="{9D8B030D-6E8A-4147-A177-3AD203B41FA5}">
                      <a16:colId xmlns:a16="http://schemas.microsoft.com/office/drawing/2014/main" val="460552707"/>
                    </a:ext>
                  </a:extLst>
                </a:gridCol>
                <a:gridCol w="1736864">
                  <a:extLst>
                    <a:ext uri="{9D8B030D-6E8A-4147-A177-3AD203B41FA5}">
                      <a16:colId xmlns:a16="http://schemas.microsoft.com/office/drawing/2014/main" val="3661221152"/>
                    </a:ext>
                  </a:extLst>
                </a:gridCol>
                <a:gridCol w="1736864">
                  <a:extLst>
                    <a:ext uri="{9D8B030D-6E8A-4147-A177-3AD203B41FA5}">
                      <a16:colId xmlns:a16="http://schemas.microsoft.com/office/drawing/2014/main" val="3712942157"/>
                    </a:ext>
                  </a:extLst>
                </a:gridCol>
              </a:tblGrid>
              <a:tr h="271515"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CARACTERIZACION POR ETNIA III TRIMESTRE 2025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017272"/>
                  </a:ext>
                </a:extLst>
              </a:tr>
              <a:tr h="2858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ETNIAS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JULIO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AGOSTO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SEPTIEMBRE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275218"/>
                  </a:ext>
                </a:extLst>
              </a:tr>
              <a:tr h="2858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ARHUACOS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45.173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45.593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46.113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981092"/>
                  </a:ext>
                </a:extLst>
              </a:tr>
              <a:tr h="2858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KOGUIS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13.819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14.011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14.167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540432"/>
                  </a:ext>
                </a:extLst>
              </a:tr>
              <a:tr h="2858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WIWAS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17.401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17.466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17.570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4559527"/>
                  </a:ext>
                </a:extLst>
              </a:tr>
              <a:tr h="2858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YUKPAS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10.321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10.352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10.415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811522"/>
                  </a:ext>
                </a:extLst>
              </a:tr>
              <a:tr h="2858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KAMKUAMOS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14.980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14.994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14.980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5685491"/>
                  </a:ext>
                </a:extLst>
              </a:tr>
              <a:tr h="2858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WAYUUS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111.200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111.581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111.870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642570"/>
                  </a:ext>
                </a:extLst>
              </a:tr>
              <a:tr h="2858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CHIMILAS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2.753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2.754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2.749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14456"/>
                  </a:ext>
                </a:extLst>
              </a:tr>
              <a:tr h="2858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INGAS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154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154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153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969956"/>
                  </a:ext>
                </a:extLst>
              </a:tr>
              <a:tr h="2858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SINETNIA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77.816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80.422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82.681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422692"/>
                  </a:ext>
                </a:extLst>
              </a:tr>
              <a:tr h="2858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ROM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926178"/>
                  </a:ext>
                </a:extLst>
              </a:tr>
              <a:tr h="2858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UWAS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670751"/>
                  </a:ext>
                </a:extLst>
              </a:tr>
              <a:tr h="2858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ZENUES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333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333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333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6465098"/>
                  </a:ext>
                </a:extLst>
              </a:tr>
              <a:tr h="2858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HITNUS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175634"/>
                  </a:ext>
                </a:extLst>
              </a:tr>
              <a:tr h="2858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SIKUANIS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870112"/>
                  </a:ext>
                </a:extLst>
              </a:tr>
              <a:tr h="2960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TOTAL GENERAL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293.961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297.671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301.042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612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20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0E7E751-A2C6-4069-B1E7-13633CA57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276" y="298369"/>
            <a:ext cx="9620322" cy="1329043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ED5AC3C-8C53-42C7-8516-47629DA081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087531"/>
              </p:ext>
            </p:extLst>
          </p:nvPr>
        </p:nvGraphicFramePr>
        <p:xfrm>
          <a:off x="1935108" y="1980023"/>
          <a:ext cx="7897147" cy="4434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72BCD0D4-994E-4788-A7F0-FC31A4DF6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056" y="1382563"/>
            <a:ext cx="5005250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0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D171CACA-DA22-4037-83E2-A9FE0DBA8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436" y="1701079"/>
            <a:ext cx="8564418" cy="1868487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2. INDICADORES DE </a:t>
            </a:r>
            <a:br>
              <a:rPr lang="es-ES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</a:br>
            <a:r>
              <a:rPr lang="es-ES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      CALIDAD</a:t>
            </a:r>
            <a:endParaRPr lang="es-CO" dirty="0">
              <a:solidFill>
                <a:schemeClr val="bg1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9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11CB129-E069-4BB9-8F99-6B896D747A10}"/>
              </a:ext>
            </a:extLst>
          </p:cNvPr>
          <p:cNvSpPr txBox="1"/>
          <p:nvPr/>
        </p:nvSpPr>
        <p:spPr>
          <a:xfrm>
            <a:off x="1641764" y="3926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20592C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INDICADORES DE CALIDAD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739A795-EA48-4314-8ED3-6A2AF840F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948611"/>
              </p:ext>
            </p:extLst>
          </p:nvPr>
        </p:nvGraphicFramePr>
        <p:xfrm>
          <a:off x="1671784" y="1049782"/>
          <a:ext cx="8460510" cy="533107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832109">
                  <a:extLst>
                    <a:ext uri="{9D8B030D-6E8A-4147-A177-3AD203B41FA5}">
                      <a16:colId xmlns:a16="http://schemas.microsoft.com/office/drawing/2014/main" val="2035042413"/>
                    </a:ext>
                  </a:extLst>
                </a:gridCol>
                <a:gridCol w="3327314">
                  <a:extLst>
                    <a:ext uri="{9D8B030D-6E8A-4147-A177-3AD203B41FA5}">
                      <a16:colId xmlns:a16="http://schemas.microsoft.com/office/drawing/2014/main" val="1904221411"/>
                    </a:ext>
                  </a:extLst>
                </a:gridCol>
                <a:gridCol w="1008346">
                  <a:extLst>
                    <a:ext uri="{9D8B030D-6E8A-4147-A177-3AD203B41FA5}">
                      <a16:colId xmlns:a16="http://schemas.microsoft.com/office/drawing/2014/main" val="1720233246"/>
                    </a:ext>
                  </a:extLst>
                </a:gridCol>
                <a:gridCol w="1115427">
                  <a:extLst>
                    <a:ext uri="{9D8B030D-6E8A-4147-A177-3AD203B41FA5}">
                      <a16:colId xmlns:a16="http://schemas.microsoft.com/office/drawing/2014/main" val="1790350988"/>
                    </a:ext>
                  </a:extLst>
                </a:gridCol>
                <a:gridCol w="651409">
                  <a:extLst>
                    <a:ext uri="{9D8B030D-6E8A-4147-A177-3AD203B41FA5}">
                      <a16:colId xmlns:a16="http://schemas.microsoft.com/office/drawing/2014/main" val="1384817669"/>
                    </a:ext>
                  </a:extLst>
                </a:gridCol>
                <a:gridCol w="767415">
                  <a:extLst>
                    <a:ext uri="{9D8B030D-6E8A-4147-A177-3AD203B41FA5}">
                      <a16:colId xmlns:a16="http://schemas.microsoft.com/office/drawing/2014/main" val="425208512"/>
                    </a:ext>
                  </a:extLst>
                </a:gridCol>
                <a:gridCol w="758490">
                  <a:extLst>
                    <a:ext uri="{9D8B030D-6E8A-4147-A177-3AD203B41FA5}">
                      <a16:colId xmlns:a16="http://schemas.microsoft.com/office/drawing/2014/main" val="2889721542"/>
                    </a:ext>
                  </a:extLst>
                </a:gridCol>
              </a:tblGrid>
              <a:tr h="259148">
                <a:tc gridSpan="5">
                  <a:txBody>
                    <a:bodyPr/>
                    <a:lstStyle/>
                    <a:p>
                      <a:pPr algn="ctr"/>
                      <a:r>
                        <a:rPr lang="es-ES" sz="9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INDICADORES DE CALIDAD III TRIMESTRE 2025</a:t>
                      </a:r>
                      <a:endParaRPr lang="es-CO" sz="9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8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8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090"/>
                  </a:ext>
                </a:extLst>
              </a:tr>
              <a:tr h="4465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DOMINIO/ ATRIBUTO DE CALIDAD </a:t>
                      </a:r>
                      <a:endParaRPr lang="es-CO" sz="8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NOMBRE DEL INDICADOR</a:t>
                      </a:r>
                      <a:endParaRPr lang="es-CO" sz="8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UNIDAD DE MEDIDA</a:t>
                      </a:r>
                      <a:endParaRPr lang="es-CO" sz="8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META</a:t>
                      </a:r>
                      <a:endParaRPr lang="es-CO" sz="8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PRIMER TRIMESTRE</a:t>
                      </a:r>
                      <a:endParaRPr lang="es-CO" sz="8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800" b="1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8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SEGUNDO TRIMESTRE</a:t>
                      </a:r>
                      <a:endParaRPr lang="es-CO" sz="8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 fontAlgn="ctr"/>
                      <a:endParaRPr lang="es-CO" sz="8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8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TERCER TRIMESTRE</a:t>
                      </a:r>
                    </a:p>
                    <a:p>
                      <a:pPr algn="ctr" fontAlgn="ctr"/>
                      <a:endParaRPr lang="es-CO" sz="8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146160"/>
                  </a:ext>
                </a:extLst>
              </a:tr>
              <a:tr h="357936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GESTIÓN DEL RIESGO</a:t>
                      </a:r>
                      <a:endParaRPr lang="es-CO" sz="8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Razón de Mortalidad Materna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Razón por cada 100 mil Nacidos Vivos.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32 por 100.000 NV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401,1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122,1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741,7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865444"/>
                  </a:ext>
                </a:extLst>
              </a:tr>
              <a:tr h="357936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Sífilis Congénita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Tasa por cada 1.000 Nacidos Vivos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0.5 casos por 1.000 NV (incluidos mortinatos)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2,6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5,6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006296"/>
                  </a:ext>
                </a:extLst>
              </a:tr>
              <a:tr h="47724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Tasa de mortalidad en menores de 5 años por desnutrición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Tasa por cada 100.000 menores de 5 años afiliados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5 por cada 100.000 menores de 5 años.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5,8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23,4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25,3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331720"/>
                  </a:ext>
                </a:extLst>
              </a:tr>
              <a:tr h="47724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Tasa de mortalidad en menores de 5 años por EDA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Tasa por cada 100.000 menores de 5 años afiliados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2,95 por cada 100.000 menores de 5 años.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5,8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2,9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2,8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977803"/>
                  </a:ext>
                </a:extLst>
              </a:tr>
              <a:tr h="47724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Tasa de mortalidad en menores de 5 años por IRA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Tasa por cada 100.000 menores de 5 años afiliados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6,7 por cada 100.000 menores de 5 años.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5,8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2,8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96007"/>
                  </a:ext>
                </a:extLst>
              </a:tr>
              <a:tr h="238624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Proporción de gestantes con captación temprana al control prenatal (antes de las 10 semanas)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≥80%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45,8%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36,2%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35,4%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918218"/>
                  </a:ext>
                </a:extLst>
              </a:tr>
              <a:tr h="238624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 de tamización para virus de inmunodeficiencia humana (VIH) en gestantes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≥95%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93,2%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84,2%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86,0%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811692"/>
                  </a:ext>
                </a:extLst>
              </a:tr>
              <a:tr h="238624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Cobertura de vacunación de tercera dosis de pentavalente en niños y niñas menores de 1 año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≥ 95%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16,5%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92,6%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81,1%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618453"/>
                  </a:ext>
                </a:extLst>
              </a:tr>
              <a:tr h="271575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Proporción de mujeres de 25 a 65 años que se realizan las pruebas de tamización para el cáncer de cuello uterino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≥ 85%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4,2%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17,7%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22,1%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851285"/>
                  </a:ext>
                </a:extLst>
              </a:tr>
              <a:tr h="357936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Proporción de mujeres con citología cervicouterina anormal que cumplen el estándar de 30 días para la toma de colposcopia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≥80%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31,3%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45,7%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47,4%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087618"/>
                  </a:ext>
                </a:extLst>
              </a:tr>
              <a:tr h="250373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Proporción de mujeres entre los 50 y 69 años con toma de mamografía en los últimos dos años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≥ 70%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32,9%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33,2%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28,6%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997120"/>
                  </a:ext>
                </a:extLst>
              </a:tr>
              <a:tr h="150545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Proporción de pacientes diabéticos controlados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≥50%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26,5%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25,4%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25,8%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240839"/>
                  </a:ext>
                </a:extLst>
              </a:tr>
              <a:tr h="150545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Control de la presión arterial (&lt;140/90)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≥60%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63,6%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63,8%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66,8%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154995"/>
                  </a:ext>
                </a:extLst>
              </a:tr>
              <a:tr h="150545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Control de hipertensión arterial (&lt;150/90)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≥60%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69,9%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71,5%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68,7%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117594"/>
                  </a:ext>
                </a:extLst>
              </a:tr>
              <a:tr h="357936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Tasa de incidencia de tumor maligno invasivo de cérvix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Tasa por cada 100mil mujeres afiliadas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6.4 por 100.000 mujeres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1,08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150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02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11CB129-E069-4BB9-8F99-6B896D747A10}"/>
              </a:ext>
            </a:extLst>
          </p:cNvPr>
          <p:cNvSpPr txBox="1"/>
          <p:nvPr/>
        </p:nvSpPr>
        <p:spPr>
          <a:xfrm>
            <a:off x="1641764" y="63275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20592C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INDICADORES DE CALIDAD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D5CFC1E-D759-4863-AD0A-64550D0C9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219372"/>
              </p:ext>
            </p:extLst>
          </p:nvPr>
        </p:nvGraphicFramePr>
        <p:xfrm>
          <a:off x="1496291" y="1983641"/>
          <a:ext cx="8903854" cy="293248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820849">
                  <a:extLst>
                    <a:ext uri="{9D8B030D-6E8A-4147-A177-3AD203B41FA5}">
                      <a16:colId xmlns:a16="http://schemas.microsoft.com/office/drawing/2014/main" val="2035042413"/>
                    </a:ext>
                  </a:extLst>
                </a:gridCol>
                <a:gridCol w="3675855">
                  <a:extLst>
                    <a:ext uri="{9D8B030D-6E8A-4147-A177-3AD203B41FA5}">
                      <a16:colId xmlns:a16="http://schemas.microsoft.com/office/drawing/2014/main" val="1904221411"/>
                    </a:ext>
                  </a:extLst>
                </a:gridCol>
                <a:gridCol w="928798">
                  <a:extLst>
                    <a:ext uri="{9D8B030D-6E8A-4147-A177-3AD203B41FA5}">
                      <a16:colId xmlns:a16="http://schemas.microsoft.com/office/drawing/2014/main" val="1720233246"/>
                    </a:ext>
                  </a:extLst>
                </a:gridCol>
                <a:gridCol w="1156445">
                  <a:extLst>
                    <a:ext uri="{9D8B030D-6E8A-4147-A177-3AD203B41FA5}">
                      <a16:colId xmlns:a16="http://schemas.microsoft.com/office/drawing/2014/main" val="1790350988"/>
                    </a:ext>
                  </a:extLst>
                </a:gridCol>
                <a:gridCol w="746680">
                  <a:extLst>
                    <a:ext uri="{9D8B030D-6E8A-4147-A177-3AD203B41FA5}">
                      <a16:colId xmlns:a16="http://schemas.microsoft.com/office/drawing/2014/main" val="1384817669"/>
                    </a:ext>
                  </a:extLst>
                </a:gridCol>
                <a:gridCol w="764893">
                  <a:extLst>
                    <a:ext uri="{9D8B030D-6E8A-4147-A177-3AD203B41FA5}">
                      <a16:colId xmlns:a16="http://schemas.microsoft.com/office/drawing/2014/main" val="1253588774"/>
                    </a:ext>
                  </a:extLst>
                </a:gridCol>
                <a:gridCol w="810334">
                  <a:extLst>
                    <a:ext uri="{9D8B030D-6E8A-4147-A177-3AD203B41FA5}">
                      <a16:colId xmlns:a16="http://schemas.microsoft.com/office/drawing/2014/main" val="2956470686"/>
                    </a:ext>
                  </a:extLst>
                </a:gridCol>
              </a:tblGrid>
              <a:tr h="333799">
                <a:tc gridSpan="5">
                  <a:txBody>
                    <a:bodyPr/>
                    <a:lstStyle/>
                    <a:p>
                      <a:pPr algn="ctr"/>
                      <a:r>
                        <a:rPr lang="es-ES" sz="9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INDICADORES DE CALIDAD III TRIMESTRE 2025</a:t>
                      </a:r>
                      <a:endParaRPr lang="es-CO" sz="9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090"/>
                  </a:ext>
                </a:extLst>
              </a:tr>
              <a:tr h="49398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DOMINIO/ ATRIBUTO DE CALIDAD 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NOMBRE DEL INDICADOR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UNIDAD DE MEDIDA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META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PRIMER TRIMESTRE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900" b="1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SEGUNDO TRIMESTRE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 fontAlgn="ctr"/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900" b="1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TERCER TRIMESTRE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 fontAlgn="ctr"/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146160"/>
                  </a:ext>
                </a:extLst>
              </a:tr>
              <a:tr h="27505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EFECTIVIDAD</a:t>
                      </a:r>
                    </a:p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EN LA ATENCIÓN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Tasa de Mortalidad Perinatal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Tasa por cada 1.000 Nacidos Vivos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13,16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17,1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19,7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36,3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865444"/>
                  </a:ext>
                </a:extLst>
              </a:tr>
              <a:tr h="538331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Tasa de Mortalidad Infantil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Tasa por cada 1.000 Nacidos Vivos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 defunciones por cada mil nacidos vivos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6,6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4,8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006296"/>
                  </a:ext>
                </a:extLst>
              </a:tr>
              <a:tr h="275058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Captación de hipertensión arterial (HTA) en personas de 18 a 69 años en régimen subsidiado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&gt;16.26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3,40%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3,57%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331720"/>
                  </a:ext>
                </a:extLst>
              </a:tr>
              <a:tr h="412588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Captación de diabetes mellitus en personas de 18 a 69 años régimen subsidiado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&gt;25.20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1,48%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1,75%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977803"/>
                  </a:ext>
                </a:extLst>
              </a:tr>
              <a:tr h="412588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Pérdida de función renal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≥50%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96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05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11CB129-E069-4BB9-8F99-6B896D747A10}"/>
              </a:ext>
            </a:extLst>
          </p:cNvPr>
          <p:cNvSpPr txBox="1"/>
          <p:nvPr/>
        </p:nvSpPr>
        <p:spPr>
          <a:xfrm>
            <a:off x="1641764" y="3926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20592C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INDICADORES DE CALIDAD</a:t>
            </a:r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C4DD0DCB-C5A3-4D0D-BE72-1ECE183166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222144"/>
              </p:ext>
            </p:extLst>
          </p:nvPr>
        </p:nvGraphicFramePr>
        <p:xfrm>
          <a:off x="1716395" y="1483879"/>
          <a:ext cx="9025494" cy="425993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931348">
                  <a:extLst>
                    <a:ext uri="{9D8B030D-6E8A-4147-A177-3AD203B41FA5}">
                      <a16:colId xmlns:a16="http://schemas.microsoft.com/office/drawing/2014/main" val="2035042413"/>
                    </a:ext>
                  </a:extLst>
                </a:gridCol>
                <a:gridCol w="4040255">
                  <a:extLst>
                    <a:ext uri="{9D8B030D-6E8A-4147-A177-3AD203B41FA5}">
                      <a16:colId xmlns:a16="http://schemas.microsoft.com/office/drawing/2014/main" val="1904221411"/>
                    </a:ext>
                  </a:extLst>
                </a:gridCol>
                <a:gridCol w="1090114">
                  <a:extLst>
                    <a:ext uri="{9D8B030D-6E8A-4147-A177-3AD203B41FA5}">
                      <a16:colId xmlns:a16="http://schemas.microsoft.com/office/drawing/2014/main" val="1720233246"/>
                    </a:ext>
                  </a:extLst>
                </a:gridCol>
                <a:gridCol w="782576">
                  <a:extLst>
                    <a:ext uri="{9D8B030D-6E8A-4147-A177-3AD203B41FA5}">
                      <a16:colId xmlns:a16="http://schemas.microsoft.com/office/drawing/2014/main" val="1790350988"/>
                    </a:ext>
                  </a:extLst>
                </a:gridCol>
                <a:gridCol w="727067">
                  <a:extLst>
                    <a:ext uri="{9D8B030D-6E8A-4147-A177-3AD203B41FA5}">
                      <a16:colId xmlns:a16="http://schemas.microsoft.com/office/drawing/2014/main" val="1384817669"/>
                    </a:ext>
                  </a:extLst>
                </a:gridCol>
                <a:gridCol w="727067">
                  <a:extLst>
                    <a:ext uri="{9D8B030D-6E8A-4147-A177-3AD203B41FA5}">
                      <a16:colId xmlns:a16="http://schemas.microsoft.com/office/drawing/2014/main" val="1061664379"/>
                    </a:ext>
                  </a:extLst>
                </a:gridCol>
                <a:gridCol w="727067">
                  <a:extLst>
                    <a:ext uri="{9D8B030D-6E8A-4147-A177-3AD203B41FA5}">
                      <a16:colId xmlns:a16="http://schemas.microsoft.com/office/drawing/2014/main" val="2731250661"/>
                    </a:ext>
                  </a:extLst>
                </a:gridCol>
              </a:tblGrid>
              <a:tr h="333799">
                <a:tc gridSpan="5">
                  <a:txBody>
                    <a:bodyPr/>
                    <a:lstStyle/>
                    <a:p>
                      <a:pPr algn="ctr"/>
                      <a:r>
                        <a:rPr lang="es-ES" sz="9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INDICADORES DE CALIDAD III TRIMESTRE 2025</a:t>
                      </a:r>
                      <a:endParaRPr lang="es-CO" sz="9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090"/>
                  </a:ext>
                </a:extLst>
              </a:tr>
              <a:tr h="49398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DOMINIO/ ATRIBUTO DE CALIDAD 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NOMBRE DEL INDICADOR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UNIDAD DE MEDIDA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META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PRIMER TRIMESTRE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900" b="1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SEGUNDO TRIMESTRE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 fontAlgn="ctr"/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TERCER TRIMESTRE</a:t>
                      </a:r>
                    </a:p>
                    <a:p>
                      <a:pPr algn="ctr" fontAlgn="ctr"/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146160"/>
                  </a:ext>
                </a:extLst>
              </a:tr>
              <a:tr h="411035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EXPERIENCIA DE LA ATENCIÓN 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Tiempo promedio de espera para la asignación de cita de Medicina General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865444"/>
                  </a:ext>
                </a:extLst>
              </a:tr>
              <a:tr h="412588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Tiempo promedio de espera para la asignación de cita de Odontología General.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006296"/>
                  </a:ext>
                </a:extLst>
              </a:tr>
              <a:tr h="275058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Tiempo promedio de espera para la asignación de cita de pediatría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331720"/>
                  </a:ext>
                </a:extLst>
              </a:tr>
              <a:tr h="412588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Tiempo promedio de espera para la asignación de cita de medicina interna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10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1,9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1,7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1,4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977803"/>
                  </a:ext>
                </a:extLst>
              </a:tr>
              <a:tr h="412588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Tiempo promedio de espera para la asignación de cita de obstetricia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1,7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1,8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96007"/>
                  </a:ext>
                </a:extLst>
              </a:tr>
              <a:tr h="275058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Tiempo promedio de espera para la asignación de cita de cirugía general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15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4,4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3,6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3,5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918218"/>
                  </a:ext>
                </a:extLst>
              </a:tr>
              <a:tr h="490934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de espera para la entrega de medicamentos incluidos en el POS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811692"/>
                  </a:ext>
                </a:extLst>
              </a:tr>
              <a:tr h="275058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 de fórmulas médicas entregadas de manera completa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99,5%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99,7%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99,9%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618453"/>
                  </a:ext>
                </a:extLst>
              </a:tr>
              <a:tr h="412588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 de fórmulas médicas entregadas de manera oportuna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98,3%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99,0%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95,7%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851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081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actualizada 2025" id="{CCEB2358-B7BC-4B84-8C79-EE2EFD4B8F4A}" vid="{E2CF826B-D57E-4AF3-B2B8-86C473080DB6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</TotalTime>
  <Words>1693</Words>
  <Application>Microsoft Office PowerPoint</Application>
  <PresentationFormat>Panorámica</PresentationFormat>
  <Paragraphs>566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Poppins</vt:lpstr>
      <vt:lpstr>Poppins </vt:lpstr>
      <vt:lpstr>poppins  (Cuerpo)</vt:lpstr>
      <vt:lpstr>Poppins Black</vt:lpstr>
      <vt:lpstr>Poppins Medium</vt:lpstr>
      <vt:lpstr>Tema de Office</vt:lpstr>
      <vt:lpstr>III INFORME TRIMESTRAL  2025 </vt:lpstr>
      <vt:lpstr>Presentación de PowerPoint</vt:lpstr>
      <vt:lpstr>1. CARACTERIZACIÓN  DE LOS AFILIADOS</vt:lpstr>
      <vt:lpstr>Presentación de PowerPoint</vt:lpstr>
      <vt:lpstr>Presentación de PowerPoint</vt:lpstr>
      <vt:lpstr>2. INDICADORES DE        CALIDAD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SATISFACCIÓN  DE   LOS  USUARIOS </vt:lpstr>
      <vt:lpstr>Presentación de PowerPoint</vt:lpstr>
      <vt:lpstr>Presentación de PowerPoint</vt:lpstr>
      <vt:lpstr>Presentación de PowerPoint</vt:lpstr>
      <vt:lpstr>4. ESTADO DE CONTRATACIÓN  DE LA RED POR NIVEL DE COMPLEJIDAD</vt:lpstr>
      <vt:lpstr>Presentación de PowerPoint</vt:lpstr>
      <vt:lpstr>Presentación de PowerPoint</vt:lpstr>
      <vt:lpstr>Presentación de PowerPoint</vt:lpstr>
      <vt:lpstr>5. NOVEDADES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 INFORME TRIMESTRAL  2025</dc:title>
  <dc:creator>Isabella Pacheco Ortiz</dc:creator>
  <cp:lastModifiedBy>Usuario</cp:lastModifiedBy>
  <cp:revision>21</cp:revision>
  <dcterms:created xsi:type="dcterms:W3CDTF">2025-10-24T21:32:37Z</dcterms:created>
  <dcterms:modified xsi:type="dcterms:W3CDTF">2025-11-28T13:22:55Z</dcterms:modified>
</cp:coreProperties>
</file>