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5" r:id="rId5"/>
    <p:sldId id="273" r:id="rId6"/>
    <p:sldId id="258" r:id="rId7"/>
    <p:sldId id="274" r:id="rId8"/>
    <p:sldId id="275" r:id="rId9"/>
    <p:sldId id="285" r:id="rId10"/>
    <p:sldId id="277" r:id="rId11"/>
    <p:sldId id="278" r:id="rId12"/>
    <p:sldId id="260" r:id="rId13"/>
    <p:sldId id="279" r:id="rId14"/>
    <p:sldId id="280" r:id="rId15"/>
    <p:sldId id="281" r:id="rId16"/>
    <p:sldId id="261" r:id="rId17"/>
    <p:sldId id="282" r:id="rId18"/>
    <p:sldId id="283" r:id="rId19"/>
    <p:sldId id="284" r:id="rId20"/>
    <p:sldId id="263" r:id="rId21"/>
    <p:sldId id="266" r:id="rId22"/>
    <p:sldId id="272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F84"/>
    <a:srgbClr val="205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i%20unidad\2.%20SIAU%202025\INFORMES\TRIMESTRAL\IV%20TRIMESTRE\ENCUESTA%20DE%20SATISFACCION%20A%20LOS%20USUARIOS%20DE%20LA%20EPSI%20IV%20TRIMESTRE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i%20unidad\2.%20SIAU%202025\INFORMES\TRIMESTRAL\IV%20TRIMESTRE\ENCUESTA%20DE%20SATISFACCION%20A%20LOS%20USUARIOS%20DE%20LA%20EPSI%20IV%20TRIMESTRE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USAKAWI%20EPS\PENDIENTE\2026\COMUNICACIONES%20-%20MARIA%20JOSE\TRIMESTRE%201\COMUNICACION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USAKAWI%20EPS\PENDIENTE\2026\COMUNICACIONES%20-%20MARIA%20JOSE\TRIMESTRE%201\COMUNICACION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[ENCUESTA DE SATISFACCION A LOS USUARIOS DE LA EPSI IV TRIMESTRE 2025.xlsx]MUNICIPIO!TablaDinámica2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 sz="1000" b="1" dirty="0">
                <a:latin typeface="Poppins" panose="00000500000000000000" pitchFamily="2" charset="0"/>
                <a:cs typeface="Poppins" panose="00000500000000000000" pitchFamily="2" charset="0"/>
              </a:rPr>
              <a:t>TOTAL ENCUESTAS POR MUNICIPIO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diamond"/>
          <c:size val="6"/>
          <c:spPr>
            <a:solidFill>
              <a:schemeClr val="accent6"/>
            </a:solidFill>
            <a:ln w="9525">
              <a:solidFill>
                <a:schemeClr val="accent6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1"/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9F88C8F-6F3F-406E-BAD2-67E308B184BB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C6FA5132-7190-4B06-95A3-A49CC532BAB4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8080204-A937-4D88-A9C1-AD0C8B391FED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7B2EC45F-A653-4127-9F8D-84F1715FC72B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C8DB0056-9A34-4D96-932A-C967ACE8FB61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20533D7B-E0E9-4BDB-9D23-1A36F807BAB8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7936370-C0ED-4857-B086-BE6EDF7BA42E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A44E0861-1993-49C1-B517-835E31C0CAF8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E8C01A2-D683-477A-93CA-5B75CEA5C2E5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EA0ADDA4-8386-48C4-B48C-8F9E961B2864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DF0EB48-5597-47BE-B307-2B9190A490A5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968FE145-705E-4366-A933-79EE40942491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872A2A5-0052-43CB-AA26-5013938FCE10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BD213CB2-8C38-4345-9C1E-5802310E3A60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A660876-362B-4711-AE1E-9929DD526B16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5080E8A3-2A6E-463C-AE74-54CA73DACA20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AF7F0A05-9EBA-42F3-BABE-838A908F8766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1811832B-F941-4501-A04B-03238EA26123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47CAFC62-8EE2-4CBF-8C49-EC784EFEC1B3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AA22D2B9-0E46-43BC-92FB-1597A06BAB57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381AD748-3CAD-4957-B0CA-14316EC7FBA5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01CDD2FA-A5E7-4FD3-AE84-3D3881D7D4D1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F38D0B63-DB81-4469-AD9B-7D3D048101FA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9C5AACB7-7B6C-4AD1-A4F3-2DA15C65D2B4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7F44A3D-ABF0-4FB7-B025-77574D6C1FD6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B25DC5DA-BBD3-4FF1-A000-DBAE8356EA5B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32A00AD-2FBD-4FB5-9880-4F9971B3A7FD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DB0005A0-21FA-41BA-99A6-BE8C8CF9248A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ED79DD9-A70C-4210-804F-1E311BCD0A7B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9DDDAA1A-56C6-43ED-A6AE-8896E3DFACEB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5CC982F-C742-442C-B893-C1710835B833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74A9AD2F-C853-4556-B571-3E0DCADB85C3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4E88513E-8B65-448B-9C13-49D9930928CE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836150C2-7A52-45BD-B126-81488AE05DD5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0E4FF71-7F9F-4436-AC6D-F4AF9C347DE9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49B92391-F850-489D-9D12-92BF632D90D8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EA49963-7887-409E-8F34-68B006C1925C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77DE4F96-3074-484D-97B7-4732C09B4BEC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AD2305A-6474-4D13-8D4A-43C8F0237166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E4D73BD3-0152-4C13-9BDC-69F27AE292D1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64B73EC-8594-4F76-A050-516E46360245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0FAD923A-400A-4997-BE73-87ED9EF1EBCD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A92832E4-ECFC-4EE5-95A1-6D1DECD24AC5}" type="CELLRANGE">
                  <a:rPr lang="en-US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FA3C4169-C154-4E66-B824-18C3BC44A585}" type="VALUE">
                  <a:rPr lang="en-US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823E4C1-9B5D-4DCB-A36F-B261B5ACEBDD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522002D1-871A-499E-BA09-7C842EE1490B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6917F39-EE99-42D1-B635-838D86BF2D11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5EB8D353-A628-4A2D-ADDF-BBF0B51FB32D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EBAC73F-68C9-4F94-A909-D2ECAB21E31E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9B1C0BB7-1904-462B-A432-014A03A2BECC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9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C47E77E5-673B-48CA-99C1-8A095EB93ACE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FEF75EAC-132F-48A9-93EF-6975AA85BDB0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0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F4792954-DBCB-4090-AD11-C1A18D486C08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0F4612D3-5C0E-4A4B-B8AF-1E03FAE6E19E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1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E984054-D36D-471A-8B34-6D899C79A27E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8112E2F6-8EFE-4980-8219-AD16F6A8C743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2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DCCDD76-B2AA-4573-BA59-2884F0752687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A6CF52E6-5291-4760-AE94-71BB352C48F0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3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8EFBB40-D34A-4BB9-A6AE-EFADF3183219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3E762F02-CE19-44A2-82A9-3A2B7CBA644F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4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A02ED14-586F-468E-BF3D-728FFF1067DE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50F4358E-A214-47D4-B06F-7A72B46A407E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5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23AE83F-F254-4C0B-B384-8E88D3441BC0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994114DB-F61A-4070-9639-D62860C77E3C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6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374BEFE-83C7-43F5-A00C-93F4A9E34A81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38538B43-43F5-45A9-AC52-24B4D4B54BB6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7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A787F06-01F3-439A-9C23-175BEB861AB6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91D75DA0-1B9F-4A17-BFB2-5D21816E21F2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8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8AD5CAA-527F-4B6B-B715-34FD813BBB73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5BB5746A-D82B-4921-92FB-AD584FBEF8D3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9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D184B5A-AC11-456B-A49B-FA8DDAC8A971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01B66D5F-F849-4AF6-9F1A-DAAA2577B66F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0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7D4638A3-7484-49FA-B0A4-583FA45C50E8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AD05D04E-58BC-42C5-B8AA-3F32BCAA09D3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1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EE25812-C088-4E80-86C7-404804AC66E4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3EB97BA1-0AEE-4ED5-8CEA-011C15CE3641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2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7D4CE74-D437-4852-BABA-317767DF68AE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859BCDEE-A284-4A5B-8A3E-DA219AC77DAC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3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B3AD16B-13E6-4C5C-AB99-0DDD51977EEA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56F26E69-41A3-4434-AC0D-2F2E1B2986DB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4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BB18F8C-94AF-4702-B1B7-8F836AFDE5BD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1032BB17-8F6C-4E59-A87D-14F8C3E0A1E9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5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7D3A8FF-B88D-4297-86C5-38A4AF26DEB9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A1687A96-286B-402D-8071-C4BE888D142D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6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6DEC5DE-6F72-430E-A16E-B0178C041BC7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C414D550-7059-4156-9649-9E5DCF18D343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7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0D2FA9C-B363-4742-8B18-4DEB8CFA64CA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FD966E88-5138-4F52-B257-8CE834DD9CCC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49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F37FBFE-9504-4FE7-9D7C-4A995B481799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A6DE499A-B15A-435F-ACC4-ADBF4EAF94C8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0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043C81E-19A5-42A6-9CBC-BA0D99E277FF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50D84161-D6D6-436F-9BED-F81FDE05DE8B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1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36741F9-55FA-45A3-B0AA-9FB685232ED7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11565192-9D04-41BA-AFBA-6A8B073E151E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2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3BA4C0F-F0D7-4492-B0CB-37E16520C9A4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41490669-347E-410B-8BA4-67028DA65F65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3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956AD1D-9DBD-41DB-B035-94D7DBFA4980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E302E498-E4C5-47D4-93B7-6BE2A903B2AF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4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C0DFD43-9815-42DA-8A6B-6AD8FE4C9C26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BBCDEDFD-B589-4D8A-A64F-916C4CE2D03C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5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B00BBC1-D444-4D86-AB50-8B2CED92E614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3B9BD230-D82B-46FF-80FB-A29E7F83AFF4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6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BE033A8-EF0E-4462-87BE-CA378A1799B3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6DD936B3-2AC7-40AB-89C3-3097AFDA09A8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7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4CCCF83-DA11-437E-BE47-6E253F8CB6BE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F3AEFA46-80F4-4DD7-8332-C1CA4E5FA1B4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8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EF4C559-718F-4F08-9B15-9AEF98C8E358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EDC13D6C-C029-4FCB-A3BA-B8256229372A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9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B9DED89-8DC8-46BA-8AA9-F610E323F0B4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26EEDCA3-AEC9-4EF6-803B-FBD95524AEB5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0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9B87245-89B7-4C9F-ADA2-ABAF4C9F3D90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4584FB64-03F0-4D24-93C3-AA4A41150D42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1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42616AFC-CFD3-455F-9203-DB3E312E3199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DFF1D7F8-2ACF-4B93-B960-3F3DA13F8A2B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2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0C22F96A-9A34-48E3-8FF4-030AD77B9862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DFCCCA2F-E2BF-4ED4-9DBF-7430218F0A68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3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98A49DE-9A76-419F-9046-5E0C15EF1935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686902C3-339E-466A-A3D4-6F17D58F6F0D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4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2D3146F-4A4E-4AE7-9548-477E59693F03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AF24CDDF-144D-43E5-9968-403355A68A44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5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5F0C22BC-1050-405A-BA97-B1C68C9E37D1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1919D9F3-A054-4287-9D15-F45F19D8A86D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6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40EAB038-F344-4B32-966F-E868F5580F60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6156DFC7-83BA-44F6-B001-0F68DBD7E02C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7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567B9D1-B8FB-460D-81F4-8A8B4313B345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0EBBAF2B-BCE4-4FA7-A2F1-B49843A9AEDD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8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DB360FE-9FA7-4BF8-8C92-0FA0D9CF4F45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AD9C47E4-034D-414B-9160-38DD79CD37BE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9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8B8E51C-0CAB-45FC-B31F-4888E2EDB4CD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BC5C01EC-1921-4D8B-89EF-FF0B9F7B7ABB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70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FD7CB00D-0A9E-406A-8CEA-3101E6DD7406}" type="CELLRANGE">
                  <a:rPr lang="es-CO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EDDFAEC2-E7D9-4047-97E2-387C63A6E128}" type="VALUE">
                  <a:rPr lang="es-CO" baseline="0"/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MUNICIPIO!$B$3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MUNICIPIO!$C$4:$C$25</c:f>
              <c:strCache>
                <c:ptCount val="22"/>
                <c:pt idx="0">
                  <c:v>AGUSTIN CODAZZI</c:v>
                </c:pt>
                <c:pt idx="1">
                  <c:v>VALLEDUPAR</c:v>
                </c:pt>
                <c:pt idx="2">
                  <c:v>BARRANCAS</c:v>
                </c:pt>
                <c:pt idx="3">
                  <c:v>URIBIA</c:v>
                </c:pt>
                <c:pt idx="4">
                  <c:v>ALBANIA</c:v>
                </c:pt>
                <c:pt idx="5">
                  <c:v>MANAURE</c:v>
                </c:pt>
                <c:pt idx="6">
                  <c:v>RIOHACHA</c:v>
                </c:pt>
                <c:pt idx="7">
                  <c:v>SAN JUAN DEL CESAR</c:v>
                </c:pt>
                <c:pt idx="8">
                  <c:v>MAICAO</c:v>
                </c:pt>
                <c:pt idx="9">
                  <c:v>DISTRACCION</c:v>
                </c:pt>
                <c:pt idx="10">
                  <c:v>HATONUEVO</c:v>
                </c:pt>
                <c:pt idx="11">
                  <c:v>DIBULLA</c:v>
                </c:pt>
                <c:pt idx="12">
                  <c:v>FONSECA</c:v>
                </c:pt>
                <c:pt idx="13">
                  <c:v>PUEBLO BELLO</c:v>
                </c:pt>
                <c:pt idx="14">
                  <c:v>FUNDACION</c:v>
                </c:pt>
                <c:pt idx="15">
                  <c:v>SANTA MARTA</c:v>
                </c:pt>
                <c:pt idx="16">
                  <c:v>SABANAS DE SAN ANGEL</c:v>
                </c:pt>
                <c:pt idx="17">
                  <c:v>CHIMICHAGUA</c:v>
                </c:pt>
                <c:pt idx="18">
                  <c:v>BECERRIL</c:v>
                </c:pt>
                <c:pt idx="19">
                  <c:v>LA PAZ</c:v>
                </c:pt>
                <c:pt idx="20">
                  <c:v>ARACATACA</c:v>
                </c:pt>
                <c:pt idx="21">
                  <c:v>CIENAGA</c:v>
                </c:pt>
              </c:strCache>
            </c:strRef>
          </c:cat>
          <c:val>
            <c:numRef>
              <c:f>MUNICIPIO!$C$4:$C$25</c:f>
              <c:numCache>
                <c:formatCode>General</c:formatCode>
                <c:ptCount val="22"/>
                <c:pt idx="0">
                  <c:v>907</c:v>
                </c:pt>
                <c:pt idx="1">
                  <c:v>854</c:v>
                </c:pt>
                <c:pt idx="2">
                  <c:v>791</c:v>
                </c:pt>
                <c:pt idx="3">
                  <c:v>685</c:v>
                </c:pt>
                <c:pt idx="4">
                  <c:v>625</c:v>
                </c:pt>
                <c:pt idx="5">
                  <c:v>624</c:v>
                </c:pt>
                <c:pt idx="6">
                  <c:v>608</c:v>
                </c:pt>
                <c:pt idx="7">
                  <c:v>571</c:v>
                </c:pt>
                <c:pt idx="8">
                  <c:v>506</c:v>
                </c:pt>
                <c:pt idx="9">
                  <c:v>506</c:v>
                </c:pt>
                <c:pt idx="10">
                  <c:v>470</c:v>
                </c:pt>
                <c:pt idx="11">
                  <c:v>423</c:v>
                </c:pt>
                <c:pt idx="12">
                  <c:v>419</c:v>
                </c:pt>
                <c:pt idx="13">
                  <c:v>371</c:v>
                </c:pt>
                <c:pt idx="14">
                  <c:v>301</c:v>
                </c:pt>
                <c:pt idx="15">
                  <c:v>264</c:v>
                </c:pt>
                <c:pt idx="16">
                  <c:v>237</c:v>
                </c:pt>
                <c:pt idx="17">
                  <c:v>152</c:v>
                </c:pt>
                <c:pt idx="18">
                  <c:v>138</c:v>
                </c:pt>
                <c:pt idx="19">
                  <c:v>133</c:v>
                </c:pt>
                <c:pt idx="20">
                  <c:v>125</c:v>
                </c:pt>
                <c:pt idx="21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0ED-4512-A4B0-34D4DA14B6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188437967"/>
        <c:axId val="1188456207"/>
      </c:barChart>
      <c:catAx>
        <c:axId val="1188437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8456207"/>
        <c:crosses val="autoZero"/>
        <c:auto val="1"/>
        <c:lblAlgn val="ctr"/>
        <c:lblOffset val="100"/>
        <c:noMultiLvlLbl val="0"/>
      </c:catAx>
      <c:valAx>
        <c:axId val="11884562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8437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[ENCUESTA DE SATISFACCION A LOS USUARIOS DE LA EPSI IV TRIMESTRE 2025.xlsx]GLOBAL!TablaDinámica4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</a:rPr>
              <a:t>PORCENTAJE DE SATISFACCIÓN GLOBAL</a:t>
            </a:r>
            <a:endParaRPr lang="en-US" sz="10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Aptos" panose="020B00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9463469-F9AF-483B-84C8-1B04B522260D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60C16786-FB08-4F5A-9A85-6E1979FD8A37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799097C-DCE5-474A-B798-7608AC017414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21BC71C7-C233-4C93-8086-05EFFBF8A8CD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4C8BFD24-E063-477E-9B3A-01A5B1AFA29E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B8E00659-E122-41CD-A02D-0E41137FB828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9D7646B9-C0DC-4A87-B374-0D27FA39322B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C97CF923-5A2A-45AF-9279-355EB9778C85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212116B-39C1-435C-B1D3-54BB125FDB35}" type="CELLRANGE">
                  <a:rPr lang="en-US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n-US" baseline="0"/>
                  <a:t>; </a:t>
                </a:r>
                <a:fld id="{68C9FE5E-A4D5-4B0B-A6F9-9E5ACC105AF8}" type="VALUE">
                  <a:rPr lang="en-US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n-US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EF050A81-3A70-4C22-A585-396DDF6F7CF1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A628CB1E-7AD3-4BD6-B4BF-81C6B83375E7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6F4BFE39-0304-48AB-A98E-DD3568145D11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64095D3D-E210-4D59-B623-F6F18DB996B6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96C0AED-7F9B-44B0-B9BD-1DE3F3A14B89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02763A0F-DA8F-472C-BA24-DDCCF3EC7078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F3BAB8D2-D458-4F3E-8E11-015565815F4F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6BB312F3-0606-4D4A-B5CD-1DA7F930A43B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B866BE09-B56B-4849-9004-5719118D66B2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149AB5C0-8E56-4F67-8B34-E505E5BFE352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howDataLabelsRange val="1"/>
            </c:ext>
          </c:extLst>
        </c:dLbl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12B024FA-41A6-4F07-B996-F883A3D73F67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DD8A4BD9-0858-4BED-8DBA-8E4BBE03BC35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F38ED0F-25CA-422D-AA95-140C68FB2993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05A6FA25-6653-43BF-B45C-100E7D7EA64E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D66FE825-31C3-4CD1-88B2-91E5FCA17E74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F5E38EB5-900B-47B0-B61F-87C397061C6E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2F713AE0-2215-484C-9F58-95B4570ED05D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2C6B5027-FAB2-40BF-9246-0B668F3518B0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tx>
            <c:rich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fld id="{8270D686-1182-486C-AB81-6437169F74AA}" type="CELLRANGE">
                  <a:rPr lang="es-CO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[CELLRANGE]</a:t>
                </a:fld>
                <a:r>
                  <a:rPr lang="es-CO" baseline="0"/>
                  <a:t>; </a:t>
                </a:r>
                <a:fld id="{2DB0C3E6-8650-4FA7-9058-75002D4776CA}" type="VALUE">
                  <a:rPr lang="es-CO" baseline="0"/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t>[VALOR]</a:t>
                </a:fld>
                <a:endParaRPr lang="es-CO" baseline="0"/>
              </a:p>
            </c:rich>
          </c:tx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1"/>
            </c:ext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GLOBAL!$B$3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925D1D-A3F0-4493-AECA-6FBB476350A3}" type="CELLRANGE">
                      <a:rPr lang="en-US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B4D-4093-B2C1-0C71C394D2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3CE4ABC-D907-489D-808E-3206E6B0667C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B4D-4093-B2C1-0C71C394D2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B465041-B578-4CDD-8F49-B1BE1BD782A8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B4D-4093-B2C1-0C71C394D2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B50B259-CAE2-4E48-885D-4590E37AAE26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B4D-4093-B2C1-0C71C394D2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1885E80-C726-443D-A78D-E33BFA763381}" type="CELLRANGE">
                      <a:rPr lang="es-CO"/>
                      <a:pPr/>
                      <a:t>[CELLRANGE]</a:t>
                    </a:fld>
                    <a:endParaRPr lang="es-CO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B4D-4093-B2C1-0C71C394D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GLOBAL!$C$4:$C$8</c:f>
              <c:strCache>
                <c:ptCount val="5"/>
                <c:pt idx="0">
                  <c:v>Buena</c:v>
                </c:pt>
                <c:pt idx="1">
                  <c:v>Muy buena</c:v>
                </c:pt>
                <c:pt idx="2">
                  <c:v>Regular</c:v>
                </c:pt>
                <c:pt idx="3">
                  <c:v>Mala</c:v>
                </c:pt>
                <c:pt idx="4">
                  <c:v>Muy mala</c:v>
                </c:pt>
              </c:strCache>
            </c:strRef>
          </c:cat>
          <c:val>
            <c:numRef>
              <c:f>GLOBAL!$C$4:$C$8</c:f>
              <c:numCache>
                <c:formatCode>General</c:formatCode>
                <c:ptCount val="5"/>
                <c:pt idx="0">
                  <c:v>5387</c:v>
                </c:pt>
                <c:pt idx="1">
                  <c:v>4385</c:v>
                </c:pt>
                <c:pt idx="2">
                  <c:v>36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GLOBAL!$C$4:$C$8</c15:f>
                <c15:dlblRangeCache>
                  <c:ptCount val="5"/>
                  <c:pt idx="0">
                    <c:v>55%</c:v>
                  </c:pt>
                  <c:pt idx="1">
                    <c:v>45%</c:v>
                  </c:pt>
                  <c:pt idx="2">
                    <c:v>0%</c:v>
                  </c:pt>
                  <c:pt idx="3">
                    <c:v>0%</c:v>
                  </c:pt>
                  <c:pt idx="4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5B4D-4093-B2C1-0C71C394D2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88445647"/>
        <c:axId val="1188446127"/>
      </c:barChart>
      <c:catAx>
        <c:axId val="1188445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s-CO"/>
          </a:p>
        </c:txPr>
        <c:crossAx val="1188446127"/>
        <c:crosses val="autoZero"/>
        <c:auto val="1"/>
        <c:lblAlgn val="ctr"/>
        <c:lblOffset val="100"/>
        <c:noMultiLvlLbl val="0"/>
      </c:catAx>
      <c:valAx>
        <c:axId val="1188446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8445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'GRAFICO 2'!$C$12</c:f>
              <c:strCache>
                <c:ptCount val="1"/>
                <c:pt idx="0">
                  <c:v>LEGALIZADOS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2'!$B$13:$B$15</c:f>
              <c:strCache>
                <c:ptCount val="3"/>
                <c:pt idx="0">
                  <c:v>CAPITA</c:v>
                </c:pt>
                <c:pt idx="1">
                  <c:v>EVENTO</c:v>
                </c:pt>
                <c:pt idx="2">
                  <c:v>PGP</c:v>
                </c:pt>
              </c:strCache>
            </c:strRef>
          </c:cat>
          <c:val>
            <c:numRef>
              <c:f>'GRAFICO 2'!$C$13:$C$15</c:f>
              <c:numCache>
                <c:formatCode>General</c:formatCode>
                <c:ptCount val="3"/>
                <c:pt idx="0">
                  <c:v>60</c:v>
                </c:pt>
                <c:pt idx="1">
                  <c:v>77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2-4C8B-BB31-A86D66D97D19}"/>
            </c:ext>
          </c:extLst>
        </c:ser>
        <c:ser>
          <c:idx val="1"/>
          <c:order val="1"/>
          <c:tx>
            <c:strRef>
              <c:f>'GRAFICO 2'!$D$12</c:f>
              <c:strCache>
                <c:ptCount val="1"/>
                <c:pt idx="0">
                  <c:v>TOTAL CONTRATOS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 2'!$B$13:$B$15</c:f>
              <c:strCache>
                <c:ptCount val="3"/>
                <c:pt idx="0">
                  <c:v>CAPITA</c:v>
                </c:pt>
                <c:pt idx="1">
                  <c:v>EVENTO</c:v>
                </c:pt>
                <c:pt idx="2">
                  <c:v>PGP</c:v>
                </c:pt>
              </c:strCache>
            </c:strRef>
          </c:cat>
          <c:val>
            <c:numRef>
              <c:f>'GRAFICO 2'!$D$13:$D$15</c:f>
              <c:numCache>
                <c:formatCode>General</c:formatCode>
                <c:ptCount val="3"/>
                <c:pt idx="0">
                  <c:v>178</c:v>
                </c:pt>
                <c:pt idx="1">
                  <c:v>111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62-4C8B-BB31-A86D66D97D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99011120"/>
        <c:axId val="699014400"/>
      </c:barChart>
      <c:catAx>
        <c:axId val="69901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99014400"/>
        <c:crosses val="autoZero"/>
        <c:auto val="1"/>
        <c:lblAlgn val="ctr"/>
        <c:lblOffset val="100"/>
        <c:noMultiLvlLbl val="0"/>
      </c:catAx>
      <c:valAx>
        <c:axId val="699014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9011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'GRAFICO 3'!$C$5</c:f>
              <c:strCache>
                <c:ptCount val="1"/>
                <c:pt idx="0">
                  <c:v> LEGALIZADO 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15-4395-B58B-D7442223108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15-4395-B58B-D74422231084}"/>
              </c:ext>
            </c:extLst>
          </c:dPt>
          <c:dPt>
            <c:idx val="2"/>
            <c:bubble3D val="0"/>
            <c:spPr>
              <a:solidFill>
                <a:srgbClr val="DAAF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15-4395-B58B-D744222310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'GRAFICO 3'!$B$6:$B$8</c:f>
              <c:strCache>
                <c:ptCount val="3"/>
                <c:pt idx="0">
                  <c:v>CAPITA</c:v>
                </c:pt>
                <c:pt idx="1">
                  <c:v>EVENTO</c:v>
                </c:pt>
                <c:pt idx="2">
                  <c:v>PGP</c:v>
                </c:pt>
              </c:strCache>
            </c:strRef>
          </c:cat>
          <c:val>
            <c:numRef>
              <c:f>'GRAFICO 3'!$C$6:$C$8</c:f>
              <c:numCache>
                <c:formatCode>_-"$"\ * #,##0_-;\-"$"\ * #,##0_-;_-"$"\ * "-"??_-;_-@_-</c:formatCode>
                <c:ptCount val="3"/>
                <c:pt idx="0">
                  <c:v>152779573446</c:v>
                </c:pt>
                <c:pt idx="1">
                  <c:v>145451771914</c:v>
                </c:pt>
                <c:pt idx="2">
                  <c:v>25193242817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15-4395-B58B-D744222310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215990A3-07DE-47F7-84DA-C014CD3C9BA8}"/>
            </a:ext>
          </a:extLst>
        </cdr:cNvPr>
        <cdr:cNvSpPr/>
      </cdr:nvSpPr>
      <cdr:spPr>
        <a:xfrm xmlns:a="http://schemas.openxmlformats.org/drawingml/2006/main">
          <a:off x="-24276" y="-40460"/>
          <a:ext cx="3544312" cy="20796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CO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B04C5-E22C-CAEF-30C2-BE88EA143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762" y="1600201"/>
            <a:ext cx="6169980" cy="271054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DEDC92-06BE-AF1E-95D5-3D5DF41CE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62" y="4460032"/>
            <a:ext cx="7093257" cy="7977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CA18AD-A95B-6AB8-08AD-E7696C7C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660A0-6F9B-B9BE-A3A7-ED3CCCBF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4377A-DC23-D2DA-9572-F270B47D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753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2F77EEA-1500-0E2F-AF76-89767E553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46C418-DC6F-0B11-9D24-F67C817C1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2CA5E-8671-EF7A-B99D-19DC7C0B9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12A4EA-1629-A5E3-B763-91A3AD4CA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B60112-710C-E46B-BD6E-D8C19C09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1B112-CF3E-9557-A5AF-E422C85A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940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30EFCB8-1DE8-63AB-B68F-188229744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39E6CD6-0533-928D-DBAC-EC0BD1C8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33851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B0C941-C7F9-C383-4E9D-6F94902CA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33851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7BEFA6-E38F-0717-DFBD-2951C72B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8D9592-3411-F7EB-8A13-DD4C19F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FDE6E5-DC13-36D4-3DDA-43A1DCCB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977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174666E-9BA0-49AA-02F8-1AFF2E5EA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2C2D6D5-5FA5-A07D-9D0F-735F69BC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252" y="500255"/>
            <a:ext cx="9554548" cy="114598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862435-8E5D-964E-0516-2CD86302B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253" y="1825625"/>
            <a:ext cx="5058747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B77E41-E9DF-E1AF-BDE4-6557FE37A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5053" y="1825625"/>
            <a:ext cx="5058747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DD9CE1-4E28-2F9F-3703-F2A86EB5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6B098D-E8C9-C0B6-E169-98E593C8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BA51E3-7D06-FB61-149D-4A926411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464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98C00AA-BD79-A686-CA8D-02AD1D008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CE2F4FB-C6D1-F5EE-9946-FD035F99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365125"/>
            <a:ext cx="9591902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F5C739-98F7-1248-50E0-F27CAE405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125EC3-66FA-89BC-6150-90F442DA5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9650CF-FA37-3641-21D2-B86B086E8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52B25A-5097-5261-DADE-AA3AA8083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616687-A2F4-82DB-C04F-7B5EFEDC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49C4A5-0502-6EF3-4193-3EE9CC50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696392-81A8-C997-D2A3-1B38011F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7403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F1A4128-415D-9918-F879-0D578C5B3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F9CFD1-898F-F8F7-4E73-2F5DA978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EC5DA0-C684-8CEF-FDB5-6F641E77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AA8D28-BB31-A828-1554-3C81EEED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198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B5E2EA3-B127-D2D4-91D1-A64913268D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CA5E71-1F84-FBFF-88A1-18AECB60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539551"/>
            <a:ext cx="3932237" cy="14089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DE1268-11D1-3541-EABC-92225F62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00BD2-D9D0-13C7-C1A0-DAED7A4F0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97763"/>
            <a:ext cx="3932237" cy="27712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72CC3-F248-F402-DB8F-B8AA0ACD7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556D37-2C0B-9E4B-1FC2-BF86280F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483D47-8291-F4DB-2703-636A5547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1132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FBD1973-A9BD-8754-0229-A9E40F835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1C9B70-91CB-B925-BD4D-D7350E54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39551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B8AB69-2536-1526-672E-C10CCF8CB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2C3A62-4FCB-80B2-2E1A-0D17B418A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69772"/>
            <a:ext cx="3932237" cy="27992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40B04B-EADC-2E88-716E-35A69D80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63D370-C6AF-0A6C-4D7B-6ED4954E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67B1DF-E508-5B10-E8A5-82F221B0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736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EB99C15-F395-EEF1-8EBB-DDC08E67A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320420-F50E-39EC-7C19-BA11A64B2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E61353-76FA-09F4-11A9-C814F9B8D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60FA40-CC60-226A-10CB-ED811529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CCB6F6-AFA3-F269-8696-449C9AED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90EF73-6CFF-2244-A16B-3DD5B75D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51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031E7FB-AC48-9FE1-8CE8-F3108B26C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FD85B5-07F9-58C6-7422-39DE9A905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ACA41A-C9CE-08DA-24A6-327EB6621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3A84DE-CA74-19B1-DC9F-54BAB3AF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5F2738-C474-D128-8C14-379C1944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25FA1-8E8D-4700-6E0E-A9BBA241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946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5ED5154-BC80-3170-C8AA-DAB3EF51E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F9CFD1-898F-F8F7-4E73-2F5DA978F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EC5DA0-C684-8CEF-FDB5-6F641E77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AA8D28-BB31-A828-1554-3C81EEED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401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 - Arhua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7E1B875-421E-F509-C47A-75A7A4EB7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86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 - Yuk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52C2A8C-9D7C-5455-1779-43245FBAC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6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 - Wayu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4481E2B-3008-CD88-B2F4-0672763AF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812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 - Kog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7A4B0F-F9F7-A576-9DEC-3073F7BF4F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9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 - In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55A358-A9C5-890C-74D6-D4051F036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354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 - Wi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153A8DD-C533-EB3E-C125-5A7E2DC678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43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 - Kankua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F0FD1DD-7293-6457-7A84-1D487E68A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20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BDD2F08-250E-9D53-8D7A-3C8B1A52B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9240CA-076B-35BC-3294-C8C61699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7268"/>
            <a:ext cx="7867261" cy="1868488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878D-F9E2-A1FF-5078-E3187425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946DA5-9790-5567-285B-C5AA5566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525BE7-92B7-1150-C62A-3BA8021B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58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CCC271-B312-360E-1E05-5831D4AC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3986"/>
            <a:ext cx="5058747" cy="1868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770D7F-3F05-2184-8C77-00F01C30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8999"/>
            <a:ext cx="5058747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018E5-BA10-CD9E-1A02-603010F86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03D1-CE1F-4BFB-A260-841B126C90E9}" type="datetimeFigureOut">
              <a:rPr lang="es-CO" smtClean="0"/>
              <a:t>18/06/2026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69630F-1F82-B68B-F588-A6E6C5023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0C4A6-8BAB-1821-73B4-11FB0A66AD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E7EE6-8089-4DD1-A8F5-119D397282DA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3BEB4D9-AA0C-C1AD-A197-FA3F04F0F8E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1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5BB43B0C-77C7-4B41-B93D-ECB4AD339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39" y="2976419"/>
            <a:ext cx="6170612" cy="1548390"/>
          </a:xfrm>
        </p:spPr>
        <p:txBody>
          <a:bodyPr/>
          <a:lstStyle/>
          <a:p>
            <a:r>
              <a:rPr lang="es-419" sz="2800" b="1" dirty="0">
                <a:solidFill>
                  <a:srgbClr val="20592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IV</a:t>
            </a:r>
            <a:r>
              <a:rPr lang="es-419" sz="2400" b="1" dirty="0">
                <a:solidFill>
                  <a:srgbClr val="20592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s-419" sz="2800" b="1" dirty="0">
                <a:solidFill>
                  <a:srgbClr val="20592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INFORME</a:t>
            </a:r>
            <a:r>
              <a:rPr lang="es-419" sz="2400" b="1" dirty="0">
                <a:solidFill>
                  <a:srgbClr val="20592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s-419" sz="2800" b="1" dirty="0">
                <a:solidFill>
                  <a:srgbClr val="20592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TRIMESTRAL  2025</a:t>
            </a:r>
          </a:p>
          <a:p>
            <a:endParaRPr lang="es-CO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F9E1C78-5D08-482A-84ED-BC8280B4730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650673"/>
            <a:ext cx="7092950" cy="1344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5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RENDICIÓN DE CUENTAS </a:t>
            </a:r>
          </a:p>
        </p:txBody>
      </p:sp>
    </p:spTree>
    <p:extLst>
      <p:ext uri="{BB962C8B-B14F-4D97-AF65-F5344CB8AC3E}">
        <p14:creationId xmlns:p14="http://schemas.microsoft.com/office/powerpoint/2010/main" val="1637247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41764" y="3926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INDICADORES DE CALIDAD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AEE9705-9A67-436B-AD88-6ED20B812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010710"/>
              </p:ext>
            </p:extLst>
          </p:nvPr>
        </p:nvGraphicFramePr>
        <p:xfrm>
          <a:off x="1626731" y="1214731"/>
          <a:ext cx="8782648" cy="510442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38723">
                  <a:extLst>
                    <a:ext uri="{9D8B030D-6E8A-4147-A177-3AD203B41FA5}">
                      <a16:colId xmlns:a16="http://schemas.microsoft.com/office/drawing/2014/main" val="2035042413"/>
                    </a:ext>
                  </a:extLst>
                </a:gridCol>
                <a:gridCol w="3906179">
                  <a:extLst>
                    <a:ext uri="{9D8B030D-6E8A-4147-A177-3AD203B41FA5}">
                      <a16:colId xmlns:a16="http://schemas.microsoft.com/office/drawing/2014/main" val="1904221411"/>
                    </a:ext>
                  </a:extLst>
                </a:gridCol>
                <a:gridCol w="816940">
                  <a:extLst>
                    <a:ext uri="{9D8B030D-6E8A-4147-A177-3AD203B41FA5}">
                      <a16:colId xmlns:a16="http://schemas.microsoft.com/office/drawing/2014/main" val="1720233246"/>
                    </a:ext>
                  </a:extLst>
                </a:gridCol>
                <a:gridCol w="601770">
                  <a:extLst>
                    <a:ext uri="{9D8B030D-6E8A-4147-A177-3AD203B41FA5}">
                      <a16:colId xmlns:a16="http://schemas.microsoft.com/office/drawing/2014/main" val="1790350988"/>
                    </a:ext>
                  </a:extLst>
                </a:gridCol>
                <a:gridCol w="654759">
                  <a:extLst>
                    <a:ext uri="{9D8B030D-6E8A-4147-A177-3AD203B41FA5}">
                      <a16:colId xmlns:a16="http://schemas.microsoft.com/office/drawing/2014/main" val="1384817669"/>
                    </a:ext>
                  </a:extLst>
                </a:gridCol>
                <a:gridCol w="654759">
                  <a:extLst>
                    <a:ext uri="{9D8B030D-6E8A-4147-A177-3AD203B41FA5}">
                      <a16:colId xmlns:a16="http://schemas.microsoft.com/office/drawing/2014/main" val="3401494135"/>
                    </a:ext>
                  </a:extLst>
                </a:gridCol>
                <a:gridCol w="654759">
                  <a:extLst>
                    <a:ext uri="{9D8B030D-6E8A-4147-A177-3AD203B41FA5}">
                      <a16:colId xmlns:a16="http://schemas.microsoft.com/office/drawing/2014/main" val="3862857859"/>
                    </a:ext>
                  </a:extLst>
                </a:gridCol>
                <a:gridCol w="654759">
                  <a:extLst>
                    <a:ext uri="{9D8B030D-6E8A-4147-A177-3AD203B41FA5}">
                      <a16:colId xmlns:a16="http://schemas.microsoft.com/office/drawing/2014/main" val="998166152"/>
                    </a:ext>
                  </a:extLst>
                </a:gridCol>
              </a:tblGrid>
              <a:tr h="327813">
                <a:tc gridSpan="5">
                  <a:txBody>
                    <a:bodyPr/>
                    <a:lstStyle/>
                    <a:p>
                      <a:pPr algn="ctr"/>
                      <a:r>
                        <a:rPr lang="es-ES" sz="9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INDICADORES DE CALIDAD IV TRIMESTRE 2025</a:t>
                      </a:r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90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DOMINIO/ ATRIBUTO DE CALIDAD 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NOMBRE DEL INDICADOR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UNIDAD DE MEDIDA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PRIMER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SEGUNDO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TERCER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CUARTO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6160"/>
                  </a:ext>
                </a:extLst>
              </a:tr>
              <a:tr h="499898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EFECTIVIDAD EN LA ATENCIÓN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para la solicitud de 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Realización de Cirugía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5444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Realización de Cirugía General - Herniorrafia de Pared Abdominal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6296"/>
                  </a:ext>
                </a:extLst>
              </a:tr>
              <a:tr h="447460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Cirugía Oncológica Programada-Cáncer de Seno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720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Toma de Imágenes Diagnósticas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803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 TAC  de Tórax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6007"/>
                  </a:ext>
                </a:extLst>
              </a:tr>
              <a:tr h="43231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TAC de Abdomen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18218"/>
                  </a:ext>
                </a:extLst>
              </a:tr>
              <a:tr h="435395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PIN de Resonancia Magnética  de Cráneo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11692"/>
                  </a:ext>
                </a:extLst>
              </a:tr>
              <a:tr h="39004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 espera para la Autorización PIN de Consultas Médicas Especializadas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18453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 espera para la</a:t>
                      </a:r>
                      <a:r>
                        <a:rPr lang="es-ES" sz="900" b="0" i="0" u="sng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Autorización PIN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Consultas Médicas Especializadas - Medicina Interna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51285"/>
                  </a:ext>
                </a:extLst>
              </a:tr>
              <a:tr h="39581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Consultas Médicas Especializadas - Cirugía General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08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67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41764" y="3926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INDICADORES DE CALIDAD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49577F6-6C7E-4A58-8E4B-AFA7A7652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071389"/>
              </p:ext>
            </p:extLst>
          </p:nvPr>
        </p:nvGraphicFramePr>
        <p:xfrm>
          <a:off x="1635975" y="1200728"/>
          <a:ext cx="8782647" cy="509813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38723">
                  <a:extLst>
                    <a:ext uri="{9D8B030D-6E8A-4147-A177-3AD203B41FA5}">
                      <a16:colId xmlns:a16="http://schemas.microsoft.com/office/drawing/2014/main" val="2035042413"/>
                    </a:ext>
                  </a:extLst>
                </a:gridCol>
                <a:gridCol w="3906179">
                  <a:extLst>
                    <a:ext uri="{9D8B030D-6E8A-4147-A177-3AD203B41FA5}">
                      <a16:colId xmlns:a16="http://schemas.microsoft.com/office/drawing/2014/main" val="1904221411"/>
                    </a:ext>
                  </a:extLst>
                </a:gridCol>
                <a:gridCol w="897488">
                  <a:extLst>
                    <a:ext uri="{9D8B030D-6E8A-4147-A177-3AD203B41FA5}">
                      <a16:colId xmlns:a16="http://schemas.microsoft.com/office/drawing/2014/main" val="1720233246"/>
                    </a:ext>
                  </a:extLst>
                </a:gridCol>
                <a:gridCol w="521221">
                  <a:extLst>
                    <a:ext uri="{9D8B030D-6E8A-4147-A177-3AD203B41FA5}">
                      <a16:colId xmlns:a16="http://schemas.microsoft.com/office/drawing/2014/main" val="1790350988"/>
                    </a:ext>
                  </a:extLst>
                </a:gridCol>
                <a:gridCol w="654759">
                  <a:extLst>
                    <a:ext uri="{9D8B030D-6E8A-4147-A177-3AD203B41FA5}">
                      <a16:colId xmlns:a16="http://schemas.microsoft.com/office/drawing/2014/main" val="1384817669"/>
                    </a:ext>
                  </a:extLst>
                </a:gridCol>
                <a:gridCol w="654759">
                  <a:extLst>
                    <a:ext uri="{9D8B030D-6E8A-4147-A177-3AD203B41FA5}">
                      <a16:colId xmlns:a16="http://schemas.microsoft.com/office/drawing/2014/main" val="867601266"/>
                    </a:ext>
                  </a:extLst>
                </a:gridCol>
                <a:gridCol w="654759">
                  <a:extLst>
                    <a:ext uri="{9D8B030D-6E8A-4147-A177-3AD203B41FA5}">
                      <a16:colId xmlns:a16="http://schemas.microsoft.com/office/drawing/2014/main" val="1148970014"/>
                    </a:ext>
                  </a:extLst>
                </a:gridCol>
                <a:gridCol w="654759">
                  <a:extLst>
                    <a:ext uri="{9D8B030D-6E8A-4147-A177-3AD203B41FA5}">
                      <a16:colId xmlns:a16="http://schemas.microsoft.com/office/drawing/2014/main" val="3989622575"/>
                    </a:ext>
                  </a:extLst>
                </a:gridCol>
              </a:tblGrid>
              <a:tr h="327813">
                <a:tc gridSpan="5">
                  <a:txBody>
                    <a:bodyPr/>
                    <a:lstStyle/>
                    <a:p>
                      <a:pPr algn="ctr"/>
                      <a:r>
                        <a:rPr lang="es-ES" sz="9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INDICADORES DE CALIDAD IV TRIMESTRE 2025</a:t>
                      </a:r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90"/>
                  </a:ext>
                </a:extLst>
              </a:tr>
              <a:tr h="4851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DOMINIO/ ATRIBUTO DE CALIDAD 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NOMBRE DEL INDICADOR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UNIDAD DE MEDIDA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PRIMER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SEGUNDO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TERCER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CUARTO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6160"/>
                  </a:ext>
                </a:extLst>
              </a:tr>
              <a:tr h="499898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EFECTIVIDAD EN LA ATENCIÓN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 Consultas Médicas Especializadas - Ginecología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5444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 espera para la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Consultas Médicas Especializadas - Oncología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6296"/>
                  </a:ext>
                </a:extLst>
              </a:tr>
              <a:tr h="447460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 espera para la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Autorización PIN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la Referencia de pacientes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Horas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6 Horas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720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Cirugía Oftalmológica Programada-Cataratas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803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autorización PIN 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 Cirugía Ortopédica Programada-Reemplazo de Cadera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6007"/>
                  </a:ext>
                </a:extLst>
              </a:tr>
              <a:tr h="43231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realización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Cirugía Oftalmológica Programada-Cataratas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≤21,2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15,9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18218"/>
                  </a:ext>
                </a:extLst>
              </a:tr>
              <a:tr h="435395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</a:t>
                      </a:r>
                      <a:r>
                        <a:rPr lang="es-ES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realización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de Cirugía Ortopédica - Remplazo de Cadera Programada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22,2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11692"/>
                  </a:ext>
                </a:extLst>
              </a:tr>
              <a:tr h="39004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Oportunidad en la generacion de </a:t>
                      </a:r>
                      <a:r>
                        <a:rPr lang="es-ES" sz="900" b="0" i="0" u="sng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Autorizaciones PIN </a:t>
                      </a: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ambulatorias (global)</a:t>
                      </a:r>
                      <a:r>
                        <a:rPr lang="es-ES" sz="900" b="0" i="0" u="sng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18453"/>
                  </a:ext>
                </a:extLst>
              </a:tr>
              <a:tr h="40518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Oportunidad en la generacion de Autorizaciones PIN hospitalarias (global)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51285"/>
                  </a:ext>
                </a:extLst>
              </a:tr>
              <a:tr h="39581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Tiempo promedio de espera para la Autorización PIN de Cirugía para revascularización miocárdica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4,2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08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22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D06AC-DFAB-E031-4282-D4D69EC0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63" y="1765731"/>
            <a:ext cx="7982528" cy="186848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3. SATISFACCIÓN  DE  </a:t>
            </a:r>
            <a:br>
              <a:rPr lang="es-ES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</a:br>
            <a:r>
              <a:rPr lang="es-ES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LOS  USUARIOS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667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14054" y="589605"/>
            <a:ext cx="758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SATISFACCIÓN DE LOS USUARIOS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DD6CD2-B3EB-41F7-8435-D2D5B597971E}"/>
              </a:ext>
            </a:extLst>
          </p:cNvPr>
          <p:cNvSpPr txBox="1"/>
          <p:nvPr/>
        </p:nvSpPr>
        <p:spPr>
          <a:xfrm>
            <a:off x="1248375" y="5477751"/>
            <a:ext cx="8872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400" b="1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Encuestas De Satisfacción: </a:t>
            </a:r>
            <a:r>
              <a:rPr lang="es-ES" sz="1400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: En el IV trimestre de 2025 se encuestaron un total de </a:t>
            </a:r>
            <a:r>
              <a:rPr lang="es-ES" sz="1400" b="1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9.814 usuarios</a:t>
            </a:r>
            <a:r>
              <a:rPr lang="es-ES" sz="1400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, como resultado se obtuvo una tasa de satisfacción de aproximadamente el </a:t>
            </a:r>
            <a:r>
              <a:rPr lang="es-ES" sz="1400" b="1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100%</a:t>
            </a:r>
            <a:r>
              <a:rPr lang="es-ES" sz="1400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CO" sz="1400" b="1" dirty="0">
              <a:effectLst/>
              <a:latin typeface="Poppins 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BB7F85B-3CFE-4162-BD3F-49A1086A95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665201"/>
              </p:ext>
            </p:extLst>
          </p:nvPr>
        </p:nvGraphicFramePr>
        <p:xfrm>
          <a:off x="1721323" y="1707421"/>
          <a:ext cx="6633447" cy="331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1A1C178-7A35-492A-A722-D9A8974FC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946507"/>
              </p:ext>
            </p:extLst>
          </p:nvPr>
        </p:nvGraphicFramePr>
        <p:xfrm>
          <a:off x="8690847" y="2095837"/>
          <a:ext cx="3301549" cy="193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8835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14054" y="589605"/>
            <a:ext cx="758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SATISFACCIÓN DE LOS USUARIOS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860D0B-470D-4221-9959-879F6CD1AEC6}"/>
              </a:ext>
            </a:extLst>
          </p:cNvPr>
          <p:cNvSpPr txBox="1"/>
          <p:nvPr/>
        </p:nvSpPr>
        <p:spPr>
          <a:xfrm>
            <a:off x="5632703" y="2237892"/>
            <a:ext cx="49706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600" b="1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Atención e información </a:t>
            </a:r>
            <a:r>
              <a:rPr lang="es-CO" sz="1600" b="1" dirty="0"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CO" sz="1600" b="1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l usuario: </a:t>
            </a:r>
            <a:r>
              <a:rPr lang="es-ES" sz="1600" dirty="0">
                <a:effectLst/>
                <a:latin typeface="Poppins "/>
                <a:ea typeface="Arial MT"/>
                <a:cs typeface="Arial MT"/>
              </a:rPr>
              <a:t>: En el IV trimestre de 2025 fueron atendidos por los diferentes canales de atención dispuestos por la EPSI: </a:t>
            </a:r>
            <a:r>
              <a:rPr lang="es-ES" sz="1600" dirty="0">
                <a:latin typeface="Poppins "/>
                <a:ea typeface="Arial MT"/>
                <a:cs typeface="Arial MT"/>
              </a:rPr>
              <a:t>P</a:t>
            </a:r>
            <a:r>
              <a:rPr lang="es-ES" sz="1600" dirty="0">
                <a:effectLst/>
                <a:latin typeface="Poppins "/>
                <a:ea typeface="Arial MT"/>
                <a:cs typeface="Arial MT"/>
              </a:rPr>
              <a:t>resencial (oficinas locales) y no presenciales (Correos electrónicos, chat por página web, líneas gratuitas, redes sociales, teléfonos fijos, teléfono móvil, WhatsApp), un total de </a:t>
            </a:r>
            <a:r>
              <a:rPr lang="es-ES" sz="1600" b="1" dirty="0">
                <a:effectLst/>
                <a:latin typeface="Poppins "/>
                <a:ea typeface="Arial MT"/>
                <a:cs typeface="Arial MT"/>
              </a:rPr>
              <a:t>18.611 usuarios. </a:t>
            </a:r>
            <a:endParaRPr lang="es-CO" sz="1600" b="1" dirty="0">
              <a:effectLst/>
              <a:latin typeface="Poppins 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3B64758-5236-444A-A7ED-1DDAB688A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358841"/>
              </p:ext>
            </p:extLst>
          </p:nvPr>
        </p:nvGraphicFramePr>
        <p:xfrm>
          <a:off x="1871373" y="1174380"/>
          <a:ext cx="3051610" cy="518683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64628">
                  <a:extLst>
                    <a:ext uri="{9D8B030D-6E8A-4147-A177-3AD203B41FA5}">
                      <a16:colId xmlns:a16="http://schemas.microsoft.com/office/drawing/2014/main" val="1666957575"/>
                    </a:ext>
                  </a:extLst>
                </a:gridCol>
                <a:gridCol w="1286982">
                  <a:extLst>
                    <a:ext uri="{9D8B030D-6E8A-4147-A177-3AD203B41FA5}">
                      <a16:colId xmlns:a16="http://schemas.microsoft.com/office/drawing/2014/main" val="4101237261"/>
                    </a:ext>
                  </a:extLst>
                </a:gridCol>
              </a:tblGrid>
              <a:tr h="420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  <a:latin typeface="Poppins "/>
                        </a:rPr>
                        <a:t>MUNICIPIO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b="1" dirty="0">
                          <a:effectLst/>
                          <a:latin typeface="Poppins "/>
                        </a:rPr>
                        <a:t>TRIM  IV 2025</a:t>
                      </a:r>
                      <a:endParaRPr lang="es-CO" sz="1000" b="1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09477"/>
                  </a:ext>
                </a:extLst>
              </a:tr>
              <a:tr h="208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  <a:latin typeface="Poppins "/>
                        </a:rPr>
                        <a:t>RIOHACHA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2.884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3875784"/>
                  </a:ext>
                </a:extLst>
              </a:tr>
              <a:tr h="199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BARRANCAS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.943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5079287"/>
                  </a:ext>
                </a:extLst>
              </a:tr>
              <a:tr h="206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URIBIA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.445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7086697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ALBANIA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.325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695920"/>
                  </a:ext>
                </a:extLst>
              </a:tr>
              <a:tr h="208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MANAURE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1.260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8168836"/>
                  </a:ext>
                </a:extLst>
              </a:tr>
              <a:tr h="193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JUAN DEL CESAR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1.052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3628092"/>
                  </a:ext>
                </a:extLst>
              </a:tr>
              <a:tr h="179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MAICAO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70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3620311"/>
                  </a:ext>
                </a:extLst>
              </a:tr>
              <a:tr h="1908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DISTRACCION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46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4938958"/>
                  </a:ext>
                </a:extLst>
              </a:tr>
              <a:tr h="196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DIBULLA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501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3433924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FONSECA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250013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HATONUEVO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2579504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VALLEDUPAR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.250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8460382"/>
                  </a:ext>
                </a:extLst>
              </a:tr>
              <a:tr h="177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AGUSTIN CODAZZI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2.162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295526"/>
                  </a:ext>
                </a:extLst>
              </a:tr>
              <a:tr h="201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PUEBLO BELLO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40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021897"/>
                  </a:ext>
                </a:extLst>
              </a:tr>
              <a:tr h="196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PAZ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121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477142"/>
                  </a:ext>
                </a:extLst>
              </a:tr>
              <a:tr h="177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CHIMICHAGUA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0597283"/>
                  </a:ext>
                </a:extLst>
              </a:tr>
              <a:tr h="177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BECERRIL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786405"/>
                  </a:ext>
                </a:extLst>
              </a:tr>
              <a:tr h="19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MARTA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34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2406631"/>
                  </a:ext>
                </a:extLst>
              </a:tr>
              <a:tr h="2090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SABANAS DE SAN ÁNGEL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70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926301"/>
                  </a:ext>
                </a:extLst>
              </a:tr>
              <a:tr h="182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FUNDACION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191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2677400"/>
                  </a:ext>
                </a:extLst>
              </a:tr>
              <a:tr h="182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ARACATACA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137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6219676"/>
                  </a:ext>
                </a:extLst>
              </a:tr>
              <a:tr h="1973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CIENAGA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119</a:t>
                      </a: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6310266"/>
                  </a:ext>
                </a:extLst>
              </a:tr>
              <a:tr h="1973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BOGOTA DC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32" marR="8532" marT="8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0228069"/>
                  </a:ext>
                </a:extLst>
              </a:tr>
              <a:tr h="2612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CO" sz="1000" dirty="0">
                          <a:solidFill>
                            <a:schemeClr val="bg1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18.611</a:t>
                      </a:r>
                      <a:endParaRPr lang="es-CO" sz="11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29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363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14054" y="589605"/>
            <a:ext cx="758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SATISFACCIÓN DE LOS USUARIOS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860D0B-470D-4221-9959-879F6CD1AEC6}"/>
              </a:ext>
            </a:extLst>
          </p:cNvPr>
          <p:cNvSpPr txBox="1"/>
          <p:nvPr/>
        </p:nvSpPr>
        <p:spPr>
          <a:xfrm>
            <a:off x="5632703" y="2237892"/>
            <a:ext cx="49706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600" b="1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Capacitaciones: </a:t>
            </a:r>
            <a:r>
              <a:rPr lang="es-ES" sz="1600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En el IV trimestre de 2025 fueron capacitados un total de </a:t>
            </a:r>
            <a:r>
              <a:rPr lang="es-ES" sz="1600" b="1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4.627 usuarios</a:t>
            </a:r>
            <a:r>
              <a:rPr lang="es-ES" sz="1600" dirty="0">
                <a:effectLst/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 en temas fundamentales como: canales de atención, deberes y derechos, mecanismos de participación social en salud, eliminación de barreras de acceso a través del SIAU, acceso a los servicios de salud en situaciones de urgencias, entre otros.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3B64758-5236-444A-A7ED-1DDAB688A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92903"/>
              </p:ext>
            </p:extLst>
          </p:nvPr>
        </p:nvGraphicFramePr>
        <p:xfrm>
          <a:off x="1871373" y="1174380"/>
          <a:ext cx="3051610" cy="499211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64628">
                  <a:extLst>
                    <a:ext uri="{9D8B030D-6E8A-4147-A177-3AD203B41FA5}">
                      <a16:colId xmlns:a16="http://schemas.microsoft.com/office/drawing/2014/main" val="1666957575"/>
                    </a:ext>
                  </a:extLst>
                </a:gridCol>
                <a:gridCol w="1286982">
                  <a:extLst>
                    <a:ext uri="{9D8B030D-6E8A-4147-A177-3AD203B41FA5}">
                      <a16:colId xmlns:a16="http://schemas.microsoft.com/office/drawing/2014/main" val="4101237261"/>
                    </a:ext>
                  </a:extLst>
                </a:gridCol>
              </a:tblGrid>
              <a:tr h="420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dirty="0">
                          <a:effectLst/>
                          <a:latin typeface="Poppins "/>
                        </a:rPr>
                        <a:t>MUNICIPIO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000" b="1" dirty="0">
                          <a:effectLst/>
                          <a:latin typeface="Poppins "/>
                        </a:rPr>
                        <a:t>TRIM  IV 2025</a:t>
                      </a:r>
                      <a:endParaRPr lang="es-CO" sz="1000" b="1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09477"/>
                  </a:ext>
                </a:extLst>
              </a:tr>
              <a:tr h="208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ALBANIA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3875784"/>
                  </a:ext>
                </a:extLst>
              </a:tr>
              <a:tr h="199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BARRANCAS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640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5079287"/>
                  </a:ext>
                </a:extLst>
              </a:tr>
              <a:tr h="206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DIBULLA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7086697"/>
                  </a:ext>
                </a:extLst>
              </a:tr>
              <a:tr h="234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DISTRACCIÓN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272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2695920"/>
                  </a:ext>
                </a:extLst>
              </a:tr>
              <a:tr h="2080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FONSECA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8168836"/>
                  </a:ext>
                </a:extLst>
              </a:tr>
              <a:tr h="193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HATONUEVO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219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3628092"/>
                  </a:ext>
                </a:extLst>
              </a:tr>
              <a:tr h="1798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MAICAO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347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3620311"/>
                  </a:ext>
                </a:extLst>
              </a:tr>
              <a:tr h="2000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MANAURE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5284935"/>
                  </a:ext>
                </a:extLst>
              </a:tr>
              <a:tr h="1908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RIOHACHA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4938958"/>
                  </a:ext>
                </a:extLst>
              </a:tr>
              <a:tr h="196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 JUAN DEL CESAR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190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3433924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URIBIA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184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250013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AGUSTÍN CODAZZI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186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2579504"/>
                  </a:ext>
                </a:extLst>
              </a:tr>
              <a:tr h="197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BECERRIL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180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8460382"/>
                  </a:ext>
                </a:extLst>
              </a:tr>
              <a:tr h="177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CHIMICHAGUA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135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295526"/>
                  </a:ext>
                </a:extLst>
              </a:tr>
              <a:tr h="201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PAZ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111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021897"/>
                  </a:ext>
                </a:extLst>
              </a:tr>
              <a:tr h="196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PUEBLO BELLO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180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477142"/>
                  </a:ext>
                </a:extLst>
              </a:tr>
              <a:tr h="177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VALLEDUPAR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497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0597283"/>
                  </a:ext>
                </a:extLst>
              </a:tr>
              <a:tr h="177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ARACATACA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786405"/>
                  </a:ext>
                </a:extLst>
              </a:tr>
              <a:tr h="195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CIÉNAGA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109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2406631"/>
                  </a:ext>
                </a:extLst>
              </a:tr>
              <a:tr h="2090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FUNDACIÓN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174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8926301"/>
                  </a:ext>
                </a:extLst>
              </a:tr>
              <a:tr h="182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SABANAS DE SAN ÁNGEL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88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2677400"/>
                  </a:ext>
                </a:extLst>
              </a:tr>
              <a:tr h="182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SANTA MARTA</a:t>
                      </a:r>
                      <a:endParaRPr lang="es-CO" sz="1000" dirty="0">
                        <a:solidFill>
                          <a:srgbClr val="000000"/>
                        </a:solidFill>
                        <a:effectLst/>
                        <a:latin typeface="Poppins 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136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4720" marR="4720" marT="47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6219676"/>
                  </a:ext>
                </a:extLst>
              </a:tr>
              <a:tr h="2612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CO" sz="1000" dirty="0">
                          <a:solidFill>
                            <a:schemeClr val="bg1"/>
                          </a:solidFill>
                          <a:effectLst/>
                          <a:latin typeface="Poppins 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4.627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329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23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ABC47E-17C0-E993-15DB-1D4C6080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10" y="1821150"/>
            <a:ext cx="8915400" cy="1868488"/>
          </a:xfrm>
        </p:spPr>
        <p:txBody>
          <a:bodyPr>
            <a:noAutofit/>
          </a:bodyPr>
          <a:lstStyle/>
          <a:p>
            <a:r>
              <a:rPr lang="es-ES" sz="42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4. ESTADO DE CONTRATACIÓN </a:t>
            </a:r>
            <a:br>
              <a:rPr lang="es-ES" sz="42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</a:br>
            <a:r>
              <a:rPr lang="es-ES" sz="42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DE LA RED POR NIVEL DE COMPLEJIDAD</a:t>
            </a: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2106009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75245" y="386405"/>
            <a:ext cx="88415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ESTADO DE CONTRATACIÓN DE LA RED </a:t>
            </a:r>
            <a:b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POR  NIVEL DE COMPLEJIDAD</a:t>
            </a:r>
            <a:endParaRPr lang="es-CO" sz="3200" b="1" dirty="0">
              <a:solidFill>
                <a:srgbClr val="20592C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B7E9445-4AEB-4FC8-86B0-CA283F6B8A0C}"/>
              </a:ext>
            </a:extLst>
          </p:cNvPr>
          <p:cNvSpPr txBox="1"/>
          <p:nvPr/>
        </p:nvSpPr>
        <p:spPr>
          <a:xfrm>
            <a:off x="4456103" y="6093682"/>
            <a:ext cx="5992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s-CO" sz="1100" b="1" dirty="0"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Estado de contratación por nivel de complejidad IV Trimestre de 2025.</a:t>
            </a:r>
            <a:r>
              <a:rPr lang="es-CO" sz="1600" b="1" dirty="0"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1600" b="1" dirty="0">
              <a:effectLst/>
              <a:latin typeface="Poppins 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3F7A42C-9917-45AC-9C3D-800F04B9FF63}"/>
              </a:ext>
            </a:extLst>
          </p:cNvPr>
          <p:cNvGrpSpPr/>
          <p:nvPr/>
        </p:nvGrpSpPr>
        <p:grpSpPr>
          <a:xfrm>
            <a:off x="1195388" y="1987521"/>
            <a:ext cx="9591295" cy="3142829"/>
            <a:chOff x="0" y="0"/>
            <a:chExt cx="7839075" cy="1675437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47588B9A-4823-4A9D-93BB-A156106A6F11}"/>
                </a:ext>
              </a:extLst>
            </p:cNvPr>
            <p:cNvGrpSpPr/>
            <p:nvPr/>
          </p:nvGrpSpPr>
          <p:grpSpPr>
            <a:xfrm>
              <a:off x="0" y="0"/>
              <a:ext cx="6424213" cy="1675437"/>
              <a:chOff x="0" y="0"/>
              <a:chExt cx="6424213" cy="1675437"/>
            </a:xfrm>
          </p:grpSpPr>
          <p:sp>
            <p:nvSpPr>
              <p:cNvPr id="27" name="Google Shape;207;p38">
                <a:extLst>
                  <a:ext uri="{FF2B5EF4-FFF2-40B4-BE49-F238E27FC236}">
                    <a16:creationId xmlns:a16="http://schemas.microsoft.com/office/drawing/2014/main" id="{AC9930D1-0672-4602-BF61-AF0261D67817}"/>
                  </a:ext>
                </a:extLst>
              </p:cNvPr>
              <p:cNvSpPr/>
              <p:nvPr/>
            </p:nvSpPr>
            <p:spPr>
              <a:xfrm>
                <a:off x="0" y="681555"/>
                <a:ext cx="1721473" cy="645551"/>
              </a:xfrm>
              <a:prstGeom prst="rect">
                <a:avLst/>
              </a:prstGeom>
              <a:solidFill>
                <a:srgbClr val="63A537"/>
              </a:solidFill>
              <a:ln w="19050" cap="rnd" cmpd="sng">
                <a:solidFill>
                  <a:srgbClr val="6F94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1514FF6E-E82E-4C16-A9E3-673B3594B6A9}" type="TxLink">
                  <a:rPr lang="en-US" sz="1200" b="1" i="0" u="none" strike="noStrike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Poppins SemiBold"/>
                  </a:rPr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t>137 PRESTADORES ACTIVOS</a:t>
                </a:fld>
                <a:endParaRPr sz="1400" b="1" dirty="0">
                  <a:solidFill>
                    <a:schemeClr val="bg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28" name="Google Shape;208;p38">
                <a:extLst>
                  <a:ext uri="{FF2B5EF4-FFF2-40B4-BE49-F238E27FC236}">
                    <a16:creationId xmlns:a16="http://schemas.microsoft.com/office/drawing/2014/main" id="{D1B7E7E0-7EC5-4C3E-A136-CBAAF62DE79D}"/>
                  </a:ext>
                </a:extLst>
              </p:cNvPr>
              <p:cNvSpPr/>
              <p:nvPr/>
            </p:nvSpPr>
            <p:spPr>
              <a:xfrm>
                <a:off x="2208366" y="0"/>
                <a:ext cx="1673849" cy="343556"/>
              </a:xfrm>
              <a:prstGeom prst="rect">
                <a:avLst/>
              </a:prstGeom>
              <a:solidFill>
                <a:srgbClr val="63A537"/>
              </a:solidFill>
              <a:ln w="19050" cap="rnd" cmpd="sng">
                <a:solidFill>
                  <a:srgbClr val="6F94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54CADEE6-7F44-477E-9BEB-1C1A91DD69CC}" type="TxLink">
                  <a:rPr lang="en-US" sz="1200" b="1" i="0" u="none" strike="noStrike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Poppins"/>
                  </a:rPr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t>146 CONTRATOS</a:t>
                </a:fld>
                <a:endParaRPr sz="1400" b="0" dirty="0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29" name="Google Shape;209;p38">
                <a:extLst>
                  <a:ext uri="{FF2B5EF4-FFF2-40B4-BE49-F238E27FC236}">
                    <a16:creationId xmlns:a16="http://schemas.microsoft.com/office/drawing/2014/main" id="{927A39A5-37AA-4B62-B43D-A0BE57851818}"/>
                  </a:ext>
                </a:extLst>
              </p:cNvPr>
              <p:cNvSpPr/>
              <p:nvPr/>
            </p:nvSpPr>
            <p:spPr>
              <a:xfrm>
                <a:off x="4743450" y="1274765"/>
                <a:ext cx="1669317" cy="400672"/>
              </a:xfrm>
              <a:prstGeom prst="rect">
                <a:avLst/>
              </a:prstGeom>
              <a:solidFill>
                <a:srgbClr val="63A537"/>
              </a:solidFill>
              <a:ln w="19050" cap="rnd" cmpd="sng">
                <a:solidFill>
                  <a:srgbClr val="6F94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53F2B2F5-F5D2-4792-9587-546091C03ED6}" type="TxLink">
                  <a:rPr lang="en-US" sz="1200" b="1" i="0" u="none" strike="noStrike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Poppins"/>
                  </a:rPr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t>77 EVENTO 69,4%</a:t>
                </a:fld>
                <a:endParaRPr sz="1400" b="1" dirty="0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0" name="Google Shape;210;p38">
                <a:extLst>
                  <a:ext uri="{FF2B5EF4-FFF2-40B4-BE49-F238E27FC236}">
                    <a16:creationId xmlns:a16="http://schemas.microsoft.com/office/drawing/2014/main" id="{BCDBB081-B57A-47FE-AECD-D16CB1D1B6C4}"/>
                  </a:ext>
                </a:extLst>
              </p:cNvPr>
              <p:cNvSpPr/>
              <p:nvPr/>
            </p:nvSpPr>
            <p:spPr>
              <a:xfrm>
                <a:off x="4730649" y="349615"/>
                <a:ext cx="1682214" cy="343556"/>
              </a:xfrm>
              <a:prstGeom prst="rect">
                <a:avLst/>
              </a:prstGeom>
              <a:solidFill>
                <a:srgbClr val="63A537"/>
              </a:solidFill>
              <a:ln w="19050" cap="rnd" cmpd="sng">
                <a:solidFill>
                  <a:srgbClr val="6F94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8C2A6616-7592-43B8-904D-0C6C0B011D07}" type="TxLink">
                  <a:rPr lang="en-US" sz="1200" b="1" i="0" u="none" strike="noStrike" cap="none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Poppins"/>
                  </a:rPr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t>9 PGP 90,0%</a:t>
                </a:fld>
                <a:endParaRPr sz="1400" b="1" i="0" u="none" strike="noStrike" cap="none" dirty="0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31" name="Google Shape;211;p38">
                <a:extLst>
                  <a:ext uri="{FF2B5EF4-FFF2-40B4-BE49-F238E27FC236}">
                    <a16:creationId xmlns:a16="http://schemas.microsoft.com/office/drawing/2014/main" id="{391821E0-1CF1-4D1D-BF80-A809A760E803}"/>
                  </a:ext>
                </a:extLst>
              </p:cNvPr>
              <p:cNvSpPr/>
              <p:nvPr/>
            </p:nvSpPr>
            <p:spPr>
              <a:xfrm>
                <a:off x="4741999" y="827501"/>
                <a:ext cx="1682214" cy="345461"/>
              </a:xfrm>
              <a:prstGeom prst="rect">
                <a:avLst/>
              </a:prstGeom>
              <a:solidFill>
                <a:srgbClr val="63A537"/>
              </a:solidFill>
              <a:ln w="19050" cap="rnd" cmpd="sng">
                <a:solidFill>
                  <a:srgbClr val="6F942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fld id="{E93D9A76-7435-4D55-A949-74A85279DD5E}" type="TxLink">
                  <a:rPr lang="en-US" sz="1200" b="1" i="0" u="none" strike="noStrike" cap="none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  <a:sym typeface="Poppins"/>
                  </a:rPr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t>60 CAPITA 33,7%</a:t>
                </a:fld>
                <a:endParaRPr sz="1400" b="1" i="0" u="none" strike="noStrike" cap="none" dirty="0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cxnSp>
            <p:nvCxnSpPr>
              <p:cNvPr id="32" name="Google Shape;212;p38">
                <a:extLst>
                  <a:ext uri="{FF2B5EF4-FFF2-40B4-BE49-F238E27FC236}">
                    <a16:creationId xmlns:a16="http://schemas.microsoft.com/office/drawing/2014/main" id="{B64261ED-F9A0-4027-B885-88EB4C814D9B}"/>
                  </a:ext>
                </a:extLst>
              </p:cNvPr>
              <p:cNvCxnSpPr/>
              <p:nvPr/>
            </p:nvCxnSpPr>
            <p:spPr>
              <a:xfrm>
                <a:off x="3052267" y="363206"/>
                <a:ext cx="3352" cy="638824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</p:cxnSp>
          <p:cxnSp>
            <p:nvCxnSpPr>
              <p:cNvPr id="33" name="Google Shape;212;p38">
                <a:extLst>
                  <a:ext uri="{FF2B5EF4-FFF2-40B4-BE49-F238E27FC236}">
                    <a16:creationId xmlns:a16="http://schemas.microsoft.com/office/drawing/2014/main" id="{785AD0DA-FEC3-463E-B599-E8085CF845AF}"/>
                  </a:ext>
                </a:extLst>
              </p:cNvPr>
              <p:cNvCxnSpPr>
                <a:stCxn id="31" idx="1"/>
                <a:endCxn id="27" idx="3"/>
              </p:cNvCxnSpPr>
              <p:nvPr/>
            </p:nvCxnSpPr>
            <p:spPr>
              <a:xfrm flipH="1">
                <a:off x="1721473" y="1000232"/>
                <a:ext cx="3020526" cy="4099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</p:cxnSp>
          <p:cxnSp>
            <p:nvCxnSpPr>
              <p:cNvPr id="34" name="Google Shape;212;p38">
                <a:extLst>
                  <a:ext uri="{FF2B5EF4-FFF2-40B4-BE49-F238E27FC236}">
                    <a16:creationId xmlns:a16="http://schemas.microsoft.com/office/drawing/2014/main" id="{0CB29D6D-E7A3-4201-B49D-29DE865C9847}"/>
                  </a:ext>
                </a:extLst>
              </p:cNvPr>
              <p:cNvCxnSpPr>
                <a:stCxn id="30" idx="1"/>
              </p:cNvCxnSpPr>
              <p:nvPr/>
            </p:nvCxnSpPr>
            <p:spPr>
              <a:xfrm flipH="1" flipV="1">
                <a:off x="4333241" y="514985"/>
                <a:ext cx="397408" cy="6408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</p:cxnSp>
          <p:cxnSp>
            <p:nvCxnSpPr>
              <p:cNvPr id="35" name="Google Shape;212;p38">
                <a:extLst>
                  <a:ext uri="{FF2B5EF4-FFF2-40B4-BE49-F238E27FC236}">
                    <a16:creationId xmlns:a16="http://schemas.microsoft.com/office/drawing/2014/main" id="{A77E2533-8031-412C-9FB7-790C6B6A58A2}"/>
                  </a:ext>
                </a:extLst>
              </p:cNvPr>
              <p:cNvCxnSpPr>
                <a:stCxn id="29" idx="1"/>
              </p:cNvCxnSpPr>
              <p:nvPr/>
            </p:nvCxnSpPr>
            <p:spPr>
              <a:xfrm flipH="1">
                <a:off x="4343402" y="1475101"/>
                <a:ext cx="400048" cy="5719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</p:cxnSp>
          <p:cxnSp>
            <p:nvCxnSpPr>
              <p:cNvPr id="36" name="Google Shape;212;p38">
                <a:extLst>
                  <a:ext uri="{FF2B5EF4-FFF2-40B4-BE49-F238E27FC236}">
                    <a16:creationId xmlns:a16="http://schemas.microsoft.com/office/drawing/2014/main" id="{06CC5C37-363D-476D-8E9E-F44E7C823592}"/>
                  </a:ext>
                </a:extLst>
              </p:cNvPr>
              <p:cNvCxnSpPr/>
              <p:nvPr/>
            </p:nvCxnSpPr>
            <p:spPr>
              <a:xfrm flipV="1">
                <a:off x="4333240" y="512445"/>
                <a:ext cx="2541" cy="963295"/>
              </a:xfrm>
              <a:prstGeom prst="straightConnector1">
                <a:avLst/>
              </a:pr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5400000" rotWithShape="0">
                  <a:srgbClr val="000000">
                    <a:alpha val="44710"/>
                  </a:srgbClr>
                </a:outerShdw>
              </a:effectLst>
            </p:spPr>
          </p:cxnSp>
        </p:grpSp>
        <p:sp>
          <p:nvSpPr>
            <p:cNvPr id="25" name="Cerrar llave 24">
              <a:extLst>
                <a:ext uri="{FF2B5EF4-FFF2-40B4-BE49-F238E27FC236}">
                  <a16:creationId xmlns:a16="http://schemas.microsoft.com/office/drawing/2014/main" id="{CB8264B1-6C20-49B6-8920-8C7BD6850761}"/>
                </a:ext>
              </a:extLst>
            </p:cNvPr>
            <p:cNvSpPr/>
            <p:nvPr/>
          </p:nvSpPr>
          <p:spPr>
            <a:xfrm>
              <a:off x="6477000" y="419100"/>
              <a:ext cx="238125" cy="1200150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CO" sz="1200" b="1">
                <a:solidFill>
                  <a:schemeClr val="bg1"/>
                </a:solidFill>
              </a:endParaRPr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7B1EFE8C-746B-42B7-856E-411BAC2E3B14}"/>
                </a:ext>
              </a:extLst>
            </p:cNvPr>
            <p:cNvSpPr/>
            <p:nvPr/>
          </p:nvSpPr>
          <p:spPr>
            <a:xfrm>
              <a:off x="6877050" y="828675"/>
              <a:ext cx="962025" cy="3429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DAAF8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1A1A05DE-A1DF-4250-814D-7A858B57418B}" type="TxLink">
                <a:rPr lang="en-US" sz="1200" b="1" i="0" u="none" strike="noStrike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pPr algn="ctr"/>
                <a:t>193%</a:t>
              </a:fld>
              <a:endParaRPr lang="es-CO" sz="1400" b="1" dirty="0">
                <a:solidFill>
                  <a:schemeClr val="tx1"/>
                </a:solidFill>
                <a:latin typeface="Poppins" panose="00000800000000000000" pitchFamily="2" charset="0"/>
                <a:cs typeface="Poppins" panose="000008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675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75245" y="386405"/>
            <a:ext cx="88415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ESTADO DE CONTRATACIÓN DE LA RED </a:t>
            </a:r>
            <a:b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POR  NIVEL DE COMPLEJIDAD</a:t>
            </a:r>
            <a:endParaRPr lang="es-CO" sz="3200" b="1" dirty="0">
              <a:solidFill>
                <a:srgbClr val="20592C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BEAAED3-3DC2-4522-8C4E-70EAE6A3C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570785"/>
              </p:ext>
            </p:extLst>
          </p:nvPr>
        </p:nvGraphicFramePr>
        <p:xfrm>
          <a:off x="1874486" y="1584647"/>
          <a:ext cx="8443028" cy="456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376076F-ADDE-4E86-B612-0DF31294B98A}"/>
              </a:ext>
            </a:extLst>
          </p:cNvPr>
          <p:cNvSpPr txBox="1"/>
          <p:nvPr/>
        </p:nvSpPr>
        <p:spPr>
          <a:xfrm>
            <a:off x="4483811" y="6195281"/>
            <a:ext cx="59924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s-CO" sz="1000" b="1" dirty="0">
                <a:latin typeface="Poppins "/>
                <a:ea typeface="Calibri" panose="020F0502020204030204" pitchFamily="34" charset="0"/>
                <a:cs typeface="Calibri" panose="020F0502020204030204" pitchFamily="34" charset="0"/>
              </a:rPr>
              <a:t>Estado de contratación por nivel de complejidad IV Trimestre de 2025. </a:t>
            </a:r>
            <a:endParaRPr lang="es-CO" sz="1000" b="1" dirty="0">
              <a:effectLst/>
              <a:latin typeface="Poppins 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6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75245" y="386405"/>
            <a:ext cx="88415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ESTADO DE CONTRATACIÓN DE LA RED </a:t>
            </a:r>
            <a:b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s-MX" sz="3200" dirty="0">
                <a:solidFill>
                  <a:srgbClr val="215025"/>
                </a:solidFill>
                <a:latin typeface="Poppins Black"/>
                <a:ea typeface="Poppins Black"/>
                <a:cs typeface="Poppins Black"/>
                <a:sym typeface="Poppins Black"/>
              </a:rPr>
              <a:t>POR  NIVEL DE COMPLEJIDAD</a:t>
            </a:r>
            <a:endParaRPr lang="es-CO" sz="3200" b="1" dirty="0">
              <a:solidFill>
                <a:srgbClr val="20592C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69D594-7680-4F36-8355-9AE4C37ED3FB}"/>
              </a:ext>
            </a:extLst>
          </p:cNvPr>
          <p:cNvSpPr txBox="1"/>
          <p:nvPr/>
        </p:nvSpPr>
        <p:spPr>
          <a:xfrm>
            <a:off x="5942354" y="6193839"/>
            <a:ext cx="51294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CO" sz="1000" b="1" dirty="0"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Valor en Pesos por modalidad de contratos en el IV Trimestre de 2025. </a:t>
            </a:r>
            <a:endParaRPr lang="es-CO" sz="1000" b="1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57008E4-CE97-4860-9C09-673CD271ED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275908"/>
              </p:ext>
            </p:extLst>
          </p:nvPr>
        </p:nvGraphicFramePr>
        <p:xfrm>
          <a:off x="1382052" y="1637981"/>
          <a:ext cx="81534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266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53CAC-46DB-4322-BC78-D5E38D47FD5E}"/>
              </a:ext>
            </a:extLst>
          </p:cNvPr>
          <p:cNvSpPr txBox="1">
            <a:spLocks/>
          </p:cNvSpPr>
          <p:nvPr/>
        </p:nvSpPr>
        <p:spPr>
          <a:xfrm>
            <a:off x="1716395" y="815974"/>
            <a:ext cx="943729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FAEBD0-477F-4863-8EE1-55F88C665101}"/>
              </a:ext>
            </a:extLst>
          </p:cNvPr>
          <p:cNvSpPr txBox="1">
            <a:spLocks/>
          </p:cNvSpPr>
          <p:nvPr/>
        </p:nvSpPr>
        <p:spPr>
          <a:xfrm>
            <a:off x="1716395" y="1607561"/>
            <a:ext cx="9437299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CO" dirty="0">
                <a:latin typeface="poppins  (Cuerpo)"/>
              </a:rPr>
              <a:t>Caracterización de los afiliados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s-CO" dirty="0">
              <a:latin typeface="poppins  (Cuerpo)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CO" dirty="0">
                <a:latin typeface="poppins  (Cuerpo)"/>
              </a:rPr>
              <a:t>Indicadores de Calidad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s-CO" dirty="0">
              <a:latin typeface="poppins  (Cuerpo)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CO" dirty="0">
                <a:latin typeface="poppins  (Cuerpo)"/>
                <a:cs typeface="Poppins" panose="00000500000000000000" pitchFamily="2" charset="0"/>
              </a:rPr>
              <a:t>Satisfacción</a:t>
            </a:r>
            <a:r>
              <a:rPr lang="es-CO" dirty="0">
                <a:latin typeface="poppins  (Cuerpo)"/>
              </a:rPr>
              <a:t> de los Usuarios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s-CO" dirty="0">
              <a:latin typeface="poppins  (Cuerpo)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CO" dirty="0">
                <a:latin typeface="poppins  (Cuerpo)"/>
              </a:rPr>
              <a:t>Estado de Contratación de la red por nivel de complejidad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s-CO" dirty="0">
              <a:latin typeface="poppins  (Cuerpo)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CO" dirty="0">
                <a:latin typeface="poppins  (Cuerpo)"/>
              </a:rPr>
              <a:t>Novedades presentadas</a:t>
            </a:r>
          </a:p>
        </p:txBody>
      </p:sp>
    </p:spTree>
    <p:extLst>
      <p:ext uri="{BB962C8B-B14F-4D97-AF65-F5344CB8AC3E}">
        <p14:creationId xmlns:p14="http://schemas.microsoft.com/office/powerpoint/2010/main" val="1639557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07F53-928A-92BA-1852-6912DACD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3986"/>
            <a:ext cx="7437582" cy="1868488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5. NOVEDADES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7549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2603118-FC4E-402B-88C5-ABB209EDD178}"/>
              </a:ext>
            </a:extLst>
          </p:cNvPr>
          <p:cNvSpPr txBox="1"/>
          <p:nvPr/>
        </p:nvSpPr>
        <p:spPr>
          <a:xfrm>
            <a:off x="1675245" y="598841"/>
            <a:ext cx="8841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215025"/>
                </a:solidFill>
                <a:latin typeface="Poppins Black"/>
                <a:cs typeface="Poppins Black"/>
                <a:sym typeface="Poppins Black"/>
              </a:rPr>
              <a:t>NOVEDADES</a:t>
            </a:r>
            <a:endParaRPr lang="es-CO" sz="3200" b="1" dirty="0">
              <a:solidFill>
                <a:srgbClr val="20592C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graphicFrame>
        <p:nvGraphicFramePr>
          <p:cNvPr id="5" name="Google Shape;231;p42">
            <a:extLst>
              <a:ext uri="{FF2B5EF4-FFF2-40B4-BE49-F238E27FC236}">
                <a16:creationId xmlns:a16="http://schemas.microsoft.com/office/drawing/2014/main" id="{2C26E325-DF8B-4FC9-994B-CCA2800C7C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43992"/>
              </p:ext>
            </p:extLst>
          </p:nvPr>
        </p:nvGraphicFramePr>
        <p:xfrm>
          <a:off x="1796905" y="1556727"/>
          <a:ext cx="7459085" cy="9001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5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dirty="0">
                          <a:solidFill>
                            <a:srgbClr val="FFFFFF"/>
                          </a:solidFill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CANTIDAD DE AFILIADOS</a:t>
                      </a:r>
                      <a:endParaRPr sz="1600" b="1" dirty="0">
                        <a:solidFill>
                          <a:srgbClr val="FFFFFF"/>
                        </a:solidFill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274E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4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dirty="0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TOTAL GENERAL</a:t>
                      </a:r>
                      <a:endParaRPr sz="1600" b="1" dirty="0">
                        <a:latin typeface="Poppins" panose="00000500000000000000" pitchFamily="2" charset="0"/>
                        <a:ea typeface="Poppins"/>
                        <a:cs typeface="Poppins" panose="00000500000000000000" pitchFamily="2" charset="0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dirty="0">
                          <a:latin typeface="Poppins" panose="00000500000000000000" pitchFamily="2" charset="0"/>
                          <a:ea typeface="Poppins"/>
                          <a:cs typeface="Poppins" panose="00000500000000000000" pitchFamily="2" charset="0"/>
                          <a:sym typeface="Poppins"/>
                        </a:rPr>
                        <a:t>304.452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oogle Shape;232;p42">
            <a:extLst>
              <a:ext uri="{FF2B5EF4-FFF2-40B4-BE49-F238E27FC236}">
                <a16:creationId xmlns:a16="http://schemas.microsoft.com/office/drawing/2014/main" id="{6C32278B-16DD-4A90-A816-77C6C766B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586512"/>
              </p:ext>
            </p:extLst>
          </p:nvPr>
        </p:nvGraphicFramePr>
        <p:xfrm>
          <a:off x="1796904" y="2828175"/>
          <a:ext cx="7459085" cy="1280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5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886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MOVILIDAD</a:t>
                      </a:r>
                      <a:endParaRPr sz="16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274E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2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DESCENDENTE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108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589770575"/>
                  </a:ext>
                </a:extLst>
              </a:tr>
              <a:tr h="36888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ASCENDENTE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2.800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oogle Shape;233;p42">
            <a:extLst>
              <a:ext uri="{FF2B5EF4-FFF2-40B4-BE49-F238E27FC236}">
                <a16:creationId xmlns:a16="http://schemas.microsoft.com/office/drawing/2014/main" id="{674622E1-05AC-4298-A057-78ADC4929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738710"/>
              </p:ext>
            </p:extLst>
          </p:nvPr>
        </p:nvGraphicFramePr>
        <p:xfrm>
          <a:off x="1806139" y="4430230"/>
          <a:ext cx="7459085" cy="1502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7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456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PORTABILIDAD </a:t>
                      </a:r>
                      <a:endParaRPr sz="1600" b="1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274E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SOLICITUDES DE PORTABILIDAD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119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SOLICITUDES DE PORT. APROBADAS 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119</a:t>
                      </a:r>
                      <a:endParaRPr sz="16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218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68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88125-844E-93AC-A6DC-B8761562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55" y="1959695"/>
            <a:ext cx="6744855" cy="1868488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1. CARACTERIZACIÓN </a:t>
            </a:r>
            <a:br>
              <a:rPr lang="es-ES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</a:br>
            <a:r>
              <a:rPr lang="es-ES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DE LOS AFILIADOS</a:t>
            </a:r>
            <a:endParaRPr lang="es-CO" dirty="0">
              <a:solidFill>
                <a:schemeClr val="bg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3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E7E751-A2C6-4069-B1E7-13633CA57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76" y="298369"/>
            <a:ext cx="9620322" cy="1329043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A5C3DC8-4F5C-47C9-B71B-5057DD67D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67033"/>
              </p:ext>
            </p:extLst>
          </p:nvPr>
        </p:nvGraphicFramePr>
        <p:xfrm>
          <a:off x="2785571" y="1496458"/>
          <a:ext cx="5921460" cy="4782958"/>
        </p:xfrm>
        <a:graphic>
          <a:graphicData uri="http://schemas.openxmlformats.org/drawingml/2006/table">
            <a:tbl>
              <a:tblPr/>
              <a:tblGrid>
                <a:gridCol w="1449376">
                  <a:extLst>
                    <a:ext uri="{9D8B030D-6E8A-4147-A177-3AD203B41FA5}">
                      <a16:colId xmlns:a16="http://schemas.microsoft.com/office/drawing/2014/main" val="873962881"/>
                    </a:ext>
                  </a:extLst>
                </a:gridCol>
                <a:gridCol w="1210990">
                  <a:extLst>
                    <a:ext uri="{9D8B030D-6E8A-4147-A177-3AD203B41FA5}">
                      <a16:colId xmlns:a16="http://schemas.microsoft.com/office/drawing/2014/main" val="460552707"/>
                    </a:ext>
                  </a:extLst>
                </a:gridCol>
                <a:gridCol w="1630547">
                  <a:extLst>
                    <a:ext uri="{9D8B030D-6E8A-4147-A177-3AD203B41FA5}">
                      <a16:colId xmlns:a16="http://schemas.microsoft.com/office/drawing/2014/main" val="3661221152"/>
                    </a:ext>
                  </a:extLst>
                </a:gridCol>
                <a:gridCol w="1630547">
                  <a:extLst>
                    <a:ext uri="{9D8B030D-6E8A-4147-A177-3AD203B41FA5}">
                      <a16:colId xmlns:a16="http://schemas.microsoft.com/office/drawing/2014/main" val="3712942157"/>
                    </a:ext>
                  </a:extLst>
                </a:gridCol>
              </a:tblGrid>
              <a:tr h="252634"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CARACTERIZACION POR ETNIA IV TRIMESTRE 2025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017272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ETNIAS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</a:t>
                      </a: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CTUBRE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</a:t>
                      </a: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OVIEMBRE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DICIEMBRE</a:t>
                      </a: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275218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ARHUACOS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46.252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46.117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46.210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981092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KOGUIS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14.262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14.242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14.217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540432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WIWAS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17.638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17.660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17.684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559527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YUKPAS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10.441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10.468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10.487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811522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KAMKUAMOS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15.000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15.005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15.020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685491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WAYUUS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111.949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111.953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112.051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642570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CHIMILAS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2.750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2.749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2.747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14456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INGAS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969956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SIN ETNIA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83.635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84.536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85.150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422692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ROM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926178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UWAS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670751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ARAUCA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371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382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389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18582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ZENUES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335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334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333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465098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HITNUS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175634"/>
                  </a:ext>
                </a:extLst>
              </a:tr>
              <a:tr h="2659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SIKUANIS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870112"/>
                  </a:ext>
                </a:extLst>
              </a:tr>
              <a:tr h="2754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 GENERAL</a:t>
                      </a:r>
                    </a:p>
                  </a:txBody>
                  <a:tcPr marL="9149" marR="9149" marT="91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302.797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303.610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304.452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9149" marR="9149" marT="91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1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20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E7E751-A2C6-4069-B1E7-13633CA57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76" y="298369"/>
            <a:ext cx="9620322" cy="13290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5B8346-4D75-4093-B4C5-54BAC3DF7B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" t="8452" r="965"/>
          <a:stretch/>
        </p:blipFill>
        <p:spPr>
          <a:xfrm>
            <a:off x="1666959" y="1980023"/>
            <a:ext cx="8480453" cy="426546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F27EE18-485B-43A3-8D53-24BF06462C92}"/>
              </a:ext>
            </a:extLst>
          </p:cNvPr>
          <p:cNvSpPr txBox="1"/>
          <p:nvPr/>
        </p:nvSpPr>
        <p:spPr>
          <a:xfrm>
            <a:off x="3720313" y="1526718"/>
            <a:ext cx="60973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</a:t>
            </a:r>
            <a:r>
              <a:rPr lang="es-CO" sz="1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FILIADOS POR CURSO DE VIDA IV TRIMESTRE 2025</a:t>
            </a:r>
          </a:p>
        </p:txBody>
      </p:sp>
    </p:spTree>
    <p:extLst>
      <p:ext uri="{BB962C8B-B14F-4D97-AF65-F5344CB8AC3E}">
        <p14:creationId xmlns:p14="http://schemas.microsoft.com/office/powerpoint/2010/main" val="137680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171CACA-DA22-4037-83E2-A9FE0DBA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36" y="1701079"/>
            <a:ext cx="8564418" cy="186848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2. INDICADORES DE </a:t>
            </a:r>
            <a:br>
              <a:rPr lang="es-ES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</a:br>
            <a:r>
              <a:rPr lang="es-ES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      CALIDAD</a:t>
            </a:r>
            <a:endParaRPr lang="es-CO" dirty="0">
              <a:solidFill>
                <a:schemeClr val="bg1"/>
              </a:solidFill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9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41764" y="3926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INDICADORES DE CALIDAD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739A795-EA48-4314-8ED3-6A2AF840F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647706"/>
              </p:ext>
            </p:extLst>
          </p:nvPr>
        </p:nvGraphicFramePr>
        <p:xfrm>
          <a:off x="1671784" y="1049782"/>
          <a:ext cx="8460512" cy="537801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63648">
                  <a:extLst>
                    <a:ext uri="{9D8B030D-6E8A-4147-A177-3AD203B41FA5}">
                      <a16:colId xmlns:a16="http://schemas.microsoft.com/office/drawing/2014/main" val="2035042413"/>
                    </a:ext>
                  </a:extLst>
                </a:gridCol>
                <a:gridCol w="3053560">
                  <a:extLst>
                    <a:ext uri="{9D8B030D-6E8A-4147-A177-3AD203B41FA5}">
                      <a16:colId xmlns:a16="http://schemas.microsoft.com/office/drawing/2014/main" val="1904221411"/>
                    </a:ext>
                  </a:extLst>
                </a:gridCol>
                <a:gridCol w="925385">
                  <a:extLst>
                    <a:ext uri="{9D8B030D-6E8A-4147-A177-3AD203B41FA5}">
                      <a16:colId xmlns:a16="http://schemas.microsoft.com/office/drawing/2014/main" val="1720233246"/>
                    </a:ext>
                  </a:extLst>
                </a:gridCol>
                <a:gridCol w="1023656">
                  <a:extLst>
                    <a:ext uri="{9D8B030D-6E8A-4147-A177-3AD203B41FA5}">
                      <a16:colId xmlns:a16="http://schemas.microsoft.com/office/drawing/2014/main" val="1790350988"/>
                    </a:ext>
                  </a:extLst>
                </a:gridCol>
                <a:gridCol w="597815">
                  <a:extLst>
                    <a:ext uri="{9D8B030D-6E8A-4147-A177-3AD203B41FA5}">
                      <a16:colId xmlns:a16="http://schemas.microsoft.com/office/drawing/2014/main" val="1384817669"/>
                    </a:ext>
                  </a:extLst>
                </a:gridCol>
                <a:gridCol w="704276">
                  <a:extLst>
                    <a:ext uri="{9D8B030D-6E8A-4147-A177-3AD203B41FA5}">
                      <a16:colId xmlns:a16="http://schemas.microsoft.com/office/drawing/2014/main" val="425208512"/>
                    </a:ext>
                  </a:extLst>
                </a:gridCol>
                <a:gridCol w="696086">
                  <a:extLst>
                    <a:ext uri="{9D8B030D-6E8A-4147-A177-3AD203B41FA5}">
                      <a16:colId xmlns:a16="http://schemas.microsoft.com/office/drawing/2014/main" val="2889721542"/>
                    </a:ext>
                  </a:extLst>
                </a:gridCol>
                <a:gridCol w="696086">
                  <a:extLst>
                    <a:ext uri="{9D8B030D-6E8A-4147-A177-3AD203B41FA5}">
                      <a16:colId xmlns:a16="http://schemas.microsoft.com/office/drawing/2014/main" val="1799304419"/>
                    </a:ext>
                  </a:extLst>
                </a:gridCol>
              </a:tblGrid>
              <a:tr h="259148">
                <a:tc gridSpan="5">
                  <a:txBody>
                    <a:bodyPr/>
                    <a:lstStyle/>
                    <a:p>
                      <a:pPr algn="ctr"/>
                      <a:r>
                        <a:rPr lang="es-ES" sz="9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INDICADORES DE CALIDAD IV TRIMESTRE 2025</a:t>
                      </a:r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8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8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8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90"/>
                  </a:ext>
                </a:extLst>
              </a:tr>
              <a:tr h="4465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DOMINIO/ ATRIBUTO DE CALIDAD 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NOMBRE DEL INDICADOR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UNIDAD DE MEDIDA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META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PRIMER TRIMESTRE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8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8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SEGUNDO TRIMESTRE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TERCER TRIMESTRE</a:t>
                      </a:r>
                    </a:p>
                    <a:p>
                      <a:pPr algn="ctr" fontAlgn="ctr"/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CUARTO TRIMESTRE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6160"/>
                  </a:ext>
                </a:extLst>
              </a:tr>
              <a:tr h="357936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GESTIÓN DEL RIESGO</a:t>
                      </a:r>
                      <a:endParaRPr lang="es-CO" sz="8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Razón de Mortalidad Materna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Razón por cada 100 mil Nacidos Vivos.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32 por 100.000 NV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401,1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122,1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741,7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117,1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5444"/>
                  </a:ext>
                </a:extLst>
              </a:tr>
              <a:tr h="357936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Sífilis Congénita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por cada 1.000 Nacidos Vivos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0.5 casos por 1.000 NV (incluidos mortinatos)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6296"/>
                  </a:ext>
                </a:extLst>
              </a:tr>
              <a:tr h="47724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de mortalidad en menores de 5 años por desnutrición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por cada 100.000 menores de 5 años afiliados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 por cada 100.000 menores de 5 años.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23,4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720"/>
                  </a:ext>
                </a:extLst>
              </a:tr>
              <a:tr h="47724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de mortalidad en menores de 5 años por EDA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por cada 100.000 menores de 5 años afiliados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2,95 por cada 100.000 menores de 5 años.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2,9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5,7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803"/>
                  </a:ext>
                </a:extLst>
              </a:tr>
              <a:tr h="477249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de mortalidad en menores de 5 años por IRA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por cada 100.000 menores de 5 años afiliados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6,7 por cada 100.000 menores de 5 años.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8,5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6007"/>
                  </a:ext>
                </a:extLst>
              </a:tr>
              <a:tr h="238624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Proporción de gestantes con captación temprana al control prenatal (antes de las 10 semanas)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≥80%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45,8%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36,2%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35,4%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42,9%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18218"/>
                  </a:ext>
                </a:extLst>
              </a:tr>
              <a:tr h="238624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 de tamización para virus de inmunodeficiencia humana (VIH) en gestantes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≥95%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93,2%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84,2%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86,0%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86,6%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11692"/>
                  </a:ext>
                </a:extLst>
              </a:tr>
              <a:tr h="238624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Cobertura de vacunación de tercera dosis de pentavalente en niños y niñas menores de 1 año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 95%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16,5%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92,6%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81,1%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88,5%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18453"/>
                  </a:ext>
                </a:extLst>
              </a:tr>
              <a:tr h="271575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Proporción de mujeres de 25 a 65 años que se realizan las pruebas de tamización para el cáncer de cuello uterino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 85%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17,7%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22,1%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15,6%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51285"/>
                  </a:ext>
                </a:extLst>
              </a:tr>
              <a:tr h="357936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Proporción de mujeres con citología cervicouterina anormal que cumplen el estándar de 30 días para la toma de colposcopia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≥80%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31,3%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45,7%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47,4%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49,6%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087618"/>
                  </a:ext>
                </a:extLst>
              </a:tr>
              <a:tr h="250373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Proporción de mujeres entre los 50 y 69 años con toma de mamografía en los últimos dos años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 70%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32,9%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33,2%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28,6%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27,8%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997120"/>
                  </a:ext>
                </a:extLst>
              </a:tr>
              <a:tr h="150545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Proporción de pacientes diabéticos controlados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≥50%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26,5%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25,4%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25,8%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26,2%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240839"/>
                  </a:ext>
                </a:extLst>
              </a:tr>
              <a:tr h="150545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Control de la presión arterial (&lt;140/90)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≥60%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63,6%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63,8%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66,8%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63,0%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154995"/>
                  </a:ext>
                </a:extLst>
              </a:tr>
              <a:tr h="150545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Control de hipertensión arterial (&lt;150/90)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≥60%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69,9%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71,5%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68,7%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70,6%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17594"/>
                  </a:ext>
                </a:extLst>
              </a:tr>
              <a:tr h="357936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de incidencia de tumor maligno invasivo de cérvix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por cada 100mil mujeres afiliadas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6.4 por 100.000 mujeres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1,08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0,63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150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02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41764" y="63275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INDICADORES DE CALIDAD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D5CFC1E-D759-4863-AD0A-64550D0C9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07040"/>
              </p:ext>
            </p:extLst>
          </p:nvPr>
        </p:nvGraphicFramePr>
        <p:xfrm>
          <a:off x="1496291" y="1983641"/>
          <a:ext cx="8903854" cy="293248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52376">
                  <a:extLst>
                    <a:ext uri="{9D8B030D-6E8A-4147-A177-3AD203B41FA5}">
                      <a16:colId xmlns:a16="http://schemas.microsoft.com/office/drawing/2014/main" val="2035042413"/>
                    </a:ext>
                  </a:extLst>
                </a:gridCol>
                <a:gridCol w="3369224">
                  <a:extLst>
                    <a:ext uri="{9D8B030D-6E8A-4147-A177-3AD203B41FA5}">
                      <a16:colId xmlns:a16="http://schemas.microsoft.com/office/drawing/2014/main" val="1904221411"/>
                    </a:ext>
                  </a:extLst>
                </a:gridCol>
                <a:gridCol w="851320">
                  <a:extLst>
                    <a:ext uri="{9D8B030D-6E8A-4147-A177-3AD203B41FA5}">
                      <a16:colId xmlns:a16="http://schemas.microsoft.com/office/drawing/2014/main" val="1720233246"/>
                    </a:ext>
                  </a:extLst>
                </a:gridCol>
                <a:gridCol w="1059977">
                  <a:extLst>
                    <a:ext uri="{9D8B030D-6E8A-4147-A177-3AD203B41FA5}">
                      <a16:colId xmlns:a16="http://schemas.microsoft.com/office/drawing/2014/main" val="1790350988"/>
                    </a:ext>
                  </a:extLst>
                </a:gridCol>
                <a:gridCol w="684394">
                  <a:extLst>
                    <a:ext uri="{9D8B030D-6E8A-4147-A177-3AD203B41FA5}">
                      <a16:colId xmlns:a16="http://schemas.microsoft.com/office/drawing/2014/main" val="1384817669"/>
                    </a:ext>
                  </a:extLst>
                </a:gridCol>
                <a:gridCol w="701087">
                  <a:extLst>
                    <a:ext uri="{9D8B030D-6E8A-4147-A177-3AD203B41FA5}">
                      <a16:colId xmlns:a16="http://schemas.microsoft.com/office/drawing/2014/main" val="1253588774"/>
                    </a:ext>
                  </a:extLst>
                </a:gridCol>
                <a:gridCol w="742738">
                  <a:extLst>
                    <a:ext uri="{9D8B030D-6E8A-4147-A177-3AD203B41FA5}">
                      <a16:colId xmlns:a16="http://schemas.microsoft.com/office/drawing/2014/main" val="2956470686"/>
                    </a:ext>
                  </a:extLst>
                </a:gridCol>
                <a:gridCol w="742738">
                  <a:extLst>
                    <a:ext uri="{9D8B030D-6E8A-4147-A177-3AD203B41FA5}">
                      <a16:colId xmlns:a16="http://schemas.microsoft.com/office/drawing/2014/main" val="2074461232"/>
                    </a:ext>
                  </a:extLst>
                </a:gridCol>
              </a:tblGrid>
              <a:tr h="333799">
                <a:tc gridSpan="5">
                  <a:txBody>
                    <a:bodyPr/>
                    <a:lstStyle/>
                    <a:p>
                      <a:pPr algn="ctr"/>
                      <a:r>
                        <a:rPr lang="es-ES" sz="9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INDICADORES DE CALIDAD IV TRIMESTRE 2025</a:t>
                      </a:r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90"/>
                  </a:ext>
                </a:extLst>
              </a:tr>
              <a:tr h="4939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DOMINIO/ ATRIBUTO DE CALIDAD 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NOMBRE DEL INDICADOR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UNIDAD DE MEDIDA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PRIMER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SEGUNDO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TERCER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CUARTO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6160"/>
                  </a:ext>
                </a:extLst>
              </a:tr>
              <a:tr h="27505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EFECTIVIDAD</a:t>
                      </a:r>
                    </a:p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EN LA ATENCIÓN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de Mortalidad Perinatal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por cada 1.000 Nacidos Vivos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13,16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19,7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36,3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23,5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5444"/>
                  </a:ext>
                </a:extLst>
              </a:tr>
              <a:tr h="538331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de Mortalidad Infantil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Tasa por cada 1.000 Nacidos Vivos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 defunciones por cada mil nacidos vivos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8,5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6296"/>
                  </a:ext>
                </a:extLst>
              </a:tr>
              <a:tr h="27505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Captación de hipertensión arterial (HTA) en personas de 18 a 69 años en régimen subsidiado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&gt;16.26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3,40%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3,57%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3,62%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720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Captación de diabetes mellitus en personas de 18 a 69 años régimen subsidiado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&gt;25.20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1,48%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1,75%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1,57%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803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Pérdida de función renal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≥50%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05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511CB129-E069-4BB9-8F99-6B896D747A10}"/>
              </a:ext>
            </a:extLst>
          </p:cNvPr>
          <p:cNvSpPr txBox="1"/>
          <p:nvPr/>
        </p:nvSpPr>
        <p:spPr>
          <a:xfrm>
            <a:off x="1641764" y="3926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0592C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INDICADORES DE CALIDAD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C4DD0DCB-C5A3-4D0D-BE72-1ECE18316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694393"/>
              </p:ext>
            </p:extLst>
          </p:nvPr>
        </p:nvGraphicFramePr>
        <p:xfrm>
          <a:off x="1716395" y="1483879"/>
          <a:ext cx="9025493" cy="425993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61915">
                  <a:extLst>
                    <a:ext uri="{9D8B030D-6E8A-4147-A177-3AD203B41FA5}">
                      <a16:colId xmlns:a16="http://schemas.microsoft.com/office/drawing/2014/main" val="2035042413"/>
                    </a:ext>
                  </a:extLst>
                </a:gridCol>
                <a:gridCol w="3739048">
                  <a:extLst>
                    <a:ext uri="{9D8B030D-6E8A-4147-A177-3AD203B41FA5}">
                      <a16:colId xmlns:a16="http://schemas.microsoft.com/office/drawing/2014/main" val="1904221411"/>
                    </a:ext>
                  </a:extLst>
                </a:gridCol>
                <a:gridCol w="1008844">
                  <a:extLst>
                    <a:ext uri="{9D8B030D-6E8A-4147-A177-3AD203B41FA5}">
                      <a16:colId xmlns:a16="http://schemas.microsoft.com/office/drawing/2014/main" val="1720233246"/>
                    </a:ext>
                  </a:extLst>
                </a:gridCol>
                <a:gridCol w="724234">
                  <a:extLst>
                    <a:ext uri="{9D8B030D-6E8A-4147-A177-3AD203B41FA5}">
                      <a16:colId xmlns:a16="http://schemas.microsoft.com/office/drawing/2014/main" val="1790350988"/>
                    </a:ext>
                  </a:extLst>
                </a:gridCol>
                <a:gridCol w="672863">
                  <a:extLst>
                    <a:ext uri="{9D8B030D-6E8A-4147-A177-3AD203B41FA5}">
                      <a16:colId xmlns:a16="http://schemas.microsoft.com/office/drawing/2014/main" val="1384817669"/>
                    </a:ext>
                  </a:extLst>
                </a:gridCol>
                <a:gridCol w="672863">
                  <a:extLst>
                    <a:ext uri="{9D8B030D-6E8A-4147-A177-3AD203B41FA5}">
                      <a16:colId xmlns:a16="http://schemas.microsoft.com/office/drawing/2014/main" val="1061664379"/>
                    </a:ext>
                  </a:extLst>
                </a:gridCol>
                <a:gridCol w="672863">
                  <a:extLst>
                    <a:ext uri="{9D8B030D-6E8A-4147-A177-3AD203B41FA5}">
                      <a16:colId xmlns:a16="http://schemas.microsoft.com/office/drawing/2014/main" val="2731250661"/>
                    </a:ext>
                  </a:extLst>
                </a:gridCol>
                <a:gridCol w="672863">
                  <a:extLst>
                    <a:ext uri="{9D8B030D-6E8A-4147-A177-3AD203B41FA5}">
                      <a16:colId xmlns:a16="http://schemas.microsoft.com/office/drawing/2014/main" val="2547427961"/>
                    </a:ext>
                  </a:extLst>
                </a:gridCol>
              </a:tblGrid>
              <a:tr h="333799">
                <a:tc gridSpan="5">
                  <a:txBody>
                    <a:bodyPr/>
                    <a:lstStyle/>
                    <a:p>
                      <a:pPr algn="ctr"/>
                      <a:r>
                        <a:rPr lang="es-ES" sz="9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INDICADORES DE CALIDAD IV TRIMESTRE 2025</a:t>
                      </a:r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9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90"/>
                  </a:ext>
                </a:extLst>
              </a:tr>
              <a:tr h="4939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DOMINIO/ ATRIBUTO DE CALIDAD 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NOMBRE DEL INDICADOR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UNIDAD DE MEDIDA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META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PRIMER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900" b="1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SEGUNDO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TERCER TRIMESTRE</a:t>
                      </a:r>
                    </a:p>
                    <a:p>
                      <a:pPr algn="ctr" fontAlgn="ctr"/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CUARTO TRIMESTRE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rgbClr val="2150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146160"/>
                  </a:ext>
                </a:extLst>
              </a:tr>
              <a:tr h="411035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EXPERIENCIA DE LA ATENCIÓN 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Tiempo promedio de espera para la asignación de cita de Medicina General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65444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Tiempo promedio de espera para la asignación de cita de Odontología General.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006296"/>
                  </a:ext>
                </a:extLst>
              </a:tr>
              <a:tr h="27505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Tiempo promedio de espera para la asignación de cita de pediatría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31720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Tiempo promedio de espera para la asignación de cita de medicina interna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10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77803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Tiempo promedio de espera para la asignación de cita de obstetricia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1,9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6007"/>
                  </a:ext>
                </a:extLst>
              </a:tr>
              <a:tr h="27505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Tiempo promedio de espera para la asignación de cita de cirugía general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15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4,4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3,6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3,5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2,9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18218"/>
                  </a:ext>
                </a:extLst>
              </a:tr>
              <a:tr h="490934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Promedio de tiempo de espera para la entrega de medicamentos incluidos en el POS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DIAS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≤ 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811692"/>
                  </a:ext>
                </a:extLst>
              </a:tr>
              <a:tr h="27505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 de fórmulas médicas entregadas de manera completa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99,5%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99,7%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99,9%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100,0%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618453"/>
                  </a:ext>
                </a:extLst>
              </a:tr>
              <a:tr h="412588">
                <a:tc vMerge="1">
                  <a:txBody>
                    <a:bodyPr/>
                    <a:lstStyle/>
                    <a:p>
                      <a:pPr algn="ctr" fontAlgn="ctr"/>
                      <a:endParaRPr lang="es-CO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 de fórmulas médicas entregadas de manera oportuna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98,3%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99,0%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95,7%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97,3%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51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081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ctualizada 2025" id="{CCEB2358-B7BC-4B84-8C79-EE2EFD4B8F4A}" vid="{E2CF826B-D57E-4AF3-B2B8-86C473080D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1817</Words>
  <Application>Microsoft Office PowerPoint</Application>
  <PresentationFormat>Panorámica</PresentationFormat>
  <Paragraphs>626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Poppins</vt:lpstr>
      <vt:lpstr>Poppins </vt:lpstr>
      <vt:lpstr>poppins  (Cuerpo)</vt:lpstr>
      <vt:lpstr>Poppins Black</vt:lpstr>
      <vt:lpstr>Poppins Medium</vt:lpstr>
      <vt:lpstr>Poppins SemiBold</vt:lpstr>
      <vt:lpstr>Tema de Office</vt:lpstr>
      <vt:lpstr>IV INFORME TRIMESTRAL  2025 </vt:lpstr>
      <vt:lpstr>Presentación de PowerPoint</vt:lpstr>
      <vt:lpstr>1. CARACTERIZACIÓN  DE LOS AFILIADOS</vt:lpstr>
      <vt:lpstr>Presentación de PowerPoint</vt:lpstr>
      <vt:lpstr>Presentación de PowerPoint</vt:lpstr>
      <vt:lpstr>2. INDICADORES DE        CALIDAD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SATISFACCIÓN  DE   LOS  USUARIOS </vt:lpstr>
      <vt:lpstr>Presentación de PowerPoint</vt:lpstr>
      <vt:lpstr>Presentación de PowerPoint</vt:lpstr>
      <vt:lpstr>Presentación de PowerPoint</vt:lpstr>
      <vt:lpstr>4. ESTADO DE CONTRATACIÓN  DE LA RED POR NIVEL DE COMPLEJIDAD</vt:lpstr>
      <vt:lpstr>Presentación de PowerPoint</vt:lpstr>
      <vt:lpstr>Presentación de PowerPoint</vt:lpstr>
      <vt:lpstr>Presentación de PowerPoint</vt:lpstr>
      <vt:lpstr>5. NOVEDADES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INFORME TRIMESTRAL  2025</dc:title>
  <dc:creator>Isabella Pacheco Ortiz</dc:creator>
  <cp:lastModifiedBy>Usuario</cp:lastModifiedBy>
  <cp:revision>32</cp:revision>
  <dcterms:created xsi:type="dcterms:W3CDTF">2025-10-24T21:32:37Z</dcterms:created>
  <dcterms:modified xsi:type="dcterms:W3CDTF">2026-06-18T22:10:20Z</dcterms:modified>
</cp:coreProperties>
</file>